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92" r:id="rId2"/>
    <p:sldId id="293" r:id="rId3"/>
    <p:sldId id="258" r:id="rId4"/>
    <p:sldId id="267" r:id="rId5"/>
    <p:sldId id="266" r:id="rId6"/>
    <p:sldId id="276" r:id="rId7"/>
    <p:sldId id="277" r:id="rId8"/>
    <p:sldId id="295" r:id="rId9"/>
    <p:sldId id="287" r:id="rId10"/>
    <p:sldId id="290" r:id="rId11"/>
    <p:sldId id="282" r:id="rId12"/>
    <p:sldId id="283" r:id="rId13"/>
    <p:sldId id="285" r:id="rId14"/>
    <p:sldId id="294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FD4443E-F989-4FC4-A0C8-D5A2AF1F390B}" styleName="Estilo Escuro 1 - Ênfas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2"/>
    <p:restoredTop sz="82878" autoAdjust="0"/>
  </p:normalViewPr>
  <p:slideViewPr>
    <p:cSldViewPr snapToGrid="0" snapToObjects="1">
      <p:cViewPr>
        <p:scale>
          <a:sx n="100" d="100"/>
          <a:sy n="100" d="100"/>
        </p:scale>
        <p:origin x="-1206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83644-C70B-4661-9930-82764DDAB2AF}" type="doc">
      <dgm:prSet loTypeId="urn:microsoft.com/office/officeart/2005/8/layout/vList2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pt-BR"/>
        </a:p>
      </dgm:t>
    </dgm:pt>
    <dgm:pt modelId="{9F5F0A11-9F0A-44FA-B241-8A6A888AFDF7}">
      <dgm:prSet phldrT="[Texto]" custT="1"/>
      <dgm:spPr/>
      <dgm:t>
        <a:bodyPr/>
        <a:lstStyle/>
        <a:p>
          <a:r>
            <a:rPr lang="pt-BR" sz="3000" b="1" dirty="0" smtClean="0"/>
            <a:t>Nome </a:t>
          </a:r>
          <a:r>
            <a:rPr lang="pt-BR" sz="3000" b="1" smtClean="0"/>
            <a:t>da proposta</a:t>
          </a:r>
          <a:endParaRPr lang="pt-BR" sz="3000" b="1" dirty="0"/>
        </a:p>
      </dgm:t>
    </dgm:pt>
    <dgm:pt modelId="{D4183669-7DF8-4FB5-BDE8-1224F677E788}" type="parTrans" cxnId="{443D8503-F0A8-478D-98F8-92B21A90DDEE}">
      <dgm:prSet/>
      <dgm:spPr/>
      <dgm:t>
        <a:bodyPr/>
        <a:lstStyle/>
        <a:p>
          <a:endParaRPr lang="pt-BR"/>
        </a:p>
      </dgm:t>
    </dgm:pt>
    <dgm:pt modelId="{B8B22919-DD55-46F1-A42D-D1570B11FFE4}" type="sibTrans" cxnId="{443D8503-F0A8-478D-98F8-92B21A90DDEE}">
      <dgm:prSet/>
      <dgm:spPr/>
      <dgm:t>
        <a:bodyPr/>
        <a:lstStyle/>
        <a:p>
          <a:endParaRPr lang="pt-BR"/>
        </a:p>
      </dgm:t>
    </dgm:pt>
    <dgm:pt modelId="{ABFF4205-AC49-4975-847B-A5FC4B0D100F}">
      <dgm:prSet phldrT="[Texto]"/>
      <dgm:spPr/>
      <dgm:t>
        <a:bodyPr/>
        <a:lstStyle/>
        <a:p>
          <a:endParaRPr lang="pt-BR" dirty="0"/>
        </a:p>
      </dgm:t>
    </dgm:pt>
    <dgm:pt modelId="{6DA93ABE-7A17-4424-B89E-E01B1F6B0B56}" type="parTrans" cxnId="{A0129D0E-1DEC-4BF3-BCE4-F90D150DB4DD}">
      <dgm:prSet/>
      <dgm:spPr/>
      <dgm:t>
        <a:bodyPr/>
        <a:lstStyle/>
        <a:p>
          <a:endParaRPr lang="pt-BR"/>
        </a:p>
      </dgm:t>
    </dgm:pt>
    <dgm:pt modelId="{B8AE4B27-7CB9-4D95-B3D6-36C05CEA0316}" type="sibTrans" cxnId="{A0129D0E-1DEC-4BF3-BCE4-F90D150DB4DD}">
      <dgm:prSet/>
      <dgm:spPr/>
      <dgm:t>
        <a:bodyPr/>
        <a:lstStyle/>
        <a:p>
          <a:endParaRPr lang="pt-BR"/>
        </a:p>
      </dgm:t>
    </dgm:pt>
    <dgm:pt modelId="{874D3D73-B22F-45F8-B083-AF79356C716A}">
      <dgm:prSet phldrT="[Texto]" custT="1"/>
      <dgm:spPr/>
      <dgm:t>
        <a:bodyPr/>
        <a:lstStyle/>
        <a:p>
          <a:r>
            <a:rPr lang="pt-BR" sz="1600" b="1" dirty="0" smtClean="0"/>
            <a:t>Nível: Mestrado e/ou Doutorado Acadêmico; Mestrado Profissional</a:t>
          </a:r>
          <a:endParaRPr lang="pt-BR" sz="1600" b="1" dirty="0"/>
        </a:p>
      </dgm:t>
    </dgm:pt>
    <dgm:pt modelId="{356E879A-D8C1-469D-81CB-91775FD87479}" type="parTrans" cxnId="{9BB7D2C6-B74C-4093-A31C-3393860D5A55}">
      <dgm:prSet/>
      <dgm:spPr/>
      <dgm:t>
        <a:bodyPr/>
        <a:lstStyle/>
        <a:p>
          <a:endParaRPr lang="pt-BR"/>
        </a:p>
      </dgm:t>
    </dgm:pt>
    <dgm:pt modelId="{15AA079A-6695-4AD5-88CA-EBE9F1A616DE}" type="sibTrans" cxnId="{9BB7D2C6-B74C-4093-A31C-3393860D5A55}">
      <dgm:prSet/>
      <dgm:spPr/>
      <dgm:t>
        <a:bodyPr/>
        <a:lstStyle/>
        <a:p>
          <a:endParaRPr lang="pt-BR"/>
        </a:p>
      </dgm:t>
    </dgm:pt>
    <dgm:pt modelId="{170F8924-9E70-49F4-9B2C-6D3B6C3823D9}">
      <dgm:prSet phldrT="[Texto]"/>
      <dgm:spPr/>
      <dgm:t>
        <a:bodyPr/>
        <a:lstStyle/>
        <a:p>
          <a:endParaRPr lang="pt-BR" dirty="0"/>
        </a:p>
      </dgm:t>
    </dgm:pt>
    <dgm:pt modelId="{C6906E94-A887-4227-95BE-7E2E776E490F}" type="parTrans" cxnId="{1D2DDC4F-3A8B-4F71-BB2A-2CB645742732}">
      <dgm:prSet/>
      <dgm:spPr/>
      <dgm:t>
        <a:bodyPr/>
        <a:lstStyle/>
        <a:p>
          <a:endParaRPr lang="pt-BR"/>
        </a:p>
      </dgm:t>
    </dgm:pt>
    <dgm:pt modelId="{96CA7448-68AD-484E-A762-52785E4413F8}" type="sibTrans" cxnId="{1D2DDC4F-3A8B-4F71-BB2A-2CB645742732}">
      <dgm:prSet/>
      <dgm:spPr/>
      <dgm:t>
        <a:bodyPr/>
        <a:lstStyle/>
        <a:p>
          <a:endParaRPr lang="pt-BR"/>
        </a:p>
      </dgm:t>
    </dgm:pt>
    <dgm:pt modelId="{BB9EF8BB-9F08-48B3-9B76-FABE056AB298}">
      <dgm:prSet phldrT="[Texto]" custT="1"/>
      <dgm:spPr/>
      <dgm:t>
        <a:bodyPr/>
        <a:lstStyle/>
        <a:p>
          <a:r>
            <a:rPr lang="pt-BR" sz="1400" b="1" dirty="0" smtClean="0"/>
            <a:t>Área de conhecimento de aplicação da propostas na CAPES</a:t>
          </a:r>
          <a:endParaRPr lang="pt-BR" sz="1400" b="1" dirty="0"/>
        </a:p>
      </dgm:t>
    </dgm:pt>
    <dgm:pt modelId="{36106022-1B35-4B78-983B-3462CB3F90EE}" type="parTrans" cxnId="{C6837BF5-4045-4085-9721-1443A8637190}">
      <dgm:prSet/>
      <dgm:spPr/>
      <dgm:t>
        <a:bodyPr/>
        <a:lstStyle/>
        <a:p>
          <a:endParaRPr lang="pt-BR"/>
        </a:p>
      </dgm:t>
    </dgm:pt>
    <dgm:pt modelId="{70291917-4216-410E-B6CD-75D50DA262C5}" type="sibTrans" cxnId="{C6837BF5-4045-4085-9721-1443A8637190}">
      <dgm:prSet/>
      <dgm:spPr/>
      <dgm:t>
        <a:bodyPr/>
        <a:lstStyle/>
        <a:p>
          <a:endParaRPr lang="pt-BR"/>
        </a:p>
      </dgm:t>
    </dgm:pt>
    <dgm:pt modelId="{D4FEAF23-EE20-4CE1-B595-9A3E4F3C505E}" type="pres">
      <dgm:prSet presAssocID="{7A083644-C70B-4661-9930-82764DDAB2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F68B931-3094-429A-ACE1-DC4809FC2DDC}" type="pres">
      <dgm:prSet presAssocID="{9F5F0A11-9F0A-44FA-B241-8A6A888AFDF7}" presName="parentText" presStyleLbl="node1" presStyleIdx="0" presStyleCnt="3" custScaleY="150379" custLinFactNeighborX="16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9786C6-95A2-4C59-86D8-1AED84EE10F8}" type="pres">
      <dgm:prSet presAssocID="{9F5F0A11-9F0A-44FA-B241-8A6A888AFDF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494C26-063C-425F-984B-D3CD8C7AB4BB}" type="pres">
      <dgm:prSet presAssocID="{874D3D73-B22F-45F8-B083-AF79356C716A}" presName="parentText" presStyleLbl="node1" presStyleIdx="1" presStyleCnt="3" custScaleY="6368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8582A6-64DC-466A-B49F-420B034AB289}" type="pres">
      <dgm:prSet presAssocID="{874D3D73-B22F-45F8-B083-AF79356C716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ABCAC4-05BF-47B0-A33B-399CA3B914D8}" type="pres">
      <dgm:prSet presAssocID="{BB9EF8BB-9F08-48B3-9B76-FABE056AB298}" presName="parentText" presStyleLbl="node1" presStyleIdx="2" presStyleCnt="3" custScaleY="6843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C527DCF-C525-4C2D-BF85-0748E890CBB6}" type="presOf" srcId="{9F5F0A11-9F0A-44FA-B241-8A6A888AFDF7}" destId="{9F68B931-3094-429A-ACE1-DC4809FC2DDC}" srcOrd="0" destOrd="0" presId="urn:microsoft.com/office/officeart/2005/8/layout/vList2"/>
    <dgm:cxn modelId="{98ADD27F-7B01-4421-AC59-9BD65D507E59}" type="presOf" srcId="{BB9EF8BB-9F08-48B3-9B76-FABE056AB298}" destId="{88ABCAC4-05BF-47B0-A33B-399CA3B914D8}" srcOrd="0" destOrd="0" presId="urn:microsoft.com/office/officeart/2005/8/layout/vList2"/>
    <dgm:cxn modelId="{9A71F80A-A54E-4BFF-A4F6-9B92D52299F8}" type="presOf" srcId="{7A083644-C70B-4661-9930-82764DDAB2AF}" destId="{D4FEAF23-EE20-4CE1-B595-9A3E4F3C505E}" srcOrd="0" destOrd="0" presId="urn:microsoft.com/office/officeart/2005/8/layout/vList2"/>
    <dgm:cxn modelId="{2E7F695A-D15F-481E-A474-B389786B5E4B}" type="presOf" srcId="{ABFF4205-AC49-4975-847B-A5FC4B0D100F}" destId="{F69786C6-95A2-4C59-86D8-1AED84EE10F8}" srcOrd="0" destOrd="0" presId="urn:microsoft.com/office/officeart/2005/8/layout/vList2"/>
    <dgm:cxn modelId="{A0129D0E-1DEC-4BF3-BCE4-F90D150DB4DD}" srcId="{9F5F0A11-9F0A-44FA-B241-8A6A888AFDF7}" destId="{ABFF4205-AC49-4975-847B-A5FC4B0D100F}" srcOrd="0" destOrd="0" parTransId="{6DA93ABE-7A17-4424-B89E-E01B1F6B0B56}" sibTransId="{B8AE4B27-7CB9-4D95-B3D6-36C05CEA0316}"/>
    <dgm:cxn modelId="{9BB7D2C6-B74C-4093-A31C-3393860D5A55}" srcId="{7A083644-C70B-4661-9930-82764DDAB2AF}" destId="{874D3D73-B22F-45F8-B083-AF79356C716A}" srcOrd="1" destOrd="0" parTransId="{356E879A-D8C1-469D-81CB-91775FD87479}" sibTransId="{15AA079A-6695-4AD5-88CA-EBE9F1A616DE}"/>
    <dgm:cxn modelId="{1D2DDC4F-3A8B-4F71-BB2A-2CB645742732}" srcId="{874D3D73-B22F-45F8-B083-AF79356C716A}" destId="{170F8924-9E70-49F4-9B2C-6D3B6C3823D9}" srcOrd="0" destOrd="0" parTransId="{C6906E94-A887-4227-95BE-7E2E776E490F}" sibTransId="{96CA7448-68AD-484E-A762-52785E4413F8}"/>
    <dgm:cxn modelId="{443D8503-F0A8-478D-98F8-92B21A90DDEE}" srcId="{7A083644-C70B-4661-9930-82764DDAB2AF}" destId="{9F5F0A11-9F0A-44FA-B241-8A6A888AFDF7}" srcOrd="0" destOrd="0" parTransId="{D4183669-7DF8-4FB5-BDE8-1224F677E788}" sibTransId="{B8B22919-DD55-46F1-A42D-D1570B11FFE4}"/>
    <dgm:cxn modelId="{4E5CEB93-9206-42A0-968E-CEBBC093595D}" type="presOf" srcId="{874D3D73-B22F-45F8-B083-AF79356C716A}" destId="{9E494C26-063C-425F-984B-D3CD8C7AB4BB}" srcOrd="0" destOrd="0" presId="urn:microsoft.com/office/officeart/2005/8/layout/vList2"/>
    <dgm:cxn modelId="{54CE7FCC-2497-4284-B18A-5EDB26E9BBAC}" type="presOf" srcId="{170F8924-9E70-49F4-9B2C-6D3B6C3823D9}" destId="{D98582A6-64DC-466A-B49F-420B034AB289}" srcOrd="0" destOrd="0" presId="urn:microsoft.com/office/officeart/2005/8/layout/vList2"/>
    <dgm:cxn modelId="{C6837BF5-4045-4085-9721-1443A8637190}" srcId="{7A083644-C70B-4661-9930-82764DDAB2AF}" destId="{BB9EF8BB-9F08-48B3-9B76-FABE056AB298}" srcOrd="2" destOrd="0" parTransId="{36106022-1B35-4B78-983B-3462CB3F90EE}" sibTransId="{70291917-4216-410E-B6CD-75D50DA262C5}"/>
    <dgm:cxn modelId="{58E16B6C-3AFB-4D01-942C-F75ED9C5363B}" type="presParOf" srcId="{D4FEAF23-EE20-4CE1-B595-9A3E4F3C505E}" destId="{9F68B931-3094-429A-ACE1-DC4809FC2DDC}" srcOrd="0" destOrd="0" presId="urn:microsoft.com/office/officeart/2005/8/layout/vList2"/>
    <dgm:cxn modelId="{E610BE2B-7CFA-463E-9A4F-46B7824373FF}" type="presParOf" srcId="{D4FEAF23-EE20-4CE1-B595-9A3E4F3C505E}" destId="{F69786C6-95A2-4C59-86D8-1AED84EE10F8}" srcOrd="1" destOrd="0" presId="urn:microsoft.com/office/officeart/2005/8/layout/vList2"/>
    <dgm:cxn modelId="{AE87ABB1-DBBE-4BE0-AD83-B8853ABA5D44}" type="presParOf" srcId="{D4FEAF23-EE20-4CE1-B595-9A3E4F3C505E}" destId="{9E494C26-063C-425F-984B-D3CD8C7AB4BB}" srcOrd="2" destOrd="0" presId="urn:microsoft.com/office/officeart/2005/8/layout/vList2"/>
    <dgm:cxn modelId="{D8D7CEBB-2CF6-4434-99A3-690118CA56AD}" type="presParOf" srcId="{D4FEAF23-EE20-4CE1-B595-9A3E4F3C505E}" destId="{D98582A6-64DC-466A-B49F-420B034AB289}" srcOrd="3" destOrd="0" presId="urn:microsoft.com/office/officeart/2005/8/layout/vList2"/>
    <dgm:cxn modelId="{B11D370D-4125-46C6-BAE0-9DB72B13F2AB}" type="presParOf" srcId="{D4FEAF23-EE20-4CE1-B595-9A3E4F3C505E}" destId="{88ABCAC4-05BF-47B0-A33B-399CA3B914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E8FD96-F546-49F2-AE26-E005E7184030}" type="doc">
      <dgm:prSet loTypeId="urn:microsoft.com/office/officeart/2005/8/layout/hList1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9E6832C-FBA3-4C48-9BFE-17B31C8CFB54}">
      <dgm:prSet phldrT="[Texto]"/>
      <dgm:spPr/>
      <dgm:t>
        <a:bodyPr/>
        <a:lstStyle/>
        <a:p>
          <a:r>
            <a:rPr lang="pt-BR" dirty="0" smtClean="0"/>
            <a:t>Área de Concentração 1</a:t>
          </a:r>
          <a:endParaRPr lang="pt-BR" dirty="0"/>
        </a:p>
      </dgm:t>
    </dgm:pt>
    <dgm:pt modelId="{1AA8446B-0ED7-4698-83D1-5BD87DF4243C}" type="parTrans" cxnId="{0B5363B0-8D72-41A7-BE2F-1F9521C8AB35}">
      <dgm:prSet/>
      <dgm:spPr/>
      <dgm:t>
        <a:bodyPr/>
        <a:lstStyle/>
        <a:p>
          <a:endParaRPr lang="pt-BR"/>
        </a:p>
      </dgm:t>
    </dgm:pt>
    <dgm:pt modelId="{29326E55-642E-440F-B60A-DFFB63C8BDA6}" type="sibTrans" cxnId="{0B5363B0-8D72-41A7-BE2F-1F9521C8AB35}">
      <dgm:prSet/>
      <dgm:spPr/>
      <dgm:t>
        <a:bodyPr/>
        <a:lstStyle/>
        <a:p>
          <a:endParaRPr lang="pt-BR"/>
        </a:p>
      </dgm:t>
    </dgm:pt>
    <dgm:pt modelId="{A3F7BC73-D258-478A-926B-1746AED987FA}">
      <dgm:prSet phldrT="[Texto]" custT="1"/>
      <dgm:spPr/>
      <dgm:t>
        <a:bodyPr/>
        <a:lstStyle/>
        <a:p>
          <a:r>
            <a:rPr lang="pt-BR" sz="1600" dirty="0" smtClean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2D64F6AA-742C-41F9-ABFE-458715606A1D}" type="parTrans" cxnId="{E1378523-5343-477B-B7D7-D8DCA45E707B}">
      <dgm:prSet/>
      <dgm:spPr/>
      <dgm:t>
        <a:bodyPr/>
        <a:lstStyle/>
        <a:p>
          <a:endParaRPr lang="pt-BR"/>
        </a:p>
      </dgm:t>
    </dgm:pt>
    <dgm:pt modelId="{5FB481DF-48C4-4E58-B5D9-0EB9397B9F09}" type="sibTrans" cxnId="{E1378523-5343-477B-B7D7-D8DCA45E707B}">
      <dgm:prSet/>
      <dgm:spPr/>
      <dgm:t>
        <a:bodyPr/>
        <a:lstStyle/>
        <a:p>
          <a:endParaRPr lang="pt-BR"/>
        </a:p>
      </dgm:t>
    </dgm:pt>
    <dgm:pt modelId="{CE9314AB-56EE-4249-ACFF-FEBFE1EC434B}">
      <dgm:prSet phldrT="[Texto]"/>
      <dgm:spPr/>
      <dgm:t>
        <a:bodyPr/>
        <a:lstStyle/>
        <a:p>
          <a:r>
            <a:rPr lang="pt-BR" dirty="0" smtClean="0"/>
            <a:t>Área de Concentração 2</a:t>
          </a:r>
          <a:endParaRPr lang="pt-BR" dirty="0"/>
        </a:p>
      </dgm:t>
    </dgm:pt>
    <dgm:pt modelId="{75D7F04A-5E25-4543-B34A-A28B73E0130D}" type="parTrans" cxnId="{88594E1D-7D8C-43E2-B453-E31036B9C405}">
      <dgm:prSet/>
      <dgm:spPr/>
      <dgm:t>
        <a:bodyPr/>
        <a:lstStyle/>
        <a:p>
          <a:endParaRPr lang="pt-BR"/>
        </a:p>
      </dgm:t>
    </dgm:pt>
    <dgm:pt modelId="{69B4EACA-D0CF-4E68-9E10-F2A7115F98FD}" type="sibTrans" cxnId="{88594E1D-7D8C-43E2-B453-E31036B9C405}">
      <dgm:prSet/>
      <dgm:spPr/>
      <dgm:t>
        <a:bodyPr/>
        <a:lstStyle/>
        <a:p>
          <a:endParaRPr lang="pt-BR"/>
        </a:p>
      </dgm:t>
    </dgm:pt>
    <dgm:pt modelId="{2EFBD919-006C-4D06-8CAB-4508E93BE495}">
      <dgm:prSet phldrT="[Texto]" custT="1"/>
      <dgm:spPr/>
      <dgm:t>
        <a:bodyPr/>
        <a:lstStyle/>
        <a:p>
          <a:r>
            <a:rPr lang="pt-BR" sz="1600" dirty="0" smtClean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A029B51C-4C98-4929-917D-84B4C584A082}" type="parTrans" cxnId="{7BB789A3-FCF0-4DB7-B9B8-C0925F12E98B}">
      <dgm:prSet/>
      <dgm:spPr/>
      <dgm:t>
        <a:bodyPr/>
        <a:lstStyle/>
        <a:p>
          <a:endParaRPr lang="pt-BR"/>
        </a:p>
      </dgm:t>
    </dgm:pt>
    <dgm:pt modelId="{F0A92D0F-A655-42A6-BBDA-69D277883FCA}" type="sibTrans" cxnId="{7BB789A3-FCF0-4DB7-B9B8-C0925F12E98B}">
      <dgm:prSet/>
      <dgm:spPr/>
      <dgm:t>
        <a:bodyPr/>
        <a:lstStyle/>
        <a:p>
          <a:endParaRPr lang="pt-BR"/>
        </a:p>
      </dgm:t>
    </dgm:pt>
    <dgm:pt modelId="{D5F9CF05-68ED-4494-8BA7-41BE7C72B1A5}" type="pres">
      <dgm:prSet presAssocID="{CCE8FD96-F546-49F2-AE26-E005E718403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10CEE3E-E54D-46CA-9942-79DA95336FFC}" type="pres">
      <dgm:prSet presAssocID="{69E6832C-FBA3-4C48-9BFE-17B31C8CFB54}" presName="composite" presStyleCnt="0"/>
      <dgm:spPr/>
      <dgm:t>
        <a:bodyPr/>
        <a:lstStyle/>
        <a:p>
          <a:endParaRPr lang="pt-BR"/>
        </a:p>
      </dgm:t>
    </dgm:pt>
    <dgm:pt modelId="{ACB3C38B-EAF9-4CA8-958E-039019D67BD2}" type="pres">
      <dgm:prSet presAssocID="{69E6832C-FBA3-4C48-9BFE-17B31C8CFB5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7442EB-4DEF-40E4-8AC4-69B3DBF542BF}" type="pres">
      <dgm:prSet presAssocID="{69E6832C-FBA3-4C48-9BFE-17B31C8CFB5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2ED565-3AB4-4223-A754-62E2FD47FE80}" type="pres">
      <dgm:prSet presAssocID="{29326E55-642E-440F-B60A-DFFB63C8BDA6}" presName="space" presStyleCnt="0"/>
      <dgm:spPr/>
      <dgm:t>
        <a:bodyPr/>
        <a:lstStyle/>
        <a:p>
          <a:endParaRPr lang="pt-BR"/>
        </a:p>
      </dgm:t>
    </dgm:pt>
    <dgm:pt modelId="{EF6DEAE3-8882-43B5-B636-B5D392AA25A1}" type="pres">
      <dgm:prSet presAssocID="{CE9314AB-56EE-4249-ACFF-FEBFE1EC434B}" presName="composite" presStyleCnt="0"/>
      <dgm:spPr/>
      <dgm:t>
        <a:bodyPr/>
        <a:lstStyle/>
        <a:p>
          <a:endParaRPr lang="pt-BR"/>
        </a:p>
      </dgm:t>
    </dgm:pt>
    <dgm:pt modelId="{20A040A2-EABE-4ADA-8BEF-A251BCE269B7}" type="pres">
      <dgm:prSet presAssocID="{CE9314AB-56EE-4249-ACFF-FEBFE1EC434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06F4D9-D2C5-4C6B-9906-718C764ED1A8}" type="pres">
      <dgm:prSet presAssocID="{CE9314AB-56EE-4249-ACFF-FEBFE1EC434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8594E1D-7D8C-43E2-B453-E31036B9C405}" srcId="{CCE8FD96-F546-49F2-AE26-E005E7184030}" destId="{CE9314AB-56EE-4249-ACFF-FEBFE1EC434B}" srcOrd="1" destOrd="0" parTransId="{75D7F04A-5E25-4543-B34A-A28B73E0130D}" sibTransId="{69B4EACA-D0CF-4E68-9E10-F2A7115F98FD}"/>
    <dgm:cxn modelId="{0B5363B0-8D72-41A7-BE2F-1F9521C8AB35}" srcId="{CCE8FD96-F546-49F2-AE26-E005E7184030}" destId="{69E6832C-FBA3-4C48-9BFE-17B31C8CFB54}" srcOrd="0" destOrd="0" parTransId="{1AA8446B-0ED7-4698-83D1-5BD87DF4243C}" sibTransId="{29326E55-642E-440F-B60A-DFFB63C8BDA6}"/>
    <dgm:cxn modelId="{B00D9751-E756-4F72-8CB7-7699FBD322B7}" type="presOf" srcId="{CE9314AB-56EE-4249-ACFF-FEBFE1EC434B}" destId="{20A040A2-EABE-4ADA-8BEF-A251BCE269B7}" srcOrd="0" destOrd="0" presId="urn:microsoft.com/office/officeart/2005/8/layout/hList1"/>
    <dgm:cxn modelId="{A546AC73-D02E-4C29-B28D-C8D24AD9BEEC}" type="presOf" srcId="{2EFBD919-006C-4D06-8CAB-4508E93BE495}" destId="{C906F4D9-D2C5-4C6B-9906-718C764ED1A8}" srcOrd="0" destOrd="0" presId="urn:microsoft.com/office/officeart/2005/8/layout/hList1"/>
    <dgm:cxn modelId="{7BB789A3-FCF0-4DB7-B9B8-C0925F12E98B}" srcId="{CE9314AB-56EE-4249-ACFF-FEBFE1EC434B}" destId="{2EFBD919-006C-4D06-8CAB-4508E93BE495}" srcOrd="0" destOrd="0" parTransId="{A029B51C-4C98-4929-917D-84B4C584A082}" sibTransId="{F0A92D0F-A655-42A6-BBDA-69D277883FCA}"/>
    <dgm:cxn modelId="{98C85595-268C-403A-9B09-DDC8102A8A8B}" type="presOf" srcId="{69E6832C-FBA3-4C48-9BFE-17B31C8CFB54}" destId="{ACB3C38B-EAF9-4CA8-958E-039019D67BD2}" srcOrd="0" destOrd="0" presId="urn:microsoft.com/office/officeart/2005/8/layout/hList1"/>
    <dgm:cxn modelId="{54569667-EAFE-4C92-B640-C3EAFC167D7E}" type="presOf" srcId="{A3F7BC73-D258-478A-926B-1746AED987FA}" destId="{127442EB-4DEF-40E4-8AC4-69B3DBF542BF}" srcOrd="0" destOrd="0" presId="urn:microsoft.com/office/officeart/2005/8/layout/hList1"/>
    <dgm:cxn modelId="{E1378523-5343-477B-B7D7-D8DCA45E707B}" srcId="{69E6832C-FBA3-4C48-9BFE-17B31C8CFB54}" destId="{A3F7BC73-D258-478A-926B-1746AED987FA}" srcOrd="0" destOrd="0" parTransId="{2D64F6AA-742C-41F9-ABFE-458715606A1D}" sibTransId="{5FB481DF-48C4-4E58-B5D9-0EB9397B9F09}"/>
    <dgm:cxn modelId="{BDEE39B5-6758-4496-BEAE-5E3C7564D427}" type="presOf" srcId="{CCE8FD96-F546-49F2-AE26-E005E7184030}" destId="{D5F9CF05-68ED-4494-8BA7-41BE7C72B1A5}" srcOrd="0" destOrd="0" presId="urn:microsoft.com/office/officeart/2005/8/layout/hList1"/>
    <dgm:cxn modelId="{2686FBCD-CA59-4924-9B12-EF5410FF84E0}" type="presParOf" srcId="{D5F9CF05-68ED-4494-8BA7-41BE7C72B1A5}" destId="{B10CEE3E-E54D-46CA-9942-79DA95336FFC}" srcOrd="0" destOrd="0" presId="urn:microsoft.com/office/officeart/2005/8/layout/hList1"/>
    <dgm:cxn modelId="{E98856E2-82BA-44DD-A7C8-583057967264}" type="presParOf" srcId="{B10CEE3E-E54D-46CA-9942-79DA95336FFC}" destId="{ACB3C38B-EAF9-4CA8-958E-039019D67BD2}" srcOrd="0" destOrd="0" presId="urn:microsoft.com/office/officeart/2005/8/layout/hList1"/>
    <dgm:cxn modelId="{26659FCD-49A5-455E-8476-9E5BFD5FAE14}" type="presParOf" srcId="{B10CEE3E-E54D-46CA-9942-79DA95336FFC}" destId="{127442EB-4DEF-40E4-8AC4-69B3DBF542BF}" srcOrd="1" destOrd="0" presId="urn:microsoft.com/office/officeart/2005/8/layout/hList1"/>
    <dgm:cxn modelId="{3BDA14C7-DE0D-462D-B038-36F714DB3942}" type="presParOf" srcId="{D5F9CF05-68ED-4494-8BA7-41BE7C72B1A5}" destId="{252ED565-3AB4-4223-A754-62E2FD47FE80}" srcOrd="1" destOrd="0" presId="urn:microsoft.com/office/officeart/2005/8/layout/hList1"/>
    <dgm:cxn modelId="{B3A7D978-9547-4734-8161-3FD162BD51E5}" type="presParOf" srcId="{D5F9CF05-68ED-4494-8BA7-41BE7C72B1A5}" destId="{EF6DEAE3-8882-43B5-B636-B5D392AA25A1}" srcOrd="2" destOrd="0" presId="urn:microsoft.com/office/officeart/2005/8/layout/hList1"/>
    <dgm:cxn modelId="{1570AF5B-EB0B-4147-A36F-9988029C8C3F}" type="presParOf" srcId="{EF6DEAE3-8882-43B5-B636-B5D392AA25A1}" destId="{20A040A2-EABE-4ADA-8BEF-A251BCE269B7}" srcOrd="0" destOrd="0" presId="urn:microsoft.com/office/officeart/2005/8/layout/hList1"/>
    <dgm:cxn modelId="{B3590B4A-2925-4C3E-9A0B-7D1884F84422}" type="presParOf" srcId="{EF6DEAE3-8882-43B5-B636-B5D392AA25A1}" destId="{C906F4D9-D2C5-4C6B-9906-718C764ED1A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8088BF-2817-401C-995B-88C2E199D38A}" type="doc">
      <dgm:prSet loTypeId="urn:diagrams.loki3.com/BracketList+Icon" loCatId="officeonline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CD229F5-2C6E-4B8D-B67D-AD7D5B30ABC5}">
      <dgm:prSet phldrT="[Texto]"/>
      <dgm:spPr/>
      <dgm:t>
        <a:bodyPr/>
        <a:lstStyle/>
        <a:p>
          <a:pPr algn="ctr"/>
          <a:r>
            <a:rPr lang="pt-BR" b="1" dirty="0" smtClean="0"/>
            <a:t>Área de Concentração 1: (nome)</a:t>
          </a:r>
          <a:endParaRPr lang="pt-BR" b="1" dirty="0"/>
        </a:p>
      </dgm:t>
    </dgm:pt>
    <dgm:pt modelId="{9FD9B77F-6459-4C50-8642-23599E8D253D}" type="parTrans" cxnId="{CFD10282-1C67-455B-A3B4-639BEEA8F342}">
      <dgm:prSet/>
      <dgm:spPr/>
      <dgm:t>
        <a:bodyPr/>
        <a:lstStyle/>
        <a:p>
          <a:endParaRPr lang="pt-BR"/>
        </a:p>
      </dgm:t>
    </dgm:pt>
    <dgm:pt modelId="{39C4CA0E-ECD0-4077-82DF-540231ACC2EA}" type="sibTrans" cxnId="{CFD10282-1C67-455B-A3B4-639BEEA8F342}">
      <dgm:prSet/>
      <dgm:spPr/>
      <dgm:t>
        <a:bodyPr/>
        <a:lstStyle/>
        <a:p>
          <a:endParaRPr lang="pt-BR"/>
        </a:p>
      </dgm:t>
    </dgm:pt>
    <dgm:pt modelId="{78BDB37C-4FC0-4934-8D48-270D7503B2A9}">
      <dgm:prSet phldrT="[Texto]"/>
      <dgm:spPr/>
      <dgm:t>
        <a:bodyPr/>
        <a:lstStyle/>
        <a:p>
          <a:r>
            <a:rPr lang="pt-BR" b="1" smtClean="0"/>
            <a:t>LP1</a:t>
          </a:r>
          <a:endParaRPr lang="pt-BR" b="1" dirty="0"/>
        </a:p>
      </dgm:t>
    </dgm:pt>
    <dgm:pt modelId="{318C2BE7-457A-4F34-AF3B-F5A8E52A97F4}" type="parTrans" cxnId="{17C81D69-9592-478A-98CF-274C6DA384AD}">
      <dgm:prSet/>
      <dgm:spPr/>
      <dgm:t>
        <a:bodyPr/>
        <a:lstStyle/>
        <a:p>
          <a:endParaRPr lang="pt-BR"/>
        </a:p>
      </dgm:t>
    </dgm:pt>
    <dgm:pt modelId="{3E2F5BD5-5295-4D9E-99C4-3FCB1F33619C}" type="sibTrans" cxnId="{17C81D69-9592-478A-98CF-274C6DA384AD}">
      <dgm:prSet/>
      <dgm:spPr/>
      <dgm:t>
        <a:bodyPr/>
        <a:lstStyle/>
        <a:p>
          <a:endParaRPr lang="pt-BR"/>
        </a:p>
      </dgm:t>
    </dgm:pt>
    <dgm:pt modelId="{58088F58-333D-45D7-8A3E-84DDFF82E4B8}">
      <dgm:prSet phldrT="[Texto]"/>
      <dgm:spPr/>
      <dgm:t>
        <a:bodyPr/>
        <a:lstStyle/>
        <a:p>
          <a:pPr algn="ctr"/>
          <a:r>
            <a:rPr lang="pt-BR" b="1" dirty="0" smtClean="0"/>
            <a:t>Área de Concentração 2: (nome)</a:t>
          </a:r>
          <a:endParaRPr lang="pt-BR" b="1" dirty="0"/>
        </a:p>
      </dgm:t>
    </dgm:pt>
    <dgm:pt modelId="{D04DE2DF-3596-4B35-B76C-D8BC4B7F59E7}" type="parTrans" cxnId="{80FFCD2B-797E-49B3-8AF0-57A2BF6B3CCB}">
      <dgm:prSet/>
      <dgm:spPr/>
      <dgm:t>
        <a:bodyPr/>
        <a:lstStyle/>
        <a:p>
          <a:endParaRPr lang="pt-BR"/>
        </a:p>
      </dgm:t>
    </dgm:pt>
    <dgm:pt modelId="{7978363D-064F-46C6-B6F7-78D5E6070E80}" type="sibTrans" cxnId="{80FFCD2B-797E-49B3-8AF0-57A2BF6B3CCB}">
      <dgm:prSet/>
      <dgm:spPr/>
      <dgm:t>
        <a:bodyPr/>
        <a:lstStyle/>
        <a:p>
          <a:endParaRPr lang="pt-BR"/>
        </a:p>
      </dgm:t>
    </dgm:pt>
    <dgm:pt modelId="{414867D7-1D09-4B04-AC93-4F53383E9153}">
      <dgm:prSet phldrT="[Texto]"/>
      <dgm:spPr/>
      <dgm:t>
        <a:bodyPr/>
        <a:lstStyle/>
        <a:p>
          <a:r>
            <a:rPr lang="pt-BR" sz="1900" b="1" dirty="0" smtClean="0">
              <a:solidFill>
                <a:schemeClr val="tx1"/>
              </a:solidFill>
            </a:rPr>
            <a:t>LP1</a:t>
          </a:r>
          <a:endParaRPr lang="pt-BR" sz="1900" b="1" dirty="0">
            <a:solidFill>
              <a:schemeClr val="tx1"/>
            </a:solidFill>
          </a:endParaRPr>
        </a:p>
      </dgm:t>
    </dgm:pt>
    <dgm:pt modelId="{525090C4-28F9-40ED-A7E1-9FBD1C20D4AB}" type="parTrans" cxnId="{FAF59A3D-3F9A-4418-9329-CC07F02F1381}">
      <dgm:prSet/>
      <dgm:spPr/>
      <dgm:t>
        <a:bodyPr/>
        <a:lstStyle/>
        <a:p>
          <a:endParaRPr lang="pt-BR"/>
        </a:p>
      </dgm:t>
    </dgm:pt>
    <dgm:pt modelId="{8438B8AC-C194-49EB-98FB-522EEBA41B1B}" type="sibTrans" cxnId="{FAF59A3D-3F9A-4418-9329-CC07F02F1381}">
      <dgm:prSet/>
      <dgm:spPr/>
      <dgm:t>
        <a:bodyPr/>
        <a:lstStyle/>
        <a:p>
          <a:endParaRPr lang="pt-BR"/>
        </a:p>
      </dgm:t>
    </dgm:pt>
    <dgm:pt modelId="{A0A58061-D9BB-4FB6-B6C6-8665A7ABFFC7}">
      <dgm:prSet phldrT="[Texto]"/>
      <dgm:spPr/>
      <dgm:t>
        <a:bodyPr/>
        <a:lstStyle/>
        <a:p>
          <a:r>
            <a:rPr lang="pt-BR" b="1" smtClean="0"/>
            <a:t>LP2</a:t>
          </a:r>
          <a:endParaRPr lang="pt-BR" b="1" dirty="0"/>
        </a:p>
      </dgm:t>
    </dgm:pt>
    <dgm:pt modelId="{A51EAB04-552E-43BB-8B94-A4A59761DFC4}" type="parTrans" cxnId="{F05DAFA0-C228-4A5E-955C-9B7BE4E2D55A}">
      <dgm:prSet/>
      <dgm:spPr/>
      <dgm:t>
        <a:bodyPr/>
        <a:lstStyle/>
        <a:p>
          <a:endParaRPr lang="pt-BR"/>
        </a:p>
      </dgm:t>
    </dgm:pt>
    <dgm:pt modelId="{8A0F4306-03B2-4EEC-BD0F-4CED33F2AEAB}" type="sibTrans" cxnId="{F05DAFA0-C228-4A5E-955C-9B7BE4E2D55A}">
      <dgm:prSet/>
      <dgm:spPr/>
      <dgm:t>
        <a:bodyPr/>
        <a:lstStyle/>
        <a:p>
          <a:endParaRPr lang="pt-BR"/>
        </a:p>
      </dgm:t>
    </dgm:pt>
    <dgm:pt modelId="{F565FC92-3BDD-4AE1-90AE-AF1F55FFF672}">
      <dgm:prSet phldrT="[Texto]"/>
      <dgm:spPr/>
      <dgm:t>
        <a:bodyPr/>
        <a:lstStyle/>
        <a:p>
          <a:r>
            <a:rPr lang="pt-BR" b="1" smtClean="0"/>
            <a:t>LPn (quantas forem necessárias)</a:t>
          </a:r>
          <a:endParaRPr lang="pt-BR" b="1" dirty="0"/>
        </a:p>
      </dgm:t>
    </dgm:pt>
    <dgm:pt modelId="{EB949EAF-13D2-4A97-BC8A-BBADD7D0684D}" type="parTrans" cxnId="{7A4CAA38-49CA-4914-9F58-7A23E2E82FD6}">
      <dgm:prSet/>
      <dgm:spPr/>
      <dgm:t>
        <a:bodyPr/>
        <a:lstStyle/>
        <a:p>
          <a:endParaRPr lang="pt-BR"/>
        </a:p>
      </dgm:t>
    </dgm:pt>
    <dgm:pt modelId="{0438DCAE-C515-4CC8-9D71-DC57D421CD26}" type="sibTrans" cxnId="{7A4CAA38-49CA-4914-9F58-7A23E2E82FD6}">
      <dgm:prSet/>
      <dgm:spPr/>
      <dgm:t>
        <a:bodyPr/>
        <a:lstStyle/>
        <a:p>
          <a:endParaRPr lang="pt-BR"/>
        </a:p>
      </dgm:t>
    </dgm:pt>
    <dgm:pt modelId="{5AB78A8B-420B-410B-B673-FAB30E82A9AE}">
      <dgm:prSet phldrT="[Texto]"/>
      <dgm:spPr/>
      <dgm:t>
        <a:bodyPr/>
        <a:lstStyle/>
        <a:p>
          <a:r>
            <a:rPr lang="pt-BR" sz="1900" b="1" dirty="0" smtClean="0">
              <a:solidFill>
                <a:schemeClr val="tx1"/>
              </a:solidFill>
            </a:rPr>
            <a:t>LP2</a:t>
          </a:r>
          <a:endParaRPr lang="pt-BR" sz="1900" b="1" dirty="0">
            <a:solidFill>
              <a:schemeClr val="tx1"/>
            </a:solidFill>
          </a:endParaRPr>
        </a:p>
      </dgm:t>
    </dgm:pt>
    <dgm:pt modelId="{CDC099C0-D75D-4299-93E4-6F80636C63A5}" type="parTrans" cxnId="{C4E08B61-71AD-49D0-A4BB-22DA77177E6F}">
      <dgm:prSet/>
      <dgm:spPr/>
      <dgm:t>
        <a:bodyPr/>
        <a:lstStyle/>
        <a:p>
          <a:endParaRPr lang="pt-BR"/>
        </a:p>
      </dgm:t>
    </dgm:pt>
    <dgm:pt modelId="{D8C35738-6BCB-4D58-B5B3-68246897230C}" type="sibTrans" cxnId="{C4E08B61-71AD-49D0-A4BB-22DA77177E6F}">
      <dgm:prSet/>
      <dgm:spPr/>
      <dgm:t>
        <a:bodyPr/>
        <a:lstStyle/>
        <a:p>
          <a:endParaRPr lang="pt-BR"/>
        </a:p>
      </dgm:t>
    </dgm:pt>
    <dgm:pt modelId="{4AED9452-5F36-4B17-82BA-084A78C26809}">
      <dgm:prSet phldrT="[Texto]"/>
      <dgm:spPr/>
      <dgm:t>
        <a:bodyPr/>
        <a:lstStyle/>
        <a:p>
          <a:endParaRPr lang="pt-BR" sz="1900" b="1" dirty="0">
            <a:solidFill>
              <a:schemeClr val="tx1"/>
            </a:solidFill>
          </a:endParaRPr>
        </a:p>
      </dgm:t>
    </dgm:pt>
    <dgm:pt modelId="{0E0A9868-E74D-4FB8-8AB1-F66D99A6E821}" type="parTrans" cxnId="{8AA7C729-BB21-4690-8D34-30AF0036973E}">
      <dgm:prSet/>
      <dgm:spPr/>
      <dgm:t>
        <a:bodyPr/>
        <a:lstStyle/>
        <a:p>
          <a:endParaRPr lang="pt-BR"/>
        </a:p>
      </dgm:t>
    </dgm:pt>
    <dgm:pt modelId="{C6F17F86-5514-4C54-AA12-B655B264A1D2}" type="sibTrans" cxnId="{8AA7C729-BB21-4690-8D34-30AF0036973E}">
      <dgm:prSet/>
      <dgm:spPr/>
      <dgm:t>
        <a:bodyPr/>
        <a:lstStyle/>
        <a:p>
          <a:endParaRPr lang="pt-BR"/>
        </a:p>
      </dgm:t>
    </dgm:pt>
    <dgm:pt modelId="{D1DABA37-57D1-436C-9F05-BC968EE0CF15}">
      <dgm:prSet phldrT="[Texto]" custT="1"/>
      <dgm:spPr/>
      <dgm:t>
        <a:bodyPr/>
        <a:lstStyle/>
        <a:p>
          <a:r>
            <a:rPr lang="pt-BR" sz="1900" b="1" dirty="0" err="1" smtClean="0">
              <a:solidFill>
                <a:schemeClr val="tx1"/>
              </a:solidFill>
            </a:rPr>
            <a:t>LPn</a:t>
          </a:r>
          <a:endParaRPr lang="pt-BR" sz="1900" b="1" dirty="0">
            <a:solidFill>
              <a:schemeClr val="tx1"/>
            </a:solidFill>
          </a:endParaRPr>
        </a:p>
      </dgm:t>
    </dgm:pt>
    <dgm:pt modelId="{5273D292-58CA-4273-9029-9B8018E81100}" type="parTrans" cxnId="{E545428E-6272-4E74-9705-116FF4CB16B5}">
      <dgm:prSet/>
      <dgm:spPr/>
      <dgm:t>
        <a:bodyPr/>
        <a:lstStyle/>
        <a:p>
          <a:endParaRPr lang="pt-BR"/>
        </a:p>
      </dgm:t>
    </dgm:pt>
    <dgm:pt modelId="{8C4FD29D-CB46-49A7-B61C-44E2663490F3}" type="sibTrans" cxnId="{E545428E-6272-4E74-9705-116FF4CB16B5}">
      <dgm:prSet/>
      <dgm:spPr/>
      <dgm:t>
        <a:bodyPr/>
        <a:lstStyle/>
        <a:p>
          <a:endParaRPr lang="pt-BR"/>
        </a:p>
      </dgm:t>
    </dgm:pt>
    <dgm:pt modelId="{EFB0ABD2-631C-4076-B9B1-B93A8DC01CE9}">
      <dgm:prSet phldrT="[Texto]" custT="1"/>
      <dgm:spPr/>
      <dgm:t>
        <a:bodyPr/>
        <a:lstStyle/>
        <a:p>
          <a:r>
            <a:rPr lang="pt-BR" sz="1800" b="0" smtClean="0"/>
            <a:t>(Cada linha de pesquisa deve apresentar um recorte específico e bem delimitado da área de concentração)</a:t>
          </a:r>
          <a:endParaRPr lang="pt-BR" sz="1900" b="1" dirty="0"/>
        </a:p>
      </dgm:t>
    </dgm:pt>
    <dgm:pt modelId="{DC06C7E7-FBFE-4DE1-B46A-7099391646E1}" type="parTrans" cxnId="{ABC38F4E-99E7-4981-A30B-2CBFF2924A55}">
      <dgm:prSet/>
      <dgm:spPr/>
      <dgm:t>
        <a:bodyPr/>
        <a:lstStyle/>
        <a:p>
          <a:endParaRPr lang="pt-BR"/>
        </a:p>
      </dgm:t>
    </dgm:pt>
    <dgm:pt modelId="{31934F06-B228-4DDC-A840-060D7B0496DA}" type="sibTrans" cxnId="{ABC38F4E-99E7-4981-A30B-2CBFF2924A55}">
      <dgm:prSet/>
      <dgm:spPr/>
      <dgm:t>
        <a:bodyPr/>
        <a:lstStyle/>
        <a:p>
          <a:endParaRPr lang="pt-BR"/>
        </a:p>
      </dgm:t>
    </dgm:pt>
    <dgm:pt modelId="{51B52868-561E-4326-9F5D-07FC6D70E365}" type="pres">
      <dgm:prSet presAssocID="{BF8088BF-2817-401C-995B-88C2E199D38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4467C1E-A706-4BC4-B5B4-EAA6D8DF5170}" type="pres">
      <dgm:prSet presAssocID="{6CD229F5-2C6E-4B8D-B67D-AD7D5B30ABC5}" presName="linNode" presStyleCnt="0"/>
      <dgm:spPr/>
    </dgm:pt>
    <dgm:pt modelId="{5BB9E5DE-2525-4A74-B714-4DCE2F81A581}" type="pres">
      <dgm:prSet presAssocID="{6CD229F5-2C6E-4B8D-B67D-AD7D5B30ABC5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1FCB1A-9A89-46ED-B39A-F391CEB08930}" type="pres">
      <dgm:prSet presAssocID="{6CD229F5-2C6E-4B8D-B67D-AD7D5B30ABC5}" presName="bracket" presStyleLbl="parChTrans1D1" presStyleIdx="0" presStyleCnt="2"/>
      <dgm:spPr/>
    </dgm:pt>
    <dgm:pt modelId="{192BDB55-EAD8-467E-B87C-26FE9FAA94EA}" type="pres">
      <dgm:prSet presAssocID="{6CD229F5-2C6E-4B8D-B67D-AD7D5B30ABC5}" presName="spH" presStyleCnt="0"/>
      <dgm:spPr/>
    </dgm:pt>
    <dgm:pt modelId="{337E7258-5793-42A3-962D-962724D50D37}" type="pres">
      <dgm:prSet presAssocID="{6CD229F5-2C6E-4B8D-B67D-AD7D5B30ABC5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56B1627-65F7-4DF3-8693-88EF6ABA10BC}" type="pres">
      <dgm:prSet presAssocID="{39C4CA0E-ECD0-4077-82DF-540231ACC2EA}" presName="spV" presStyleCnt="0"/>
      <dgm:spPr/>
    </dgm:pt>
    <dgm:pt modelId="{F5BBF665-2ACC-4192-88D9-BC802D01D262}" type="pres">
      <dgm:prSet presAssocID="{58088F58-333D-45D7-8A3E-84DDFF82E4B8}" presName="linNode" presStyleCnt="0"/>
      <dgm:spPr/>
    </dgm:pt>
    <dgm:pt modelId="{51E68770-B8DD-4E39-9386-85EB0A947C23}" type="pres">
      <dgm:prSet presAssocID="{58088F58-333D-45D7-8A3E-84DDFF82E4B8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638023-F0B2-4D63-8E4B-AA1A8EC062FC}" type="pres">
      <dgm:prSet presAssocID="{58088F58-333D-45D7-8A3E-84DDFF82E4B8}" presName="bracket" presStyleLbl="parChTrans1D1" presStyleIdx="1" presStyleCnt="2"/>
      <dgm:spPr/>
    </dgm:pt>
    <dgm:pt modelId="{A9237FCC-CD93-44BE-B5E4-00E9EEBB1EF9}" type="pres">
      <dgm:prSet presAssocID="{58088F58-333D-45D7-8A3E-84DDFF82E4B8}" presName="spH" presStyleCnt="0"/>
      <dgm:spPr/>
    </dgm:pt>
    <dgm:pt modelId="{8E0F4BFE-582F-46AE-9A58-4C8D70518145}" type="pres">
      <dgm:prSet presAssocID="{58088F58-333D-45D7-8A3E-84DDFF82E4B8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CA11254-7218-4107-B5B8-2693D7D4756C}" type="presOf" srcId="{F565FC92-3BDD-4AE1-90AE-AF1F55FFF672}" destId="{337E7258-5793-42A3-962D-962724D50D37}" srcOrd="0" destOrd="2" presId="urn:diagrams.loki3.com/BracketList+Icon"/>
    <dgm:cxn modelId="{E545428E-6272-4E74-9705-116FF4CB16B5}" srcId="{58088F58-333D-45D7-8A3E-84DDFF82E4B8}" destId="{D1DABA37-57D1-436C-9F05-BC968EE0CF15}" srcOrd="2" destOrd="0" parTransId="{5273D292-58CA-4273-9029-9B8018E81100}" sibTransId="{8C4FD29D-CB46-49A7-B61C-44E2663490F3}"/>
    <dgm:cxn modelId="{C4E08B61-71AD-49D0-A4BB-22DA77177E6F}" srcId="{58088F58-333D-45D7-8A3E-84DDFF82E4B8}" destId="{5AB78A8B-420B-410B-B673-FAB30E82A9AE}" srcOrd="1" destOrd="0" parTransId="{CDC099C0-D75D-4299-93E4-6F80636C63A5}" sibTransId="{D8C35738-6BCB-4D58-B5B3-68246897230C}"/>
    <dgm:cxn modelId="{80FFCD2B-797E-49B3-8AF0-57A2BF6B3CCB}" srcId="{BF8088BF-2817-401C-995B-88C2E199D38A}" destId="{58088F58-333D-45D7-8A3E-84DDFF82E4B8}" srcOrd="1" destOrd="0" parTransId="{D04DE2DF-3596-4B35-B76C-D8BC4B7F59E7}" sibTransId="{7978363D-064F-46C6-B6F7-78D5E6070E80}"/>
    <dgm:cxn modelId="{D84342EA-60E2-4863-A9A2-455FCBA42E5E}" type="presOf" srcId="{5AB78A8B-420B-410B-B673-FAB30E82A9AE}" destId="{8E0F4BFE-582F-46AE-9A58-4C8D70518145}" srcOrd="0" destOrd="1" presId="urn:diagrams.loki3.com/BracketList+Icon"/>
    <dgm:cxn modelId="{17C81D69-9592-478A-98CF-274C6DA384AD}" srcId="{6CD229F5-2C6E-4B8D-B67D-AD7D5B30ABC5}" destId="{78BDB37C-4FC0-4934-8D48-270D7503B2A9}" srcOrd="0" destOrd="0" parTransId="{318C2BE7-457A-4F34-AF3B-F5A8E52A97F4}" sibTransId="{3E2F5BD5-5295-4D9E-99C4-3FCB1F33619C}"/>
    <dgm:cxn modelId="{2C90F59C-7AB2-4A9C-A4E0-2C268CDE94B1}" type="presOf" srcId="{78BDB37C-4FC0-4934-8D48-270D7503B2A9}" destId="{337E7258-5793-42A3-962D-962724D50D37}" srcOrd="0" destOrd="0" presId="urn:diagrams.loki3.com/BracketList+Icon"/>
    <dgm:cxn modelId="{F639DA83-AA59-463C-A18B-2E33E95D757B}" type="presOf" srcId="{58088F58-333D-45D7-8A3E-84DDFF82E4B8}" destId="{51E68770-B8DD-4E39-9386-85EB0A947C23}" srcOrd="0" destOrd="0" presId="urn:diagrams.loki3.com/BracketList+Icon"/>
    <dgm:cxn modelId="{ABC38F4E-99E7-4981-A30B-2CBFF2924A55}" srcId="{58088F58-333D-45D7-8A3E-84DDFF82E4B8}" destId="{EFB0ABD2-631C-4076-B9B1-B93A8DC01CE9}" srcOrd="3" destOrd="0" parTransId="{DC06C7E7-FBFE-4DE1-B46A-7099391646E1}" sibTransId="{31934F06-B228-4DDC-A840-060D7B0496DA}"/>
    <dgm:cxn modelId="{FAF59A3D-3F9A-4418-9329-CC07F02F1381}" srcId="{58088F58-333D-45D7-8A3E-84DDFF82E4B8}" destId="{414867D7-1D09-4B04-AC93-4F53383E9153}" srcOrd="0" destOrd="0" parTransId="{525090C4-28F9-40ED-A7E1-9FBD1C20D4AB}" sibTransId="{8438B8AC-C194-49EB-98FB-522EEBA41B1B}"/>
    <dgm:cxn modelId="{61E68999-3F36-4F4C-8727-5E66DF094331}" type="presOf" srcId="{6CD229F5-2C6E-4B8D-B67D-AD7D5B30ABC5}" destId="{5BB9E5DE-2525-4A74-B714-4DCE2F81A581}" srcOrd="0" destOrd="0" presId="urn:diagrams.loki3.com/BracketList+Icon"/>
    <dgm:cxn modelId="{8AA7C729-BB21-4690-8D34-30AF0036973E}" srcId="{58088F58-333D-45D7-8A3E-84DDFF82E4B8}" destId="{4AED9452-5F36-4B17-82BA-084A78C26809}" srcOrd="4" destOrd="0" parTransId="{0E0A9868-E74D-4FB8-8AB1-F66D99A6E821}" sibTransId="{C6F17F86-5514-4C54-AA12-B655B264A1D2}"/>
    <dgm:cxn modelId="{F9D894C9-0056-418B-84B0-3E85C24BFEC5}" type="presOf" srcId="{BF8088BF-2817-401C-995B-88C2E199D38A}" destId="{51B52868-561E-4326-9F5D-07FC6D70E365}" srcOrd="0" destOrd="0" presId="urn:diagrams.loki3.com/BracketList+Icon"/>
    <dgm:cxn modelId="{F05DAFA0-C228-4A5E-955C-9B7BE4E2D55A}" srcId="{6CD229F5-2C6E-4B8D-B67D-AD7D5B30ABC5}" destId="{A0A58061-D9BB-4FB6-B6C6-8665A7ABFFC7}" srcOrd="1" destOrd="0" parTransId="{A51EAB04-552E-43BB-8B94-A4A59761DFC4}" sibTransId="{8A0F4306-03B2-4EEC-BD0F-4CED33F2AEAB}"/>
    <dgm:cxn modelId="{44F85D6D-FA77-4448-BC1B-B4B667D9AF8C}" type="presOf" srcId="{D1DABA37-57D1-436C-9F05-BC968EE0CF15}" destId="{8E0F4BFE-582F-46AE-9A58-4C8D70518145}" srcOrd="0" destOrd="2" presId="urn:diagrams.loki3.com/BracketList+Icon"/>
    <dgm:cxn modelId="{4F4BE832-48A9-455A-AD9A-F750FBD1FFC2}" type="presOf" srcId="{EFB0ABD2-631C-4076-B9B1-B93A8DC01CE9}" destId="{8E0F4BFE-582F-46AE-9A58-4C8D70518145}" srcOrd="0" destOrd="3" presId="urn:diagrams.loki3.com/BracketList+Icon"/>
    <dgm:cxn modelId="{E816037F-9A54-4668-BAFD-DB7BAE1C1F0B}" type="presOf" srcId="{A0A58061-D9BB-4FB6-B6C6-8665A7ABFFC7}" destId="{337E7258-5793-42A3-962D-962724D50D37}" srcOrd="0" destOrd="1" presId="urn:diagrams.loki3.com/BracketList+Icon"/>
    <dgm:cxn modelId="{7A4CAA38-49CA-4914-9F58-7A23E2E82FD6}" srcId="{6CD229F5-2C6E-4B8D-B67D-AD7D5B30ABC5}" destId="{F565FC92-3BDD-4AE1-90AE-AF1F55FFF672}" srcOrd="2" destOrd="0" parTransId="{EB949EAF-13D2-4A97-BC8A-BBADD7D0684D}" sibTransId="{0438DCAE-C515-4CC8-9D71-DC57D421CD26}"/>
    <dgm:cxn modelId="{81CB6E56-E592-4E78-AC58-BC53B1E7FD5B}" type="presOf" srcId="{4AED9452-5F36-4B17-82BA-084A78C26809}" destId="{8E0F4BFE-582F-46AE-9A58-4C8D70518145}" srcOrd="0" destOrd="4" presId="urn:diagrams.loki3.com/BracketList+Icon"/>
    <dgm:cxn modelId="{CFD10282-1C67-455B-A3B4-639BEEA8F342}" srcId="{BF8088BF-2817-401C-995B-88C2E199D38A}" destId="{6CD229F5-2C6E-4B8D-B67D-AD7D5B30ABC5}" srcOrd="0" destOrd="0" parTransId="{9FD9B77F-6459-4C50-8642-23599E8D253D}" sibTransId="{39C4CA0E-ECD0-4077-82DF-540231ACC2EA}"/>
    <dgm:cxn modelId="{9A3536DD-9A89-4F50-93BC-F2B99EE87033}" type="presOf" srcId="{414867D7-1D09-4B04-AC93-4F53383E9153}" destId="{8E0F4BFE-582F-46AE-9A58-4C8D70518145}" srcOrd="0" destOrd="0" presId="urn:diagrams.loki3.com/BracketList+Icon"/>
    <dgm:cxn modelId="{CE5CC1F0-3E90-48CE-8D04-AA0C23140EB8}" type="presParOf" srcId="{51B52868-561E-4326-9F5D-07FC6D70E365}" destId="{E4467C1E-A706-4BC4-B5B4-EAA6D8DF5170}" srcOrd="0" destOrd="0" presId="urn:diagrams.loki3.com/BracketList+Icon"/>
    <dgm:cxn modelId="{DF1CF720-C91D-4AA9-8EAE-BBD5D2A09DB8}" type="presParOf" srcId="{E4467C1E-A706-4BC4-B5B4-EAA6D8DF5170}" destId="{5BB9E5DE-2525-4A74-B714-4DCE2F81A581}" srcOrd="0" destOrd="0" presId="urn:diagrams.loki3.com/BracketList+Icon"/>
    <dgm:cxn modelId="{D558AB6B-C9F4-4013-9591-26FB4FAD1CCF}" type="presParOf" srcId="{E4467C1E-A706-4BC4-B5B4-EAA6D8DF5170}" destId="{F81FCB1A-9A89-46ED-B39A-F391CEB08930}" srcOrd="1" destOrd="0" presId="urn:diagrams.loki3.com/BracketList+Icon"/>
    <dgm:cxn modelId="{37BA6DC2-A327-443F-98D5-E07C9ADAF623}" type="presParOf" srcId="{E4467C1E-A706-4BC4-B5B4-EAA6D8DF5170}" destId="{192BDB55-EAD8-467E-B87C-26FE9FAA94EA}" srcOrd="2" destOrd="0" presId="urn:diagrams.loki3.com/BracketList+Icon"/>
    <dgm:cxn modelId="{163FE68B-C099-4718-91D0-B78F28C2550B}" type="presParOf" srcId="{E4467C1E-A706-4BC4-B5B4-EAA6D8DF5170}" destId="{337E7258-5793-42A3-962D-962724D50D37}" srcOrd="3" destOrd="0" presId="urn:diagrams.loki3.com/BracketList+Icon"/>
    <dgm:cxn modelId="{E77C09C6-7CBE-466E-A9D4-865ABBCAC21A}" type="presParOf" srcId="{51B52868-561E-4326-9F5D-07FC6D70E365}" destId="{F56B1627-65F7-4DF3-8693-88EF6ABA10BC}" srcOrd="1" destOrd="0" presId="urn:diagrams.loki3.com/BracketList+Icon"/>
    <dgm:cxn modelId="{D906B9D9-BC31-4882-81DA-0B7BF7C58B6C}" type="presParOf" srcId="{51B52868-561E-4326-9F5D-07FC6D70E365}" destId="{F5BBF665-2ACC-4192-88D9-BC802D01D262}" srcOrd="2" destOrd="0" presId="urn:diagrams.loki3.com/BracketList+Icon"/>
    <dgm:cxn modelId="{1D95ABBA-916E-4EC6-9A21-C831839B40F9}" type="presParOf" srcId="{F5BBF665-2ACC-4192-88D9-BC802D01D262}" destId="{51E68770-B8DD-4E39-9386-85EB0A947C23}" srcOrd="0" destOrd="0" presId="urn:diagrams.loki3.com/BracketList+Icon"/>
    <dgm:cxn modelId="{EDBD8ED1-E422-4689-9D8F-C4A88FD0EBB2}" type="presParOf" srcId="{F5BBF665-2ACC-4192-88D9-BC802D01D262}" destId="{88638023-F0B2-4D63-8E4B-AA1A8EC062FC}" srcOrd="1" destOrd="0" presId="urn:diagrams.loki3.com/BracketList+Icon"/>
    <dgm:cxn modelId="{FD54D54F-E0AA-47D5-B296-C54E1E0F8B53}" type="presParOf" srcId="{F5BBF665-2ACC-4192-88D9-BC802D01D262}" destId="{A9237FCC-CD93-44BE-B5E4-00E9EEBB1EF9}" srcOrd="2" destOrd="0" presId="urn:diagrams.loki3.com/BracketList+Icon"/>
    <dgm:cxn modelId="{16F9B517-2E53-4222-A3B0-8CA7348247D0}" type="presParOf" srcId="{F5BBF665-2ACC-4192-88D9-BC802D01D262}" destId="{8E0F4BFE-582F-46AE-9A58-4C8D70518145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8B931-3094-429A-ACE1-DC4809FC2DDC}">
      <dsp:nvSpPr>
        <dsp:cNvPr id="0" name=""/>
        <dsp:cNvSpPr/>
      </dsp:nvSpPr>
      <dsp:spPr>
        <a:xfrm>
          <a:off x="0" y="9136"/>
          <a:ext cx="7143750" cy="1046863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b="1" kern="1200" dirty="0" smtClean="0"/>
            <a:t>Nome </a:t>
          </a:r>
          <a:r>
            <a:rPr lang="pt-BR" sz="3000" b="1" kern="1200" smtClean="0"/>
            <a:t>da proposta</a:t>
          </a:r>
          <a:endParaRPr lang="pt-BR" sz="3000" b="1" kern="1200" dirty="0"/>
        </a:p>
      </dsp:txBody>
      <dsp:txXfrm>
        <a:off x="51104" y="60240"/>
        <a:ext cx="7041542" cy="944655"/>
      </dsp:txXfrm>
    </dsp:sp>
    <dsp:sp modelId="{F69786C6-95A2-4C59-86D8-1AED84EE10F8}">
      <dsp:nvSpPr>
        <dsp:cNvPr id="0" name=""/>
        <dsp:cNvSpPr/>
      </dsp:nvSpPr>
      <dsp:spPr>
        <a:xfrm>
          <a:off x="0" y="1056000"/>
          <a:ext cx="714375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814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t-BR" sz="1300" kern="1200" dirty="0"/>
        </a:p>
      </dsp:txBody>
      <dsp:txXfrm>
        <a:off x="0" y="1056000"/>
        <a:ext cx="7143750" cy="281520"/>
      </dsp:txXfrm>
    </dsp:sp>
    <dsp:sp modelId="{9E494C26-063C-425F-984B-D3CD8C7AB4BB}">
      <dsp:nvSpPr>
        <dsp:cNvPr id="0" name=""/>
        <dsp:cNvSpPr/>
      </dsp:nvSpPr>
      <dsp:spPr>
        <a:xfrm>
          <a:off x="0" y="1337520"/>
          <a:ext cx="7143750" cy="443322"/>
        </a:xfrm>
        <a:prstGeom prst="roundRect">
          <a:avLst/>
        </a:prstGeom>
        <a:solidFill>
          <a:schemeClr val="accent5">
            <a:shade val="50000"/>
            <a:hueOff val="200875"/>
            <a:satOff val="-47695"/>
            <a:lumOff val="35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Nível: Mestrado e/ou Doutorado Acadêmico; Mestrado Profissional</a:t>
          </a:r>
          <a:endParaRPr lang="pt-BR" sz="1600" b="1" kern="1200" dirty="0"/>
        </a:p>
      </dsp:txBody>
      <dsp:txXfrm>
        <a:off x="21641" y="1359161"/>
        <a:ext cx="7100468" cy="400040"/>
      </dsp:txXfrm>
    </dsp:sp>
    <dsp:sp modelId="{D98582A6-64DC-466A-B49F-420B034AB289}">
      <dsp:nvSpPr>
        <dsp:cNvPr id="0" name=""/>
        <dsp:cNvSpPr/>
      </dsp:nvSpPr>
      <dsp:spPr>
        <a:xfrm>
          <a:off x="0" y="1780842"/>
          <a:ext cx="714375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814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t-BR" sz="1300" kern="1200" dirty="0"/>
        </a:p>
      </dsp:txBody>
      <dsp:txXfrm>
        <a:off x="0" y="1780842"/>
        <a:ext cx="7143750" cy="281520"/>
      </dsp:txXfrm>
    </dsp:sp>
    <dsp:sp modelId="{88ABCAC4-05BF-47B0-A33B-399CA3B914D8}">
      <dsp:nvSpPr>
        <dsp:cNvPr id="0" name=""/>
        <dsp:cNvSpPr/>
      </dsp:nvSpPr>
      <dsp:spPr>
        <a:xfrm>
          <a:off x="0" y="2062362"/>
          <a:ext cx="7143750" cy="476438"/>
        </a:xfrm>
        <a:prstGeom prst="roundRect">
          <a:avLst/>
        </a:prstGeom>
        <a:solidFill>
          <a:schemeClr val="accent5">
            <a:shade val="50000"/>
            <a:hueOff val="200875"/>
            <a:satOff val="-47695"/>
            <a:lumOff val="35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Área de conhecimento de aplicação da propostas na CAPES</a:t>
          </a:r>
          <a:endParaRPr lang="pt-BR" sz="1400" b="1" kern="1200" dirty="0"/>
        </a:p>
      </dsp:txBody>
      <dsp:txXfrm>
        <a:off x="23258" y="2085620"/>
        <a:ext cx="7097234" cy="4299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3C38B-EAF9-4CA8-958E-039019D67BD2}">
      <dsp:nvSpPr>
        <dsp:cNvPr id="0" name=""/>
        <dsp:cNvSpPr/>
      </dsp:nvSpPr>
      <dsp:spPr>
        <a:xfrm>
          <a:off x="38" y="654549"/>
          <a:ext cx="3638401" cy="1217700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Área de Concentração 1</a:t>
          </a:r>
          <a:endParaRPr lang="pt-BR" sz="3500" kern="1200" dirty="0"/>
        </a:p>
      </dsp:txBody>
      <dsp:txXfrm>
        <a:off x="38" y="654549"/>
        <a:ext cx="3638401" cy="1217700"/>
      </dsp:txXfrm>
    </dsp:sp>
    <dsp:sp modelId="{127442EB-4DEF-40E4-8AC4-69B3DBF542BF}">
      <dsp:nvSpPr>
        <dsp:cNvPr id="0" name=""/>
        <dsp:cNvSpPr/>
      </dsp:nvSpPr>
      <dsp:spPr>
        <a:xfrm>
          <a:off x="38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38" y="1872250"/>
        <a:ext cx="3638401" cy="1537199"/>
      </dsp:txXfrm>
    </dsp:sp>
    <dsp:sp modelId="{20A040A2-EABE-4ADA-8BEF-A251BCE269B7}">
      <dsp:nvSpPr>
        <dsp:cNvPr id="0" name=""/>
        <dsp:cNvSpPr/>
      </dsp:nvSpPr>
      <dsp:spPr>
        <a:xfrm>
          <a:off x="4147815" y="654549"/>
          <a:ext cx="3638401" cy="1217700"/>
        </a:xfrm>
        <a:prstGeom prst="rect">
          <a:avLst/>
        </a:prstGeom>
        <a:solidFill>
          <a:schemeClr val="accent5">
            <a:shade val="80000"/>
            <a:hueOff val="272642"/>
            <a:satOff val="-69162"/>
            <a:lumOff val="38598"/>
            <a:alphaOff val="0"/>
          </a:schemeClr>
        </a:solidFill>
        <a:ln w="25400" cap="flat" cmpd="sng" algn="ctr">
          <a:solidFill>
            <a:schemeClr val="accent5">
              <a:shade val="80000"/>
              <a:hueOff val="272642"/>
              <a:satOff val="-69162"/>
              <a:lumOff val="385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Área de Concentração 2</a:t>
          </a:r>
          <a:endParaRPr lang="pt-BR" sz="3500" kern="1200" dirty="0"/>
        </a:p>
      </dsp:txBody>
      <dsp:txXfrm>
        <a:off x="4147815" y="654549"/>
        <a:ext cx="3638401" cy="1217700"/>
      </dsp:txXfrm>
    </dsp:sp>
    <dsp:sp modelId="{C906F4D9-D2C5-4C6B-9906-718C764ED1A8}">
      <dsp:nvSpPr>
        <dsp:cNvPr id="0" name=""/>
        <dsp:cNvSpPr/>
      </dsp:nvSpPr>
      <dsp:spPr>
        <a:xfrm>
          <a:off x="4147815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4147815" y="1872250"/>
        <a:ext cx="3638401" cy="15371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9E5DE-2525-4A74-B714-4DCE2F81A581}">
      <dsp:nvSpPr>
        <dsp:cNvPr id="0" name=""/>
        <dsp:cNvSpPr/>
      </dsp:nvSpPr>
      <dsp:spPr>
        <a:xfrm>
          <a:off x="3755" y="557835"/>
          <a:ext cx="1920935" cy="846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Área de Concentração 1: (nome)</a:t>
          </a:r>
          <a:endParaRPr lang="pt-BR" sz="1900" b="1" kern="1200" dirty="0"/>
        </a:p>
      </dsp:txBody>
      <dsp:txXfrm>
        <a:off x="3755" y="557835"/>
        <a:ext cx="1920935" cy="846450"/>
      </dsp:txXfrm>
    </dsp:sp>
    <dsp:sp modelId="{F81FCB1A-9A89-46ED-B39A-F391CEB08930}">
      <dsp:nvSpPr>
        <dsp:cNvPr id="0" name=""/>
        <dsp:cNvSpPr/>
      </dsp:nvSpPr>
      <dsp:spPr>
        <a:xfrm>
          <a:off x="1924690" y="491706"/>
          <a:ext cx="384187" cy="97870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E7258-5793-42A3-962D-962724D50D37}">
      <dsp:nvSpPr>
        <dsp:cNvPr id="0" name=""/>
        <dsp:cNvSpPr/>
      </dsp:nvSpPr>
      <dsp:spPr>
        <a:xfrm>
          <a:off x="2462552" y="491706"/>
          <a:ext cx="5224943" cy="978707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smtClean="0"/>
            <a:t>LP1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smtClean="0"/>
            <a:t>LP2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smtClean="0"/>
            <a:t>LPn (quantas forem necessárias)</a:t>
          </a:r>
          <a:endParaRPr lang="pt-BR" sz="1900" b="1" kern="1200" dirty="0"/>
        </a:p>
      </dsp:txBody>
      <dsp:txXfrm>
        <a:off x="2462552" y="491706"/>
        <a:ext cx="5224943" cy="978707"/>
      </dsp:txXfrm>
    </dsp:sp>
    <dsp:sp modelId="{51E68770-B8DD-4E39-9386-85EB0A947C23}">
      <dsp:nvSpPr>
        <dsp:cNvPr id="0" name=""/>
        <dsp:cNvSpPr/>
      </dsp:nvSpPr>
      <dsp:spPr>
        <a:xfrm>
          <a:off x="3755" y="2147199"/>
          <a:ext cx="1920935" cy="846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Área de Concentração 2: (nome)</a:t>
          </a:r>
          <a:endParaRPr lang="pt-BR" sz="1900" b="1" kern="1200" dirty="0"/>
        </a:p>
      </dsp:txBody>
      <dsp:txXfrm>
        <a:off x="3755" y="2147199"/>
        <a:ext cx="1920935" cy="846450"/>
      </dsp:txXfrm>
    </dsp:sp>
    <dsp:sp modelId="{88638023-F0B2-4D63-8E4B-AA1A8EC062FC}">
      <dsp:nvSpPr>
        <dsp:cNvPr id="0" name=""/>
        <dsp:cNvSpPr/>
      </dsp:nvSpPr>
      <dsp:spPr>
        <a:xfrm>
          <a:off x="1924690" y="1538813"/>
          <a:ext cx="384187" cy="206322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F4BFE-582F-46AE-9A58-4C8D70518145}">
      <dsp:nvSpPr>
        <dsp:cNvPr id="0" name=""/>
        <dsp:cNvSpPr/>
      </dsp:nvSpPr>
      <dsp:spPr>
        <a:xfrm>
          <a:off x="2462552" y="1538813"/>
          <a:ext cx="5224943" cy="2063221"/>
        </a:xfrm>
        <a:prstGeom prst="rect">
          <a:avLst/>
        </a:prstGeom>
        <a:solidFill>
          <a:schemeClr val="accent5">
            <a:shade val="80000"/>
            <a:hueOff val="272642"/>
            <a:satOff val="-69162"/>
            <a:lumOff val="385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dirty="0" smtClean="0">
              <a:solidFill>
                <a:schemeClr val="tx1"/>
              </a:solidFill>
            </a:rPr>
            <a:t>LP1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dirty="0" smtClean="0">
              <a:solidFill>
                <a:schemeClr val="tx1"/>
              </a:solidFill>
            </a:rPr>
            <a:t>LP2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dirty="0" err="1" smtClean="0">
              <a:solidFill>
                <a:schemeClr val="tx1"/>
              </a:solidFill>
            </a:rPr>
            <a:t>LPn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b="0" kern="1200" smtClean="0"/>
            <a:t>(Cada linha de pesquisa deve apresentar um recorte específico e bem delimitado da área de concentração)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900" b="1" kern="1200" dirty="0">
            <a:solidFill>
              <a:schemeClr val="tx1"/>
            </a:solidFill>
          </a:endParaRPr>
        </a:p>
      </dsp:txBody>
      <dsp:txXfrm>
        <a:off x="2462552" y="1538813"/>
        <a:ext cx="5224943" cy="2063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Lista de Colchetes Verticais"/>
  <dgm:desc val="Use para mostrar blocos de informações agrupadas. Funciona bem com grandes quantidades de texto do Ní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2143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pt-BR" sz="1100" dirty="0" smtClean="0"/>
              <a:t>Descrever a compatibilidade e experiências do corpo docente em relação às áreas de concentração, número de orientações de Iniciação Científica, TCC, orientações em </a:t>
            </a:r>
            <a:r>
              <a:rPr lang="pt-BR" sz="1100" dirty="0" err="1" smtClean="0"/>
              <a:t>PPGs</a:t>
            </a:r>
            <a:r>
              <a:rPr lang="pt-BR" sz="1100" dirty="0" smtClean="0"/>
              <a:t>, para os casos de doutorado especificar as orientações de mestrado.</a:t>
            </a:r>
          </a:p>
          <a:p>
            <a:pPr algn="just">
              <a:buNone/>
            </a:pPr>
            <a:r>
              <a:rPr lang="pt-BR" sz="1100" dirty="0" smtClean="0"/>
              <a:t>A CAPES tem valorizado a presença de bolsistas de produtividade CNPq. Essa informação, quando houver, deve ser destacada na proposta. O mesmo se aplica à existência de grupos de pesquisa cadastrados no CNPq, sobretudo porque as comissões valorizam a existência de intercâmbios nacionais ou internacionais efetivos. 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dirty="0" smtClean="0"/>
              <a:t>Coprodução demonstrada na produtividade intelectual;</a:t>
            </a:r>
            <a:br>
              <a:rPr lang="pt-BR" sz="1100" dirty="0" smtClean="0"/>
            </a:br>
            <a:r>
              <a:rPr lang="pt-BR" sz="1100" dirty="0" smtClean="0"/>
              <a:t>Distribuição da produção dentro do corpo docente</a:t>
            </a:r>
            <a:endParaRPr lang="pt-BR" sz="11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</a:rPr>
              <a:t>Apresentar claramente qual é seu objetivo e a justificativa para a sua implantação. Estes objetivos devem ser coerentes com os objetivos da área, isto é, deve haver compatibilidade com o campo científico no qual a proposta se insere.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>
                <a:latin typeface="+mn-lt"/>
              </a:rPr>
              <a:t>Área de Concentração: expressa a vocação inicial e/ou histórica do Programa e deve indicar, de maneira clara, a área do conhecimento à qual pertence o programa.</a:t>
            </a:r>
          </a:p>
          <a:p>
            <a:pPr lvl="0">
              <a:spcBef>
                <a:spcPts val="0"/>
              </a:spcBef>
              <a:buNone/>
            </a:pPr>
            <a:r>
              <a:rPr lang="pt-BR" sz="1100" dirty="0" smtClean="0">
                <a:latin typeface="+mn-lt"/>
              </a:rPr>
              <a:t>No contexto da área, a proposta de cursos novos deve ser inovadora, sem sobreposição com outros cursos. Portanto, é extremamente importante a descrição objetiva e específica do perfil do profissional a ser formado.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A(s) linha(s) de pesquisa deve(m) expressar a especificidade de produção de conhecimento da respectiva área de concentração, ou seja, deve representar um recorte específico e bem delimitado da área de concentração. Propostas com área de concentração e linhas de pesquisa inovadoras e com características interdisciplinares se bem articuladas e desenvolvidas serão bem avaliadas.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Informar o número de docentes: permanentes e colaboradores; regime de trabalho e dedicação; participação de pós-doutores e aposentados; participação de docentes de outra IES; Proporções de Mestres/ Doutores, Disciplinas/Docentes; Orientando/Orientador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2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  <a:defRPr/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har char="●"/>
              <a:defRPr/>
            </a:lvl1pPr>
            <a:lvl2pPr lvl="1" algn="ctr">
              <a:spcBef>
                <a:spcPts val="0"/>
              </a:spcBef>
              <a:buChar char="○"/>
              <a:defRPr/>
            </a:lvl2pPr>
            <a:lvl3pPr lvl="2" algn="ctr">
              <a:spcBef>
                <a:spcPts val="0"/>
              </a:spcBef>
              <a:buChar char="■"/>
              <a:defRPr/>
            </a:lvl3pPr>
            <a:lvl4pPr lvl="3" algn="ctr">
              <a:spcBef>
                <a:spcPts val="0"/>
              </a:spcBef>
              <a:buChar char="●"/>
              <a:defRPr/>
            </a:lvl4pPr>
            <a:lvl5pPr lvl="4" algn="ctr">
              <a:spcBef>
                <a:spcPts val="0"/>
              </a:spcBef>
              <a:buChar char="○"/>
              <a:defRPr/>
            </a:lvl5pPr>
            <a:lvl6pPr lvl="5" algn="ctr">
              <a:spcBef>
                <a:spcPts val="0"/>
              </a:spcBef>
              <a:buChar char="■"/>
              <a:defRPr/>
            </a:lvl6pPr>
            <a:lvl7pPr lvl="6" algn="ctr">
              <a:spcBef>
                <a:spcPts val="0"/>
              </a:spcBef>
              <a:buChar char="●"/>
              <a:defRPr/>
            </a:lvl7pPr>
            <a:lvl8pPr lvl="7" algn="ctr">
              <a:spcBef>
                <a:spcPts val="0"/>
              </a:spcBef>
              <a:buChar char="○"/>
              <a:defRPr/>
            </a:lvl8pPr>
            <a:lvl9pPr lvl="8" algn="ctr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‹nº›</a:t>
            </a:fld>
            <a:endParaRPr lang="en" sz="1000">
              <a:solidFill>
                <a:schemeClr val="dk2"/>
              </a:solidFill>
            </a:endParaRPr>
          </a:p>
        </p:txBody>
      </p:sp>
      <p:pic>
        <p:nvPicPr>
          <p:cNvPr id="9" name="Shape 9" descr="ufpr_1000.jp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110440" y="4466525"/>
            <a:ext cx="1033550" cy="6769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567543"/>
            <a:ext cx="8620500" cy="313508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Proposta de Curso novo </a:t>
            </a:r>
            <a:br>
              <a:rPr lang="en" sz="44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</a:br>
            <a:r>
              <a:rPr lang="en" sz="44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APCN 2017</a:t>
            </a:r>
            <a:r>
              <a:rPr lang="en" b="1" dirty="0" smtClean="0">
                <a:solidFill>
                  <a:srgbClr val="0B5394"/>
                </a:solidFill>
                <a:latin typeface="+mj-lt"/>
                <a:ea typeface="Garamond"/>
                <a:cs typeface="Garamond"/>
                <a:sym typeface="Garamond"/>
              </a:rPr>
              <a:t/>
            </a:r>
            <a:br>
              <a:rPr lang="en" b="1" dirty="0" smtClean="0">
                <a:solidFill>
                  <a:srgbClr val="0B5394"/>
                </a:solidFill>
                <a:latin typeface="+mj-lt"/>
                <a:ea typeface="Garamond"/>
                <a:cs typeface="Garamond"/>
                <a:sym typeface="Garamond"/>
              </a:rPr>
            </a:br>
            <a:endParaRPr lang="en" b="1" dirty="0">
              <a:solidFill>
                <a:srgbClr val="0B5394"/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pic>
        <p:nvPicPr>
          <p:cNvPr id="9218" name="Picture 2" descr="C:\Users\savoini\Desktop\logo prp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"/>
            <a:ext cx="914400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09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Experiência do </a:t>
            </a:r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1606729" y="593764"/>
            <a:ext cx="1435279" cy="33085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b="1" dirty="0"/>
              <a:t>Descrever a compatibilidade e experiências do corpo docente em relação às áreas de concentração, número de orientações de Iniciação Científica, TCC, orientações em </a:t>
            </a:r>
            <a:r>
              <a:rPr lang="pt-BR" sz="1100" b="1" dirty="0" err="1" smtClean="0"/>
              <a:t>PPGs</a:t>
            </a:r>
            <a:r>
              <a:rPr lang="pt-BR" sz="1100" b="1" dirty="0" smtClean="0"/>
              <a:t>.</a:t>
            </a:r>
          </a:p>
          <a:p>
            <a:endParaRPr lang="pt-BR" sz="1100" b="1" dirty="0"/>
          </a:p>
          <a:p>
            <a:r>
              <a:rPr lang="pt-BR" sz="1100" b="1" dirty="0" smtClean="0"/>
              <a:t>Para </a:t>
            </a:r>
            <a:r>
              <a:rPr lang="pt-BR" sz="1100" b="1" dirty="0"/>
              <a:t>os casos de doutorado especificar as orientações de mestrado</a:t>
            </a:r>
            <a:r>
              <a:rPr lang="pt-BR" sz="1100" b="1" dirty="0" smtClean="0"/>
              <a:t>.</a:t>
            </a:r>
          </a:p>
          <a:p>
            <a:endParaRPr lang="pt-BR" sz="11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755583"/>
              </p:ext>
            </p:extLst>
          </p:nvPr>
        </p:nvGraphicFramePr>
        <p:xfrm>
          <a:off x="114300" y="932481"/>
          <a:ext cx="8924925" cy="340156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42128"/>
                <a:gridCol w="559359"/>
                <a:gridCol w="471039"/>
                <a:gridCol w="461225"/>
                <a:gridCol w="392532"/>
                <a:gridCol w="441599"/>
                <a:gridCol w="670968"/>
                <a:gridCol w="723900"/>
                <a:gridCol w="638175"/>
                <a:gridCol w="1524000"/>
              </a:tblGrid>
              <a:tr h="620094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 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</a:t>
                      </a:r>
                      <a:r>
                        <a:rPr lang="pt-BR" sz="1200" dirty="0" smtClean="0">
                          <a:effectLst/>
                        </a:rPr>
                        <a:t>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</a:t>
                      </a:r>
                      <a:endParaRPr lang="pt-BR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Pós-Graduação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Participação em Projetos de </a:t>
                      </a:r>
                      <a:r>
                        <a:rPr lang="pt-BR" sz="1200" dirty="0" smtClean="0">
                          <a:effectLst/>
                        </a:rPr>
                        <a:t>Pesquisa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Disciplinas que irá ministrar no curso novo 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IC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TCC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ESP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ME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DO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 smtClean="0">
                          <a:solidFill>
                            <a:schemeClr val="bg1"/>
                          </a:solidFill>
                          <a:effectLst/>
                        </a:rPr>
                        <a:t>Pós-</a:t>
                      </a:r>
                      <a:r>
                        <a:rPr lang="pt-BR" sz="1200" b="0" dirty="0" err="1" smtClean="0">
                          <a:solidFill>
                            <a:schemeClr val="bg1"/>
                          </a:solidFill>
                          <a:effectLst/>
                        </a:rPr>
                        <a:t>doc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 smtClean="0">
                          <a:solidFill>
                            <a:schemeClr val="bg1"/>
                          </a:solidFill>
                          <a:effectLst/>
                        </a:rPr>
                        <a:t>Respons.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solidFill>
                            <a:schemeClr val="bg1"/>
                          </a:solidFill>
                          <a:effectLst/>
                        </a:rPr>
                        <a:t>Membro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/>
                </a:tc>
              </a:tr>
              <a:tr h="1586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Nome do docente</a:t>
                      </a:r>
                      <a:endParaRPr lang="pt-BR" sz="1100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9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Produtividade </a:t>
            </a:r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do </a:t>
            </a:r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1649289" y="829540"/>
            <a:ext cx="1392113" cy="26776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defRPr sz="12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Discriminar o número de publicações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pt-BR" b="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Coprodução </a:t>
            </a:r>
            <a:r>
              <a:rPr lang="pt-BR" b="0" dirty="0"/>
              <a:t>demonstrada na produtividade </a:t>
            </a:r>
            <a:r>
              <a:rPr lang="pt-BR" b="0" dirty="0" smtClean="0"/>
              <a:t>intelectual</a:t>
            </a:r>
            <a:endParaRPr lang="pt-BR" b="0" dirty="0"/>
          </a:p>
          <a:p>
            <a:pPr algn="l"/>
            <a:endParaRPr lang="pt-BR" b="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Distribuição </a:t>
            </a:r>
            <a:r>
              <a:rPr lang="pt-BR" b="0" dirty="0"/>
              <a:t>da produção dentro do corpo docente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940007"/>
              </p:ext>
            </p:extLst>
          </p:nvPr>
        </p:nvGraphicFramePr>
        <p:xfrm>
          <a:off x="111127" y="937006"/>
          <a:ext cx="8975721" cy="313867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13073"/>
                <a:gridCol w="933450"/>
                <a:gridCol w="381000"/>
                <a:gridCol w="438150"/>
                <a:gridCol w="428625"/>
                <a:gridCol w="466725"/>
                <a:gridCol w="342900"/>
                <a:gridCol w="352425"/>
                <a:gridCol w="390525"/>
                <a:gridCol w="601399"/>
                <a:gridCol w="589226"/>
                <a:gridCol w="476073"/>
                <a:gridCol w="562150"/>
              </a:tblGrid>
              <a:tr h="505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Bolsista Produtividade CNPq?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B1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B3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B4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B5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Trab. Comp.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Livros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Cap. </a:t>
                      </a:r>
                      <a:r>
                        <a:rPr lang="pt-BR" sz="1100" dirty="0" smtClean="0">
                          <a:effectLst/>
                        </a:rPr>
                        <a:t>Livro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Prod. Técnica</a:t>
                      </a: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>
                          <a:effectLst/>
                        </a:rPr>
                        <a:t>Nome do docente</a:t>
                      </a:r>
                      <a:endParaRPr lang="pt-BR" sz="11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Cat.</a:t>
            </a:r>
            <a:r>
              <a:rPr lang="pt-BR" sz="1100" dirty="0" smtClean="0"/>
              <a:t>: Categoria; </a:t>
            </a:r>
            <a:r>
              <a:rPr lang="pt-BR" sz="1100" b="1" dirty="0" smtClean="0"/>
              <a:t>P</a:t>
            </a:r>
            <a:r>
              <a:rPr lang="pt-BR" sz="1100" dirty="0" smtClean="0"/>
              <a:t>: Permanente; </a:t>
            </a:r>
            <a:r>
              <a:rPr lang="pt-BR" sz="1100" b="1" dirty="0" smtClean="0"/>
              <a:t>C</a:t>
            </a:r>
            <a:r>
              <a:rPr lang="pt-BR" sz="1100" dirty="0" smtClean="0"/>
              <a:t>: Colaborador</a:t>
            </a:r>
          </a:p>
          <a:p>
            <a:r>
              <a:rPr lang="pt-BR" sz="1100" b="1" dirty="0" err="1" smtClean="0"/>
              <a:t>Tít</a:t>
            </a:r>
            <a:r>
              <a:rPr lang="pt-BR" sz="1100" dirty="0" smtClean="0"/>
              <a:t>: Titulação; </a:t>
            </a:r>
            <a:r>
              <a:rPr lang="pt-BR" sz="1100" b="1" dirty="0" smtClean="0"/>
              <a:t>M</a:t>
            </a:r>
            <a:r>
              <a:rPr lang="pt-BR" sz="1100" dirty="0" smtClean="0"/>
              <a:t>: Mestrado; </a:t>
            </a:r>
            <a:r>
              <a:rPr lang="pt-BR" sz="1100" b="1" dirty="0" smtClean="0"/>
              <a:t>D</a:t>
            </a:r>
            <a:r>
              <a:rPr lang="pt-BR" sz="1100" dirty="0" smtClean="0"/>
              <a:t>: Doutorado</a:t>
            </a:r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Infraestrutura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920423"/>
              </p:ext>
            </p:extLst>
          </p:nvPr>
        </p:nvGraphicFramePr>
        <p:xfrm>
          <a:off x="534390" y="1217270"/>
          <a:ext cx="8347860" cy="27634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69646"/>
                <a:gridCol w="2545325"/>
                <a:gridCol w="2132889"/>
              </a:tblGrid>
              <a:tr h="33706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 smtClean="0">
                          <a:effectLst/>
                        </a:rPr>
                        <a:t>Principais Equipamentos de Laboratório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Tipo de análise </a:t>
                      </a:r>
                      <a:r>
                        <a:rPr lang="pt-BR" sz="1400" b="1" u="none" strike="noStrike" dirty="0" smtClean="0">
                          <a:effectLst/>
                        </a:rPr>
                        <a:t>executada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Vinculado a </a:t>
                      </a:r>
                      <a:r>
                        <a:rPr lang="pt-BR" sz="1400" b="1" u="none" strike="noStrike" dirty="0" smtClean="0">
                          <a:effectLst/>
                        </a:rPr>
                        <a:t>qual linha </a:t>
                      </a:r>
                      <a:r>
                        <a:rPr lang="pt-BR" sz="1400" b="1" u="none" strike="noStrike" dirty="0">
                          <a:effectLst/>
                        </a:rPr>
                        <a:t>de </a:t>
                      </a:r>
                      <a:r>
                        <a:rPr lang="pt-BR" sz="1400" b="1" u="none" strike="noStrike" dirty="0" smtClean="0">
                          <a:effectLst/>
                        </a:rPr>
                        <a:t>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2190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smtClean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smtClean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26101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634869"/>
              </p:ext>
            </p:extLst>
          </p:nvPr>
        </p:nvGraphicFramePr>
        <p:xfrm>
          <a:off x="534390" y="4506595"/>
          <a:ext cx="6248683" cy="4350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75660"/>
                <a:gridCol w="2539311"/>
                <a:gridCol w="33712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 smtClean="0">
                          <a:effectLst/>
                        </a:rPr>
                        <a:t>Haverá uma infraestrutura exclusiva </a:t>
                      </a:r>
                    </a:p>
                    <a:p>
                      <a:pPr algn="l" fontAlgn="b"/>
                      <a:r>
                        <a:rPr lang="pt-BR" sz="1400" b="1" u="none" strike="noStrike" dirty="0" smtClean="0">
                          <a:effectLst/>
                        </a:rPr>
                        <a:t>para </a:t>
                      </a:r>
                      <a:r>
                        <a:rPr lang="pt-BR" sz="1400" b="1" u="none" strike="noStrike" dirty="0">
                          <a:effectLst/>
                        </a:rPr>
                        <a:t>o PPG ?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 </a:t>
                      </a:r>
                      <a:r>
                        <a:rPr lang="pt-BR" sz="1400" b="1" u="none" strike="noStrike" dirty="0" smtClean="0">
                          <a:effectLst/>
                        </a:rPr>
                        <a:t>(sim ou não)</a:t>
                      </a:r>
                      <a:r>
                        <a:rPr lang="pt-BR" sz="1400" b="1" u="none" strike="noStrike" dirty="0">
                          <a:effectLst/>
                        </a:rPr>
                        <a:t> </a:t>
                      </a:r>
                      <a:r>
                        <a:rPr lang="pt-BR" sz="1400" b="1" u="none" strike="noStrike" dirty="0" smtClean="0">
                          <a:effectLst/>
                        </a:rPr>
                        <a:t>: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b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-1611649" y="570798"/>
            <a:ext cx="1459250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b="1" dirty="0" smtClean="0"/>
              <a:t>Especificar se há um espaço próprio destinado às atividades do PPG</a:t>
            </a:r>
            <a:endParaRPr lang="pt-BR" sz="11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-1611649" y="1932873"/>
            <a:ext cx="1459250" cy="14465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b="1" dirty="0" smtClean="0"/>
              <a:t>Demonstrar o apoio que os principais equipamento fornecem ao desenvolvimento de cada linha de pesquisa do PPG</a:t>
            </a:r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Biblioteca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500438"/>
              </p:ext>
            </p:extLst>
          </p:nvPr>
        </p:nvGraphicFramePr>
        <p:xfrm>
          <a:off x="451263" y="819398"/>
          <a:ext cx="8205848" cy="40641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50129"/>
                <a:gridCol w="1638795"/>
                <a:gridCol w="1816924"/>
              </a:tblGrid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Linha de 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Qnt referências bibliograficas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% atendido pela Biblioteca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 smtClean="0">
                          <a:effectLst/>
                        </a:rPr>
                        <a:t>Nome da linha de pesquisa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87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46625"/>
              </p:ext>
            </p:extLst>
          </p:nvPr>
        </p:nvGraphicFramePr>
        <p:xfrm>
          <a:off x="1352550" y="479763"/>
          <a:ext cx="6457950" cy="383506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43175"/>
                <a:gridCol w="3914775"/>
              </a:tblGrid>
              <a:tr h="53102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SÍNTESE DA PROPOSTA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Área(s) de Concentração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Linha(s)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Projeto(s)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Disciplinas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Créditos para titulação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permanentes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colaboradores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Vagas por seleção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avoini\Desktop\logo prp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"/>
            <a:ext cx="914400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254065697"/>
              </p:ext>
            </p:extLst>
          </p:nvPr>
        </p:nvGraphicFramePr>
        <p:xfrm>
          <a:off x="1000125" y="1485901"/>
          <a:ext cx="7143750" cy="2547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952500" y="4286250"/>
            <a:ext cx="649605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solidFill>
                  <a:schemeClr val="accent5">
                    <a:lumMod val="75000"/>
                  </a:schemeClr>
                </a:solidFill>
                <a:ea typeface="Garamond"/>
                <a:cs typeface="Garamond"/>
              </a:defRPr>
            </a:lvl1pPr>
          </a:lstStyle>
          <a:p>
            <a:r>
              <a:rPr lang="pt-BR" sz="1200" dirty="0"/>
              <a:t>Coordenador:</a:t>
            </a:r>
          </a:p>
          <a:p>
            <a:r>
              <a:rPr lang="pt-BR" sz="1200" dirty="0"/>
              <a:t>Contatos (e-mail, telefone)</a:t>
            </a:r>
          </a:p>
          <a:p>
            <a:r>
              <a:rPr lang="pt-BR" sz="1200" dirty="0"/>
              <a:t>Setor / departamento</a:t>
            </a:r>
          </a:p>
        </p:txBody>
      </p:sp>
    </p:spTree>
    <p:extLst>
      <p:ext uri="{BB962C8B-B14F-4D97-AF65-F5344CB8AC3E}">
        <p14:creationId xmlns:p14="http://schemas.microsoft.com/office/powerpoint/2010/main" val="411094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308759"/>
            <a:ext cx="8620500" cy="74814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Objetivo da Proposta</a:t>
            </a:r>
            <a:endParaRPr lang="en" b="1" dirty="0">
              <a:solidFill>
                <a:schemeClr val="accent5">
                  <a:lumMod val="75000"/>
                </a:schemeClr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1650177" y="383850"/>
            <a:ext cx="1459677" cy="30469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pt-BR" sz="1200" dirty="0">
                <a:solidFill>
                  <a:schemeClr val="tx1"/>
                </a:solidFill>
              </a:rPr>
              <a:t>Apresentar claramente qual é seu objetivo e a justificativa para a sua implantação. </a:t>
            </a:r>
          </a:p>
          <a:p>
            <a:pPr lvl="0"/>
            <a:endParaRPr lang="pt-BR" sz="1200" dirty="0" smtClean="0">
              <a:solidFill>
                <a:schemeClr val="tx1"/>
              </a:solidFill>
            </a:endParaRPr>
          </a:p>
          <a:p>
            <a:pPr lvl="0"/>
            <a:r>
              <a:rPr lang="pt-BR" sz="1200" dirty="0" smtClean="0">
                <a:solidFill>
                  <a:schemeClr val="tx1"/>
                </a:solidFill>
              </a:rPr>
              <a:t>Estes </a:t>
            </a:r>
            <a:r>
              <a:rPr lang="pt-BR" sz="1200" dirty="0">
                <a:solidFill>
                  <a:schemeClr val="tx1"/>
                </a:solidFill>
              </a:rPr>
              <a:t>objetivos devem ser coerentes com os objetivos da área, isto é, deve haver compatibilidade com o campo científico no qual a proposta se insere</a:t>
            </a:r>
            <a:r>
              <a:rPr lang="pt-BR" sz="1200" dirty="0" smtClean="0">
                <a:solidFill>
                  <a:schemeClr val="tx1"/>
                </a:solidFill>
              </a:rPr>
              <a:t>.</a:t>
            </a: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46265" y="1318162"/>
            <a:ext cx="7885216" cy="2585323"/>
          </a:xfrm>
          <a:prstGeom prst="rect">
            <a:avLst/>
          </a:prstGeom>
          <a:solidFill>
            <a:schemeClr val="accent2">
              <a:lumMod val="10000"/>
              <a:lumOff val="9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/>
            <a:r>
              <a:rPr lang="pt-BR" sz="1800" dirty="0" smtClean="0"/>
              <a:t>Ênfase em dois objetivos básicos: </a:t>
            </a:r>
            <a:r>
              <a:rPr lang="pt-BR" sz="1800" b="1" dirty="0" smtClean="0"/>
              <a:t>formação de recursos humanos </a:t>
            </a:r>
            <a:r>
              <a:rPr lang="pt-BR" sz="1800" dirty="0" smtClean="0"/>
              <a:t>e </a:t>
            </a:r>
            <a:r>
              <a:rPr lang="pt-BR" sz="1800" b="1" dirty="0" smtClean="0"/>
              <a:t>produção de conhecimento</a:t>
            </a:r>
          </a:p>
          <a:p>
            <a:pPr algn="just"/>
            <a:endParaRPr lang="pt-BR" sz="1800" dirty="0"/>
          </a:p>
          <a:p>
            <a:pPr algn="just"/>
            <a:endParaRPr lang="pt-BR" sz="1800" dirty="0" smtClean="0"/>
          </a:p>
          <a:p>
            <a:pPr algn="just"/>
            <a:r>
              <a:rPr lang="pt-BR" sz="1800" b="1" dirty="0" smtClean="0"/>
              <a:t>Perfil do egresso</a:t>
            </a:r>
            <a:r>
              <a:rPr lang="pt-BR" sz="1800" dirty="0" smtClean="0"/>
              <a:t>: descrever objetivamente o conjunto de competências que se pretende desenvolver no discente</a:t>
            </a:r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70204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98578"/>
            <a:ext cx="8520600" cy="882344"/>
          </a:xfr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Área(s) de Concentração</a:t>
            </a:r>
            <a:endParaRPr lang="pt-BR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068035183"/>
              </p:ext>
            </p:extLst>
          </p:nvPr>
        </p:nvGraphicFramePr>
        <p:xfrm>
          <a:off x="942108" y="812882"/>
          <a:ext cx="77862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-1767788" y="98005"/>
            <a:ext cx="1687726" cy="47089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200" dirty="0"/>
              <a:t>A área de Concentração expressa a vocação inicial e/ou histórica do Programa e deve indicar, de maneira clara, a área do conhecimento à qual pertence o programa.</a:t>
            </a:r>
          </a:p>
          <a:p>
            <a:endParaRPr lang="pt-BR" sz="1200" dirty="0"/>
          </a:p>
          <a:p>
            <a:r>
              <a:rPr lang="pt-BR" sz="1200" dirty="0"/>
              <a:t>No contexto da área, a proposta de cursos novos deve ser inovadora, sem sobreposição com outros cursos. </a:t>
            </a:r>
            <a:endParaRPr lang="pt-BR" sz="1200" dirty="0" smtClean="0"/>
          </a:p>
          <a:p>
            <a:endParaRPr lang="pt-BR" sz="1200" dirty="0"/>
          </a:p>
          <a:p>
            <a:pPr algn="just"/>
            <a:r>
              <a:rPr lang="pt-BR" sz="1200" b="1" dirty="0" smtClean="0"/>
              <a:t>Portanto</a:t>
            </a:r>
            <a:r>
              <a:rPr lang="pt-BR" sz="1200" b="1" dirty="0"/>
              <a:t>, é extremamente importante a descrição objetiva e específica do perfil do profissional a ser formado.</a:t>
            </a:r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193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Linhas de Pesquisa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60326421"/>
              </p:ext>
            </p:extLst>
          </p:nvPr>
        </p:nvGraphicFramePr>
        <p:xfrm>
          <a:off x="261750" y="819397"/>
          <a:ext cx="7691252" cy="4093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-1724025" y="275484"/>
            <a:ext cx="1592875" cy="39857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dirty="0"/>
              <a:t>A(s) linha(s) de pesquisa deve(m) </a:t>
            </a:r>
            <a:r>
              <a:rPr lang="pt-BR" sz="1100" b="1" dirty="0"/>
              <a:t>expressar a especificidade de produção de conhecimento da respectiva área de concentração</a:t>
            </a:r>
            <a:r>
              <a:rPr lang="pt-BR" sz="1100" dirty="0"/>
              <a:t>, ou seja, deve representar um recorte específico e bem delimitado da área de concentração. </a:t>
            </a:r>
          </a:p>
          <a:p>
            <a:endParaRPr lang="pt-BR" sz="1100" dirty="0"/>
          </a:p>
          <a:p>
            <a:r>
              <a:rPr lang="pt-BR" sz="1100" dirty="0"/>
              <a:t>Propostas com área de concentração e linhas de pesquisa inovadoras e com características interdisciplinares se bem articuladas e desenvolvidas serão bem avaliadas.</a:t>
            </a:r>
          </a:p>
          <a:p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63775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247730"/>
              </p:ext>
            </p:extLst>
          </p:nvPr>
        </p:nvGraphicFramePr>
        <p:xfrm>
          <a:off x="1163784" y="1211286"/>
          <a:ext cx="6103916" cy="271944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636320"/>
                <a:gridCol w="1579418"/>
                <a:gridCol w="1888178"/>
              </a:tblGrid>
              <a:tr h="668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Créditos para Titulação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Mestrado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Doutorado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0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Obrigatórios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Eletivos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Outros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  nº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100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Total de créditos em disciplinas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-1869871" y="387687"/>
            <a:ext cx="1488871" cy="39703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dirty="0"/>
              <a:t>A estrutura curricular deve apresentar um núcleo de disciplinas ou seminários de tratamento metodológico relacionado às áreas de concentração, além de disciplinas ou seminários com conteúdos relacionados às linhas de pesquisa.</a:t>
            </a:r>
          </a:p>
        </p:txBody>
      </p:sp>
    </p:spTree>
    <p:extLst>
      <p:ext uri="{BB962C8B-B14F-4D97-AF65-F5344CB8AC3E}">
        <p14:creationId xmlns:p14="http://schemas.microsoft.com/office/powerpoint/2010/main" val="155310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467212"/>
              </p:ext>
            </p:extLst>
          </p:nvPr>
        </p:nvGraphicFramePr>
        <p:xfrm>
          <a:off x="196685" y="819397"/>
          <a:ext cx="8775865" cy="340004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/>
                <a:gridCol w="505678"/>
                <a:gridCol w="5337415"/>
                <a:gridCol w="742950"/>
                <a:gridCol w="647700"/>
                <a:gridCol w="971550"/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da Disciplina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Nível </a:t>
                      </a:r>
                      <a:r>
                        <a:rPr lang="pt-BR" sz="1000" dirty="0" smtClean="0">
                          <a:effectLst/>
                        </a:rPr>
                        <a:t>(1, 2 ou 3)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Mod. </a:t>
                      </a:r>
                      <a:r>
                        <a:rPr lang="pt-BR" sz="1000" dirty="0" smtClean="0">
                          <a:effectLst/>
                        </a:rPr>
                        <a:t>(EL, OB)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Créditos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EL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nº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3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OB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nº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7694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AC</a:t>
            </a:r>
            <a:r>
              <a:rPr lang="pt-BR" sz="1100" dirty="0" smtClean="0"/>
              <a:t>: Área de Concentração </a:t>
            </a:r>
          </a:p>
          <a:p>
            <a:r>
              <a:rPr lang="pt-BR" sz="1100" b="1" dirty="0" smtClean="0"/>
              <a:t>LP</a:t>
            </a:r>
            <a:r>
              <a:rPr lang="pt-BR" sz="1100" dirty="0" smtClean="0"/>
              <a:t>: Linha de Pesquisa</a:t>
            </a:r>
          </a:p>
          <a:p>
            <a:r>
              <a:rPr lang="pt-BR" sz="1100" dirty="0" smtClean="0"/>
              <a:t>Nível: </a:t>
            </a:r>
            <a:r>
              <a:rPr lang="pt-BR" sz="1100" b="1" dirty="0" smtClean="0"/>
              <a:t>1</a:t>
            </a:r>
            <a:r>
              <a:rPr lang="pt-BR" sz="1100" dirty="0" smtClean="0"/>
              <a:t>- Mestrado ; </a:t>
            </a:r>
            <a:r>
              <a:rPr lang="pt-BR" sz="1100" b="1" dirty="0" smtClean="0"/>
              <a:t>2</a:t>
            </a:r>
            <a:r>
              <a:rPr lang="pt-BR" sz="1100" dirty="0" smtClean="0"/>
              <a:t>- Doutorado; </a:t>
            </a:r>
            <a:r>
              <a:rPr lang="pt-BR" sz="1100" b="1" dirty="0" smtClean="0"/>
              <a:t>3</a:t>
            </a:r>
            <a:r>
              <a:rPr lang="pt-BR" sz="1100" dirty="0" smtClean="0"/>
              <a:t>- Ambos</a:t>
            </a:r>
          </a:p>
          <a:p>
            <a:r>
              <a:rPr lang="pt-BR" sz="1100" dirty="0" smtClean="0"/>
              <a:t>Modalidade: </a:t>
            </a:r>
            <a:r>
              <a:rPr lang="pt-BR" sz="1100" b="1" dirty="0" smtClean="0"/>
              <a:t>EL</a:t>
            </a:r>
            <a:r>
              <a:rPr lang="pt-BR" sz="1100" dirty="0" smtClean="0"/>
              <a:t>- disciplina eletiva ; </a:t>
            </a:r>
            <a:r>
              <a:rPr lang="pt-BR" sz="1100" b="1" dirty="0" smtClean="0"/>
              <a:t>OB</a:t>
            </a:r>
            <a:r>
              <a:rPr lang="pt-BR" sz="1100" dirty="0" smtClean="0"/>
              <a:t>- disciplina obrigatória</a:t>
            </a:r>
            <a:endParaRPr lang="pt-BR" sz="11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-1441245" y="896953"/>
            <a:ext cx="1317420" cy="3416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200" dirty="0"/>
              <a:t>A estrutura curricular deve apresentar um </a:t>
            </a:r>
            <a:r>
              <a:rPr lang="pt-BR" sz="1200" b="1" dirty="0"/>
              <a:t>núcleo de disciplinas ou seminários de tratamento metodológico relacionado às áreas de concentração</a:t>
            </a:r>
            <a:r>
              <a:rPr lang="pt-BR" sz="1200" dirty="0"/>
              <a:t>, além de disciplinas ou seminários com conteúdos </a:t>
            </a:r>
            <a:r>
              <a:rPr lang="pt-BR" sz="1200" b="1" dirty="0"/>
              <a:t>relacionados às linhas de pesquisa</a:t>
            </a:r>
            <a:r>
              <a:rPr lang="pt-BR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07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Projetos de Pesquisa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883219"/>
              </p:ext>
            </p:extLst>
          </p:nvPr>
        </p:nvGraphicFramePr>
        <p:xfrm>
          <a:off x="196685" y="819397"/>
          <a:ext cx="8280565" cy="330985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/>
                <a:gridCol w="505678"/>
                <a:gridCol w="5175490"/>
                <a:gridCol w="2028825"/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</a:t>
                      </a:r>
                      <a:r>
                        <a:rPr lang="pt-BR" sz="1600" dirty="0" smtClean="0">
                          <a:effectLst/>
                        </a:rPr>
                        <a:t>do Projeto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Docente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 projeto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 docente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AC</a:t>
            </a:r>
            <a:r>
              <a:rPr lang="pt-BR" sz="1100" dirty="0" smtClean="0"/>
              <a:t>: Área de Concentração </a:t>
            </a:r>
          </a:p>
          <a:p>
            <a:r>
              <a:rPr lang="pt-BR" sz="1100" b="1" dirty="0" smtClean="0"/>
              <a:t>LP</a:t>
            </a:r>
            <a:r>
              <a:rPr lang="pt-BR" sz="1100" dirty="0" smtClean="0"/>
              <a:t>: Linha de Pesquisa</a:t>
            </a:r>
          </a:p>
        </p:txBody>
      </p:sp>
    </p:spTree>
    <p:extLst>
      <p:ext uri="{BB962C8B-B14F-4D97-AF65-F5344CB8AC3E}">
        <p14:creationId xmlns:p14="http://schemas.microsoft.com/office/powerpoint/2010/main" val="301296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843950"/>
              </p:ext>
            </p:extLst>
          </p:nvPr>
        </p:nvGraphicFramePr>
        <p:xfrm>
          <a:off x="104775" y="651510"/>
          <a:ext cx="8777474" cy="371551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457450"/>
                <a:gridCol w="1133475"/>
                <a:gridCol w="447675"/>
                <a:gridCol w="504825"/>
                <a:gridCol w="857250"/>
                <a:gridCol w="971550"/>
                <a:gridCol w="800100"/>
                <a:gridCol w="885825"/>
                <a:gridCol w="719324"/>
              </a:tblGrid>
              <a:tr h="699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i="0" u="none" strike="noStrike" cap="non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CPF</a:t>
                      </a:r>
                      <a:endParaRPr lang="pt-BR" sz="1200" b="1" i="0" u="none" strike="noStrike" cap="none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</a:rPr>
                        <a:t>Cat.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(P/C)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</a:rPr>
                        <a:t>Tít.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(M/D)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 smtClean="0">
                          <a:effectLst/>
                        </a:rPr>
                        <a:t>Carga horária </a:t>
                      </a:r>
                      <a:r>
                        <a:rPr lang="pt-BR" sz="1100" b="1" u="sng" dirty="0" smtClean="0">
                          <a:effectLst/>
                        </a:rPr>
                        <a:t>semanal</a:t>
                      </a:r>
                      <a:r>
                        <a:rPr lang="pt-BR" sz="1100" b="1" dirty="0" smtClean="0">
                          <a:effectLst/>
                        </a:rPr>
                        <a:t> </a:t>
                      </a:r>
                      <a:r>
                        <a:rPr lang="pt-BR" sz="1100" dirty="0" smtClean="0">
                          <a:effectLst/>
                        </a:rPr>
                        <a:t>UFPR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Carga horária </a:t>
                      </a:r>
                      <a:r>
                        <a:rPr lang="pt-BR" sz="1100" u="sng" dirty="0" smtClean="0">
                          <a:effectLst/>
                        </a:rPr>
                        <a:t>semanal</a:t>
                      </a:r>
                      <a:r>
                        <a:rPr lang="pt-BR" sz="1100" dirty="0" smtClean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PPG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Nº </a:t>
                      </a:r>
                      <a:r>
                        <a:rPr lang="pt-BR" sz="1100" baseline="0" dirty="0" smtClean="0">
                          <a:effectLst/>
                        </a:rPr>
                        <a:t>de v</a:t>
                      </a:r>
                      <a:r>
                        <a:rPr lang="pt-BR" sz="1100" dirty="0" smtClean="0">
                          <a:effectLst/>
                        </a:rPr>
                        <a:t>ínculos</a:t>
                      </a:r>
                      <a:r>
                        <a:rPr lang="pt-BR" sz="1100" baseline="0" dirty="0" smtClean="0">
                          <a:effectLst/>
                        </a:rPr>
                        <a:t> </a:t>
                      </a:r>
                      <a:r>
                        <a:rPr lang="pt-BR" sz="1100" dirty="0" smtClean="0">
                          <a:effectLst/>
                        </a:rPr>
                        <a:t>outros</a:t>
                      </a:r>
                      <a:r>
                        <a:rPr lang="pt-BR" sz="1100" baseline="0" dirty="0" smtClean="0">
                          <a:effectLst/>
                        </a:rPr>
                        <a:t> </a:t>
                      </a:r>
                      <a:r>
                        <a:rPr lang="pt-BR" sz="1100" dirty="0" err="1" smtClean="0">
                          <a:effectLst/>
                        </a:rPr>
                        <a:t>PPGs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Cat. vínculo </a:t>
                      </a:r>
                      <a:r>
                        <a:rPr lang="pt-BR" sz="1100" dirty="0">
                          <a:effectLst/>
                        </a:rPr>
                        <a:t>com </a:t>
                      </a:r>
                      <a:r>
                        <a:rPr lang="pt-BR" sz="1100" dirty="0" smtClean="0">
                          <a:effectLst/>
                        </a:rPr>
                        <a:t>outros </a:t>
                      </a:r>
                      <a:r>
                        <a:rPr lang="pt-BR" sz="1100" dirty="0" err="1" smtClean="0">
                          <a:effectLst/>
                        </a:rPr>
                        <a:t>PPGs</a:t>
                      </a:r>
                      <a:r>
                        <a:rPr lang="pt-BR" sz="1100" baseline="0" dirty="0" smtClean="0">
                          <a:effectLst/>
                        </a:rPr>
                        <a:t> (P/C)</a:t>
                      </a:r>
                      <a:endParaRPr lang="pt-BR" sz="1100" dirty="0" smtClean="0">
                        <a:effectLst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Nomes IES </a:t>
                      </a:r>
                      <a:r>
                        <a:rPr lang="pt-BR" sz="1100" dirty="0" err="1" smtClean="0">
                          <a:effectLst/>
                        </a:rPr>
                        <a:t>PPGs</a:t>
                      </a:r>
                      <a:r>
                        <a:rPr lang="pt-BR" sz="1100" baseline="0" dirty="0" smtClean="0">
                          <a:effectLst/>
                        </a:rPr>
                        <a:t> </a:t>
                      </a:r>
                      <a:r>
                        <a:rPr lang="pt-BR" sz="1100" dirty="0" smtClean="0">
                          <a:effectLst/>
                        </a:rPr>
                        <a:t>externos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Nome do docente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XXX.XXX.XXX-XX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 horas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  <a:sym typeface="Arial"/>
                        </a:rPr>
                        <a:t>nº horas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P/C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</a:tbl>
          </a:graphicData>
        </a:graphic>
      </p:graphicFrame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199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Dimensão do Corpo Docente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611649" y="89810"/>
            <a:ext cx="1459250" cy="4493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dirty="0"/>
              <a:t>Informar o número de docentes: permanentes e colaboradores; regime de trabalho e dedicação; participação de pós-doutores e aposentados; participação de docentes de outra IES; </a:t>
            </a:r>
            <a:endParaRPr lang="pt-BR" sz="1100" dirty="0" smtClean="0"/>
          </a:p>
          <a:p>
            <a:endParaRPr lang="pt-BR" sz="1100" dirty="0" smtClean="0"/>
          </a:p>
          <a:p>
            <a:r>
              <a:rPr lang="pt-BR" sz="1100" dirty="0" smtClean="0"/>
              <a:t>*P - Permanente</a:t>
            </a:r>
          </a:p>
          <a:p>
            <a:r>
              <a:rPr lang="pt-BR" sz="1100" dirty="0" smtClean="0"/>
              <a:t>*C - Colaborador</a:t>
            </a:r>
            <a:endParaRPr lang="pt-BR" sz="1100" dirty="0"/>
          </a:p>
          <a:p>
            <a:r>
              <a:rPr lang="pt-BR" sz="1100" dirty="0" smtClean="0"/>
              <a:t>*M - Mestrado</a:t>
            </a:r>
          </a:p>
          <a:p>
            <a:r>
              <a:rPr lang="pt-BR" sz="1100" dirty="0" smtClean="0"/>
              <a:t>*D – Doutorado</a:t>
            </a:r>
          </a:p>
          <a:p>
            <a:endParaRPr lang="pt-BR" sz="1100" dirty="0"/>
          </a:p>
          <a:p>
            <a:r>
              <a:rPr lang="pt-BR" sz="1100" b="1" dirty="0" smtClean="0"/>
              <a:t>Se o docente tiver vínculo com outros </a:t>
            </a:r>
            <a:r>
              <a:rPr lang="pt-BR" sz="1100" b="1" dirty="0" err="1" smtClean="0"/>
              <a:t>PPGs</a:t>
            </a:r>
            <a:r>
              <a:rPr lang="pt-BR" sz="1100" b="1" dirty="0" smtClean="0"/>
              <a:t>, informar o tipo do vínculo (se PERMANENTE ou colaborador) com o PPG externo</a:t>
            </a:r>
            <a:endParaRPr lang="pt-BR" sz="11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Cat.</a:t>
            </a:r>
            <a:r>
              <a:rPr lang="pt-BR" sz="1100" dirty="0" smtClean="0"/>
              <a:t>: Categoria; </a:t>
            </a:r>
            <a:r>
              <a:rPr lang="pt-BR" sz="1100" b="1" dirty="0" smtClean="0"/>
              <a:t>P</a:t>
            </a:r>
            <a:r>
              <a:rPr lang="pt-BR" sz="1100" dirty="0" smtClean="0"/>
              <a:t>: Permanente; </a:t>
            </a:r>
            <a:r>
              <a:rPr lang="pt-BR" sz="1100" b="1" dirty="0" smtClean="0"/>
              <a:t>C</a:t>
            </a:r>
            <a:r>
              <a:rPr lang="pt-BR" sz="1100" dirty="0" smtClean="0"/>
              <a:t>: Colaborador</a:t>
            </a:r>
          </a:p>
          <a:p>
            <a:r>
              <a:rPr lang="pt-BR" sz="1100" b="1" dirty="0" err="1" smtClean="0"/>
              <a:t>Tít</a:t>
            </a:r>
            <a:r>
              <a:rPr lang="pt-BR" sz="1100" dirty="0" smtClean="0"/>
              <a:t>: Titulação; </a:t>
            </a:r>
            <a:r>
              <a:rPr lang="pt-BR" sz="1100" b="1" dirty="0" smtClean="0"/>
              <a:t>M</a:t>
            </a:r>
            <a:r>
              <a:rPr lang="pt-BR" sz="1100" dirty="0" smtClean="0"/>
              <a:t>: Mestrado; </a:t>
            </a:r>
            <a:r>
              <a:rPr lang="pt-BR" sz="1100" b="1" dirty="0" smtClean="0"/>
              <a:t>D</a:t>
            </a:r>
            <a:r>
              <a:rPr lang="pt-BR" sz="1100" dirty="0" smtClean="0"/>
              <a:t>: Doutorado</a:t>
            </a:r>
          </a:p>
        </p:txBody>
      </p:sp>
    </p:spTree>
    <p:extLst>
      <p:ext uri="{BB962C8B-B14F-4D97-AF65-F5344CB8AC3E}">
        <p14:creationId xmlns:p14="http://schemas.microsoft.com/office/powerpoint/2010/main" val="379293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1324</Words>
  <Application>Microsoft Office PowerPoint</Application>
  <PresentationFormat>Apresentação na tela (16:9)</PresentationFormat>
  <Paragraphs>270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simple-light-2</vt:lpstr>
      <vt:lpstr>Proposta de Curso novo  APCN 2017 </vt:lpstr>
      <vt:lpstr>Apresentação do PowerPoint</vt:lpstr>
      <vt:lpstr>Objetivo da Proposta</vt:lpstr>
      <vt:lpstr>Área(s) de Concentração</vt:lpstr>
      <vt:lpstr>Linhas de Pesquisa</vt:lpstr>
      <vt:lpstr>Estrutura Curricular</vt:lpstr>
      <vt:lpstr>Estrutura Curricular</vt:lpstr>
      <vt:lpstr>Projetos de Pesquisa</vt:lpstr>
      <vt:lpstr>Dimensão do Corpo Docente</vt:lpstr>
      <vt:lpstr>Experiência do Corpo Docente</vt:lpstr>
      <vt:lpstr>Produtividade do Corpo Docente</vt:lpstr>
      <vt:lpstr>Infraestrutura</vt:lpstr>
      <vt:lpstr>Biblioteca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INTERNACIONALIZAÇÃO UFPR 2017-2020</dc:title>
  <dc:creator>seccpg</dc:creator>
  <cp:lastModifiedBy>Waleska Liz</cp:lastModifiedBy>
  <cp:revision>92</cp:revision>
  <dcterms:modified xsi:type="dcterms:W3CDTF">2017-09-20T13:44:52Z</dcterms:modified>
</cp:coreProperties>
</file>