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lacial Indifference" pitchFamily="2" charset="0"/>
      <p:regular r:id="rId16"/>
    </p:embeddedFont>
    <p:embeddedFont>
      <p:font typeface="Glacial Indifference Bold" pitchFamily="2" charset="0"/>
      <p:regular r:id="rId17"/>
      <p:bold r:id="rId18"/>
    </p:embeddedFont>
    <p:embeddedFont>
      <p:font typeface="Sifonn" pitchFamily="2" charset="77"/>
      <p:regular r:id="rId19"/>
      <p:bold r:id="rId20"/>
    </p:embeddedFont>
    <p:embeddedFont>
      <p:font typeface="Sifonn Outline" pitchFamily="2" charset="77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17" autoAdjust="0"/>
  </p:normalViewPr>
  <p:slideViewPr>
    <p:cSldViewPr>
      <p:cViewPr varScale="1">
        <p:scale>
          <a:sx n="66" d="100"/>
          <a:sy n="66" d="100"/>
        </p:scale>
        <p:origin x="54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4544372"/>
            <a:ext cx="7688949" cy="3928122"/>
            <a:chOff x="0" y="9525"/>
            <a:chExt cx="8626332" cy="5237496"/>
          </a:xfrm>
        </p:grpSpPr>
        <p:sp>
          <p:nvSpPr>
            <p:cNvPr id="3" name="TextBox 3"/>
            <p:cNvSpPr txBox="1"/>
            <p:nvPr/>
          </p:nvSpPr>
          <p:spPr>
            <a:xfrm>
              <a:off x="0" y="9525"/>
              <a:ext cx="8626332" cy="730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60"/>
                </a:lnSpc>
              </a:pPr>
              <a:r>
                <a:rPr lang="en-US" sz="3550" spc="177" dirty="0">
                  <a:solidFill>
                    <a:srgbClr val="000000"/>
                  </a:solidFill>
                  <a:latin typeface="Glacial Indifference Bold"/>
                </a:rPr>
                <a:t>IMPORTÂNCIA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55385"/>
              <a:ext cx="8626332" cy="37916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en-US" sz="3200" spc="30" dirty="0" err="1">
                  <a:solidFill>
                    <a:srgbClr val="000000"/>
                  </a:solidFill>
                  <a:latin typeface="Glacial Indifference"/>
                </a:rPr>
                <a:t>Compromisso</a:t>
              </a:r>
              <a:r>
                <a:rPr lang="en-US" sz="3200" spc="30" dirty="0">
                  <a:solidFill>
                    <a:srgbClr val="000000"/>
                  </a:solidFill>
                  <a:latin typeface="Glacial Indifference"/>
                </a:rPr>
                <a:t> dos PPGs e dos </a:t>
              </a:r>
              <a:r>
                <a:rPr lang="en-US" sz="3200" spc="30" dirty="0" err="1">
                  <a:solidFill>
                    <a:srgbClr val="000000"/>
                  </a:solidFill>
                  <a:latin typeface="Glacial Indifference"/>
                </a:rPr>
                <a:t>pesquisadores</a:t>
              </a:r>
              <a:endParaRPr lang="en-US" sz="3200" spc="30" dirty="0">
                <a:solidFill>
                  <a:srgbClr val="000000"/>
                </a:solidFill>
                <a:latin typeface="Glacial Indifference"/>
              </a:endParaRP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en-US" sz="3200" spc="30" dirty="0">
                  <a:solidFill>
                    <a:srgbClr val="000000"/>
                  </a:solidFill>
                  <a:latin typeface="Glacial Indifference"/>
                </a:rPr>
                <a:t>Levar a </a:t>
              </a:r>
              <a:r>
                <a:rPr lang="en-US" sz="3200" spc="30" dirty="0" err="1">
                  <a:solidFill>
                    <a:srgbClr val="000000"/>
                  </a:solidFill>
                  <a:latin typeface="Glacial Indifference"/>
                </a:rPr>
                <a:t>pesquisa</a:t>
              </a:r>
              <a:r>
                <a:rPr lang="en-US" sz="3200" spc="30" dirty="0">
                  <a:solidFill>
                    <a:srgbClr val="000000"/>
                  </a:solidFill>
                  <a:latin typeface="Glacial Indifference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Glacial Indifference"/>
                </a:rPr>
                <a:t>além</a:t>
              </a:r>
              <a:r>
                <a:rPr lang="en-US" sz="3200" spc="30" dirty="0">
                  <a:solidFill>
                    <a:srgbClr val="000000"/>
                  </a:solidFill>
                  <a:latin typeface="Glacial Indifference"/>
                </a:rPr>
                <a:t> dos pares e da </a:t>
              </a:r>
              <a:r>
                <a:rPr lang="en-US" sz="3200" spc="30" dirty="0" err="1">
                  <a:solidFill>
                    <a:srgbClr val="000000"/>
                  </a:solidFill>
                  <a:latin typeface="Glacial Indifference"/>
                </a:rPr>
                <a:t>Universidade</a:t>
              </a:r>
              <a:endParaRPr lang="en-US" sz="3200" spc="30" dirty="0">
                <a:solidFill>
                  <a:srgbClr val="000000"/>
                </a:solidFill>
                <a:latin typeface="Glacial Indifference"/>
              </a:endParaRP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en-US" sz="3200" spc="30" dirty="0" err="1">
                  <a:solidFill>
                    <a:srgbClr val="000000"/>
                  </a:solidFill>
                  <a:latin typeface="Glacial Indifference"/>
                </a:rPr>
                <a:t>Visibilidade</a:t>
              </a:r>
              <a:r>
                <a:rPr lang="en-US" sz="3200" spc="30" dirty="0">
                  <a:solidFill>
                    <a:srgbClr val="000000"/>
                  </a:solidFill>
                  <a:latin typeface="Glacial Indifference"/>
                </a:rPr>
                <a:t> dos PPGs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66800" y="5162508"/>
            <a:ext cx="8361195" cy="2042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5"/>
              </a:lnSpc>
            </a:pPr>
            <a:r>
              <a:rPr lang="en-US" sz="6475" b="1" spc="129" dirty="0">
                <a:solidFill>
                  <a:srgbClr val="002060"/>
                </a:solidFill>
                <a:latin typeface="Sifonn Outline"/>
              </a:rPr>
              <a:t>DIVULGAÇÃO CIENTÍF</a:t>
            </a:r>
            <a:r>
              <a:rPr lang="en-US" sz="6474" b="1" spc="129" dirty="0">
                <a:solidFill>
                  <a:srgbClr val="002060"/>
                </a:solidFill>
                <a:latin typeface="Sifonn Outline"/>
              </a:rPr>
              <a:t>ICA</a:t>
            </a:r>
          </a:p>
        </p:txBody>
      </p:sp>
      <p:sp>
        <p:nvSpPr>
          <p:cNvPr id="6" name="AutoShape 6"/>
          <p:cNvSpPr/>
          <p:nvPr/>
        </p:nvSpPr>
        <p:spPr>
          <a:xfrm rot="2700000">
            <a:off x="10561054" y="-3181054"/>
            <a:ext cx="27594" cy="6362108"/>
          </a:xfrm>
          <a:prstGeom prst="rect">
            <a:avLst/>
          </a:prstGeom>
          <a:solidFill>
            <a:srgbClr val="8B9694"/>
          </a:solidFill>
        </p:spPr>
      </p:sp>
      <p:pic>
        <p:nvPicPr>
          <p:cNvPr id="10" name="Imagem 9" descr="Uma imagem contendo desenho&#10;&#10;Descrição gerada automaticamente">
            <a:extLst>
              <a:ext uri="{FF2B5EF4-FFF2-40B4-BE49-F238E27FC236}">
                <a16:creationId xmlns:a16="http://schemas.microsoft.com/office/drawing/2014/main" id="{1B3B6D5F-DAAE-BE45-A115-5DED1A98A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30860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34401" y="1515101"/>
            <a:ext cx="8496720" cy="7129317"/>
            <a:chOff x="0" y="-66675"/>
            <a:chExt cx="9260166" cy="9505756"/>
          </a:xfrm>
        </p:grpSpPr>
        <p:sp>
          <p:nvSpPr>
            <p:cNvPr id="3" name="TextBox 3"/>
            <p:cNvSpPr txBox="1"/>
            <p:nvPr/>
          </p:nvSpPr>
          <p:spPr>
            <a:xfrm>
              <a:off x="0" y="-66675"/>
              <a:ext cx="9260166" cy="737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30">
                  <a:solidFill>
                    <a:srgbClr val="000000"/>
                  </a:solidFill>
                  <a:latin typeface="Glacial Indifference Bold"/>
                </a:rPr>
                <a:t>ESTRATÉGIA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062903"/>
              <a:ext cx="9260166" cy="594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12"/>
                </a:lnSpc>
              </a:pPr>
              <a:r>
                <a:rPr lang="en-US" sz="2800" spc="24" dirty="0">
                  <a:solidFill>
                    <a:srgbClr val="000000"/>
                  </a:solidFill>
                  <a:latin typeface="Glacial Indifference"/>
                </a:rPr>
                <a:t>Tutorial a ser </a:t>
              </a:r>
              <a:r>
                <a:rPr lang="en-US" sz="2800" spc="24" dirty="0" err="1">
                  <a:solidFill>
                    <a:srgbClr val="000000"/>
                  </a:solidFill>
                  <a:latin typeface="Glacial Indifference"/>
                </a:rPr>
                <a:t>enviado</a:t>
              </a:r>
              <a:r>
                <a:rPr lang="en-US" sz="2800" spc="24" dirty="0">
                  <a:solidFill>
                    <a:srgbClr val="000000"/>
                  </a:solidFill>
                  <a:latin typeface="Glacial Indifference"/>
                </a:rPr>
                <a:t> </a:t>
              </a:r>
              <a:r>
                <a:rPr lang="en-US" sz="2800" spc="24" dirty="0" err="1">
                  <a:solidFill>
                    <a:srgbClr val="000000"/>
                  </a:solidFill>
                  <a:latin typeface="Glacial Indifference"/>
                </a:rPr>
                <a:t>aos</a:t>
              </a:r>
              <a:r>
                <a:rPr lang="en-US" sz="2800" spc="24" dirty="0">
                  <a:solidFill>
                    <a:srgbClr val="000000"/>
                  </a:solidFill>
                  <a:latin typeface="Glacial Indifference"/>
                </a:rPr>
                <a:t> PPGs </a:t>
              </a:r>
              <a:r>
                <a:rPr lang="en-US" sz="2800" spc="24" dirty="0" err="1">
                  <a:solidFill>
                    <a:srgbClr val="000000"/>
                  </a:solidFill>
                  <a:latin typeface="Glacial Indifference"/>
                </a:rPr>
                <a:t>sobre</a:t>
              </a:r>
              <a:r>
                <a:rPr lang="en-US" sz="2800" spc="24" dirty="0">
                  <a:solidFill>
                    <a:srgbClr val="000000"/>
                  </a:solidFill>
                  <a:latin typeface="Glacial Indifference"/>
                </a:rPr>
                <a:t> </a:t>
              </a:r>
              <a:r>
                <a:rPr lang="en-US" sz="2800" spc="24" dirty="0" err="1">
                  <a:solidFill>
                    <a:srgbClr val="000000"/>
                  </a:solidFill>
                  <a:latin typeface="Glacial Indifference"/>
                </a:rPr>
                <a:t>como</a:t>
              </a:r>
              <a:r>
                <a:rPr lang="en-US" sz="2800" spc="24" dirty="0">
                  <a:solidFill>
                    <a:srgbClr val="000000"/>
                  </a:solidFill>
                  <a:latin typeface="Glacial Indifference"/>
                </a:rPr>
                <a:t> </a:t>
              </a:r>
              <a:r>
                <a:rPr lang="en-US" sz="2800" spc="24" dirty="0" err="1">
                  <a:solidFill>
                    <a:srgbClr val="000000"/>
                  </a:solidFill>
                  <a:latin typeface="Glacial Indifference"/>
                </a:rPr>
                <a:t>gravar</a:t>
              </a:r>
              <a:endParaRPr lang="en-US" sz="2800" spc="24" dirty="0">
                <a:solidFill>
                  <a:srgbClr val="000000"/>
                </a:solidFill>
                <a:latin typeface="Glacial Indifference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465917"/>
              <a:ext cx="9260166" cy="737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30">
                  <a:solidFill>
                    <a:srgbClr val="000000"/>
                  </a:solidFill>
                  <a:latin typeface="Glacial Indifference Bold"/>
                </a:rPr>
                <a:t>PRODUÇÃO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595494"/>
              <a:ext cx="9260166" cy="594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12"/>
                </a:lnSpc>
              </a:pPr>
              <a:r>
                <a:rPr lang="en-US" sz="2800" spc="24" dirty="0">
                  <a:solidFill>
                    <a:srgbClr val="000000"/>
                  </a:solidFill>
                  <a:latin typeface="Glacial Indifference"/>
                </a:rPr>
                <a:t>A </a:t>
              </a:r>
              <a:r>
                <a:rPr lang="en-US" sz="2800" spc="24" dirty="0" err="1">
                  <a:solidFill>
                    <a:srgbClr val="000000"/>
                  </a:solidFill>
                  <a:latin typeface="Glacial Indifference"/>
                </a:rPr>
                <a:t>partir</a:t>
              </a:r>
              <a:r>
                <a:rPr lang="en-US" sz="2800" spc="24" dirty="0">
                  <a:solidFill>
                    <a:srgbClr val="000000"/>
                  </a:solidFill>
                  <a:latin typeface="Glacial Indifference"/>
                </a:rPr>
                <a:t> do material </a:t>
              </a:r>
              <a:r>
                <a:rPr lang="en-US" sz="2800" spc="24" dirty="0" err="1">
                  <a:solidFill>
                    <a:srgbClr val="000000"/>
                  </a:solidFill>
                  <a:latin typeface="Glacial Indifference"/>
                </a:rPr>
                <a:t>enviado</a:t>
              </a:r>
              <a:r>
                <a:rPr lang="en-US" sz="2800" spc="24" dirty="0">
                  <a:solidFill>
                    <a:srgbClr val="000000"/>
                  </a:solidFill>
                  <a:latin typeface="Glacial Indifference"/>
                </a:rPr>
                <a:t> - </a:t>
              </a:r>
              <a:r>
                <a:rPr lang="en-US" sz="2800" spc="24" dirty="0" err="1">
                  <a:solidFill>
                    <a:srgbClr val="000000"/>
                  </a:solidFill>
                  <a:latin typeface="Glacial Indifference"/>
                </a:rPr>
                <a:t>processo</a:t>
              </a:r>
              <a:r>
                <a:rPr lang="en-US" sz="2800" spc="24" dirty="0">
                  <a:solidFill>
                    <a:srgbClr val="000000"/>
                  </a:solidFill>
                  <a:latin typeface="Glacial Indifference"/>
                </a:rPr>
                <a:t> de </a:t>
              </a:r>
              <a:r>
                <a:rPr lang="en-US" sz="2800" spc="24" dirty="0" err="1">
                  <a:solidFill>
                    <a:srgbClr val="000000"/>
                  </a:solidFill>
                  <a:latin typeface="Glacial Indifference"/>
                </a:rPr>
                <a:t>edição</a:t>
              </a:r>
              <a:endParaRPr lang="en-US" sz="2800" spc="24" dirty="0">
                <a:solidFill>
                  <a:srgbClr val="000000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450020"/>
              <a:ext cx="9260166" cy="737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30">
                  <a:solidFill>
                    <a:srgbClr val="000000"/>
                  </a:solidFill>
                  <a:latin typeface="Glacial Indifference Bold"/>
                </a:rPr>
                <a:t>DIVULGAÇÃO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579597"/>
              <a:ext cx="9260166" cy="1859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4352" lvl="1" indent="-267176">
                <a:lnSpc>
                  <a:spcPts val="3712"/>
                </a:lnSpc>
                <a:buFont typeface="Arial"/>
                <a:buChar char="•"/>
              </a:pPr>
              <a:r>
                <a:rPr lang="en-US" sz="2800" spc="24" dirty="0">
                  <a:solidFill>
                    <a:srgbClr val="000000"/>
                  </a:solidFill>
                  <a:latin typeface="Glacial Indifference"/>
                </a:rPr>
                <a:t>Sites e Redes </a:t>
              </a:r>
              <a:r>
                <a:rPr lang="en-US" sz="2800" spc="24" dirty="0" err="1">
                  <a:solidFill>
                    <a:srgbClr val="000000"/>
                  </a:solidFill>
                  <a:latin typeface="Glacial Indifference"/>
                </a:rPr>
                <a:t>Sociais</a:t>
              </a:r>
              <a:r>
                <a:rPr lang="en-US" sz="2800" spc="24" dirty="0">
                  <a:solidFill>
                    <a:srgbClr val="000000"/>
                  </a:solidFill>
                  <a:latin typeface="Glacial Indifference"/>
                </a:rPr>
                <a:t> (a </a:t>
              </a:r>
              <a:r>
                <a:rPr lang="en-US" sz="2800" spc="24" dirty="0" err="1">
                  <a:solidFill>
                    <a:srgbClr val="000000"/>
                  </a:solidFill>
                  <a:latin typeface="Glacial Indifference"/>
                </a:rPr>
                <a:t>partir</a:t>
              </a:r>
              <a:r>
                <a:rPr lang="en-US" sz="2800" spc="24" dirty="0">
                  <a:solidFill>
                    <a:srgbClr val="000000"/>
                  </a:solidFill>
                  <a:latin typeface="Glacial Indifference"/>
                </a:rPr>
                <a:t> da AE para </a:t>
              </a:r>
              <a:r>
                <a:rPr lang="en-US" sz="2800" spc="24" dirty="0" err="1">
                  <a:solidFill>
                    <a:srgbClr val="000000"/>
                  </a:solidFill>
                  <a:latin typeface="Glacial Indifference"/>
                </a:rPr>
                <a:t>os</a:t>
              </a:r>
              <a:r>
                <a:rPr lang="en-US" sz="2800" spc="24" dirty="0">
                  <a:solidFill>
                    <a:srgbClr val="000000"/>
                  </a:solidFill>
                  <a:latin typeface="Glacial Indifference"/>
                </a:rPr>
                <a:t> </a:t>
              </a:r>
              <a:r>
                <a:rPr lang="en-US" sz="2800" spc="24" dirty="0" err="1">
                  <a:solidFill>
                    <a:srgbClr val="000000"/>
                  </a:solidFill>
                  <a:latin typeface="Glacial Indifference"/>
                </a:rPr>
                <a:t>respectivos</a:t>
              </a:r>
              <a:r>
                <a:rPr lang="en-US" sz="2800" spc="24" dirty="0">
                  <a:solidFill>
                    <a:srgbClr val="000000"/>
                  </a:solidFill>
                  <a:latin typeface="Glacial Indifference"/>
                </a:rPr>
                <a:t> PPGs e </a:t>
              </a:r>
              <a:r>
                <a:rPr lang="en-US" sz="2800" spc="24" dirty="0" err="1">
                  <a:solidFill>
                    <a:srgbClr val="000000"/>
                  </a:solidFill>
                  <a:latin typeface="Glacial Indifference"/>
                </a:rPr>
                <a:t>suas</a:t>
              </a:r>
              <a:r>
                <a:rPr lang="en-US" sz="2800" spc="24" dirty="0">
                  <a:solidFill>
                    <a:srgbClr val="000000"/>
                  </a:solidFill>
                  <a:latin typeface="Glacial Indifference"/>
                </a:rPr>
                <a:t> redes)</a:t>
              </a:r>
            </a:p>
            <a:p>
              <a:pPr marL="534352" lvl="1" indent="-267176">
                <a:lnSpc>
                  <a:spcPts val="3712"/>
                </a:lnSpc>
                <a:buFont typeface="Arial"/>
                <a:buChar char="•"/>
              </a:pPr>
              <a:r>
                <a:rPr lang="en-US" sz="2800" spc="24" dirty="0" err="1">
                  <a:solidFill>
                    <a:srgbClr val="000000"/>
                  </a:solidFill>
                  <a:latin typeface="Glacial Indifference"/>
                </a:rPr>
                <a:t>Evento</a:t>
              </a:r>
              <a:r>
                <a:rPr lang="en-US" sz="2800" spc="24" dirty="0">
                  <a:solidFill>
                    <a:srgbClr val="000000"/>
                  </a:solidFill>
                  <a:latin typeface="Glacial Indifference"/>
                </a:rPr>
                <a:t> 108 </a:t>
              </a:r>
              <a:r>
                <a:rPr lang="en-US" sz="2800" spc="24" dirty="0" err="1">
                  <a:solidFill>
                    <a:srgbClr val="000000"/>
                  </a:solidFill>
                  <a:latin typeface="Glacial Indifference"/>
                </a:rPr>
                <a:t>anos</a:t>
              </a:r>
              <a:r>
                <a:rPr lang="en-US" sz="2800" spc="24" dirty="0">
                  <a:solidFill>
                    <a:srgbClr val="000000"/>
                  </a:solidFill>
                  <a:latin typeface="Glacial Indifference"/>
                </a:rPr>
                <a:t> UFPR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715659"/>
            <a:ext cx="7162058" cy="18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20">
                <a:solidFill>
                  <a:srgbClr val="000000"/>
                </a:solidFill>
                <a:latin typeface="Sifonn"/>
              </a:rPr>
              <a:t>PRODUÇÃO COLABORATIVA</a:t>
            </a:r>
          </a:p>
        </p:txBody>
      </p:sp>
      <p:sp>
        <p:nvSpPr>
          <p:cNvPr id="10" name="AutoShape 10"/>
          <p:cNvSpPr/>
          <p:nvPr/>
        </p:nvSpPr>
        <p:spPr>
          <a:xfrm rot="2700000">
            <a:off x="7705284" y="-2695399"/>
            <a:ext cx="42685" cy="636210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AutoShape 11"/>
          <p:cNvSpPr/>
          <p:nvPr/>
        </p:nvSpPr>
        <p:spPr>
          <a:xfrm rot="2700000">
            <a:off x="-1257079" y="5805099"/>
            <a:ext cx="42685" cy="6362108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5688418" y="7594746"/>
            <a:ext cx="30565" cy="2587707"/>
          </a:xfrm>
          <a:prstGeom prst="rect">
            <a:avLst/>
          </a:prstGeom>
          <a:solidFill>
            <a:srgbClr val="8B9694">
              <a:alpha val="70980"/>
            </a:srgbClr>
          </a:solidFill>
        </p:spPr>
      </p:sp>
      <p:sp>
        <p:nvSpPr>
          <p:cNvPr id="3" name="AutoShape 3"/>
          <p:cNvSpPr/>
          <p:nvPr/>
        </p:nvSpPr>
        <p:spPr>
          <a:xfrm rot="2700000">
            <a:off x="12340417" y="180747"/>
            <a:ext cx="30565" cy="2587707"/>
          </a:xfrm>
          <a:prstGeom prst="rect">
            <a:avLst/>
          </a:prstGeom>
          <a:solidFill>
            <a:srgbClr val="8B9694"/>
          </a:solidFill>
        </p:spPr>
      </p:sp>
      <p:grpSp>
        <p:nvGrpSpPr>
          <p:cNvPr id="5" name="Group 5"/>
          <p:cNvGrpSpPr/>
          <p:nvPr/>
        </p:nvGrpSpPr>
        <p:grpSpPr>
          <a:xfrm>
            <a:off x="11125201" y="2897496"/>
            <a:ext cx="6134100" cy="4492009"/>
            <a:chOff x="0" y="0"/>
            <a:chExt cx="6750183" cy="5989345"/>
          </a:xfrm>
        </p:grpSpPr>
        <p:sp>
          <p:nvSpPr>
            <p:cNvPr id="6" name="TextBox 6"/>
            <p:cNvSpPr txBox="1"/>
            <p:nvPr/>
          </p:nvSpPr>
          <p:spPr>
            <a:xfrm>
              <a:off x="0" y="339725"/>
              <a:ext cx="6750183" cy="791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850" spc="192">
                  <a:solidFill>
                    <a:srgbClr val="F4F3E6"/>
                  </a:solidFill>
                  <a:latin typeface="Glacial Indifference Bold"/>
                </a:rPr>
                <a:t>TÓPICOS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200300"/>
              <a:ext cx="6750183" cy="34994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520" lvl="1" indent="-302260">
                <a:lnSpc>
                  <a:spcPts val="4200"/>
                </a:lnSpc>
                <a:buFont typeface="Arial"/>
                <a:buChar char="•"/>
              </a:pPr>
              <a:r>
                <a:rPr lang="en-US" sz="2800" spc="28" dirty="0" err="1">
                  <a:solidFill>
                    <a:srgbClr val="F4F3E6"/>
                  </a:solidFill>
                  <a:latin typeface="Glacial Indifference"/>
                </a:rPr>
                <a:t>Visibilidade</a:t>
              </a:r>
              <a:endParaRPr lang="en-US" sz="2800" spc="28" dirty="0">
                <a:solidFill>
                  <a:srgbClr val="F4F3E6"/>
                </a:solidFill>
                <a:latin typeface="Glacial Indifference"/>
              </a:endParaRPr>
            </a:p>
            <a:p>
              <a:pPr marL="604520" lvl="1" indent="-302260">
                <a:lnSpc>
                  <a:spcPts val="4200"/>
                </a:lnSpc>
                <a:buFont typeface="Arial"/>
                <a:buChar char="•"/>
              </a:pPr>
              <a:r>
                <a:rPr lang="en-US" sz="2800" spc="28" dirty="0" err="1">
                  <a:solidFill>
                    <a:srgbClr val="F4F3E6"/>
                  </a:solidFill>
                  <a:latin typeface="Glacial Indifference"/>
                </a:rPr>
                <a:t>IInserção</a:t>
              </a:r>
              <a:r>
                <a:rPr lang="en-US" sz="2800" spc="28" dirty="0">
                  <a:solidFill>
                    <a:srgbClr val="F4F3E6"/>
                  </a:solidFill>
                  <a:latin typeface="Glacial Indifference"/>
                </a:rPr>
                <a:t> Social</a:t>
              </a:r>
            </a:p>
            <a:p>
              <a:pPr marL="604520" lvl="1" indent="-302260">
                <a:lnSpc>
                  <a:spcPts val="4200"/>
                </a:lnSpc>
                <a:buFont typeface="Arial"/>
                <a:buChar char="•"/>
              </a:pPr>
              <a:r>
                <a:rPr lang="en-US" sz="2800" spc="28" dirty="0">
                  <a:solidFill>
                    <a:srgbClr val="F4F3E6"/>
                  </a:solidFill>
                  <a:latin typeface="Glacial Indifference"/>
                </a:rPr>
                <a:t>Interfaces com a </a:t>
              </a:r>
              <a:r>
                <a:rPr lang="en-US" sz="2800" spc="28" dirty="0" err="1">
                  <a:solidFill>
                    <a:srgbClr val="F4F3E6"/>
                  </a:solidFill>
                  <a:latin typeface="Glacial Indifference"/>
                </a:rPr>
                <a:t>Educação</a:t>
              </a:r>
              <a:r>
                <a:rPr lang="en-US" sz="2800" spc="28" dirty="0">
                  <a:solidFill>
                    <a:srgbClr val="F4F3E6"/>
                  </a:solidFill>
                  <a:latin typeface="Glacial Indifference"/>
                </a:rPr>
                <a:t> </a:t>
              </a:r>
              <a:r>
                <a:rPr lang="en-US" sz="2800" spc="28" dirty="0" err="1">
                  <a:solidFill>
                    <a:srgbClr val="F4F3E6"/>
                  </a:solidFill>
                  <a:latin typeface="Glacial Indifference"/>
                </a:rPr>
                <a:t>Básica</a:t>
              </a:r>
              <a:endParaRPr lang="en-US" sz="2800" spc="28" dirty="0">
                <a:solidFill>
                  <a:srgbClr val="F4F3E6"/>
                </a:solidFill>
                <a:latin typeface="Glacial Indifference"/>
              </a:endParaRPr>
            </a:p>
            <a:p>
              <a:pPr marL="604520" lvl="1" indent="-302260">
                <a:lnSpc>
                  <a:spcPts val="4200"/>
                </a:lnSpc>
                <a:buFont typeface="Arial"/>
                <a:buChar char="•"/>
              </a:pPr>
              <a:r>
                <a:rPr lang="en-US" sz="2800" spc="28" dirty="0">
                  <a:solidFill>
                    <a:srgbClr val="F4F3E6"/>
                  </a:solidFill>
                  <a:latin typeface="Glacial Indifference"/>
                </a:rPr>
                <a:t>PTT</a:t>
              </a:r>
            </a:p>
          </p:txBody>
        </p:sp>
      </p:grpSp>
      <p:pic>
        <p:nvPicPr>
          <p:cNvPr id="9" name="Imagem 8" descr="Uma imagem contendo comida, geladeira&#10;&#10;Descrição gerada automaticamente">
            <a:extLst>
              <a:ext uri="{FF2B5EF4-FFF2-40B4-BE49-F238E27FC236}">
                <a16:creationId xmlns:a16="http://schemas.microsoft.com/office/drawing/2014/main" id="{746BD9E8-C44A-9142-9D8D-F17F0404F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16428"/>
            <a:ext cx="8645850" cy="32625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77000" y="5753100"/>
            <a:ext cx="9604386" cy="3223043"/>
            <a:chOff x="0" y="-9525"/>
            <a:chExt cx="11034673" cy="4297391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1034673" cy="1573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42"/>
                </a:lnSpc>
              </a:pPr>
              <a:r>
                <a:rPr lang="en-US" sz="3868" spc="193" dirty="0">
                  <a:solidFill>
                    <a:srgbClr val="000000"/>
                  </a:solidFill>
                  <a:latin typeface="Glacial Indifference Bold"/>
                </a:rPr>
                <a:t>O AUDIOVISUAL COMO FERRAMENTA DE DIVULGAÇÃO CIENTÍFICA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176177"/>
              <a:ext cx="11034673" cy="2111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520" lvl="1" indent="-302260">
                <a:lnSpc>
                  <a:spcPts val="4200"/>
                </a:lnSpc>
                <a:buFont typeface="Arial"/>
                <a:buChar char="•"/>
              </a:pPr>
              <a:r>
                <a:rPr lang="en-US" sz="3200" spc="28" dirty="0" err="1">
                  <a:solidFill>
                    <a:srgbClr val="1F1918"/>
                  </a:solidFill>
                  <a:latin typeface="Glacial Indifference"/>
                </a:rPr>
                <a:t>Alcance</a:t>
              </a:r>
              <a:endParaRPr lang="en-US" sz="3200" spc="28" dirty="0">
                <a:solidFill>
                  <a:srgbClr val="1F1918"/>
                </a:solidFill>
                <a:latin typeface="Glacial Indifference"/>
              </a:endParaRPr>
            </a:p>
            <a:p>
              <a:pPr marL="604520" lvl="1" indent="-302260">
                <a:lnSpc>
                  <a:spcPts val="4200"/>
                </a:lnSpc>
                <a:buFont typeface="Arial"/>
                <a:buChar char="•"/>
              </a:pPr>
              <a:r>
                <a:rPr lang="en-US" sz="3200" spc="28" dirty="0" err="1">
                  <a:solidFill>
                    <a:srgbClr val="1F1918"/>
                  </a:solidFill>
                  <a:latin typeface="Glacial Indifference"/>
                </a:rPr>
                <a:t>Potencial</a:t>
              </a:r>
              <a:r>
                <a:rPr lang="en-US" sz="3200" spc="28" dirty="0">
                  <a:solidFill>
                    <a:srgbClr val="1F1918"/>
                  </a:solidFill>
                  <a:latin typeface="Glacial Indifference"/>
                </a:rPr>
                <a:t> da redes </a:t>
              </a:r>
              <a:r>
                <a:rPr lang="en-US" sz="3200" spc="28" dirty="0" err="1">
                  <a:solidFill>
                    <a:srgbClr val="1F1918"/>
                  </a:solidFill>
                  <a:latin typeface="Glacial Indifference"/>
                </a:rPr>
                <a:t>sociais</a:t>
              </a:r>
              <a:r>
                <a:rPr lang="en-US" sz="3200" spc="28" dirty="0">
                  <a:solidFill>
                    <a:srgbClr val="1F1918"/>
                  </a:solidFill>
                  <a:latin typeface="Glacial Indifference"/>
                </a:rPr>
                <a:t> </a:t>
              </a:r>
              <a:r>
                <a:rPr lang="en-US" sz="3200" spc="28" dirty="0" err="1">
                  <a:solidFill>
                    <a:srgbClr val="1F1918"/>
                  </a:solidFill>
                  <a:latin typeface="Glacial Indifference"/>
                </a:rPr>
                <a:t>digitais</a:t>
              </a:r>
              <a:endParaRPr lang="en-US" sz="3200" spc="28" dirty="0">
                <a:solidFill>
                  <a:srgbClr val="1F1918"/>
                </a:solidFill>
                <a:latin typeface="Glacial Indifference"/>
              </a:endParaRPr>
            </a:p>
            <a:p>
              <a:pPr marL="604520" lvl="1" indent="-302260">
                <a:lnSpc>
                  <a:spcPts val="4200"/>
                </a:lnSpc>
                <a:buFont typeface="Arial"/>
                <a:buChar char="•"/>
              </a:pPr>
              <a:r>
                <a:rPr lang="en-US" sz="3200" spc="28" dirty="0">
                  <a:solidFill>
                    <a:srgbClr val="1F1918"/>
                  </a:solidFill>
                  <a:latin typeface="Glacial Indifference"/>
                </a:rPr>
                <a:t>"</a:t>
              </a:r>
              <a:r>
                <a:rPr lang="en-US" sz="3200" spc="28" dirty="0" err="1">
                  <a:solidFill>
                    <a:srgbClr val="1F1918"/>
                  </a:solidFill>
                  <a:latin typeface="Glacial Indifference"/>
                </a:rPr>
                <a:t>Linguagem</a:t>
              </a:r>
              <a:r>
                <a:rPr lang="en-US" sz="3200" spc="28" dirty="0">
                  <a:solidFill>
                    <a:srgbClr val="1F1918"/>
                  </a:solidFill>
                  <a:latin typeface="Glacial Indifference"/>
                </a:rPr>
                <a:t> </a:t>
              </a:r>
              <a:r>
                <a:rPr lang="en-US" sz="3200" spc="28" dirty="0" err="1">
                  <a:solidFill>
                    <a:srgbClr val="1F1918"/>
                  </a:solidFill>
                  <a:latin typeface="Glacial Indifference"/>
                </a:rPr>
                <a:t>aberta</a:t>
              </a:r>
              <a:r>
                <a:rPr lang="en-US" sz="3200" spc="28" dirty="0">
                  <a:solidFill>
                    <a:srgbClr val="1F1918"/>
                  </a:solidFill>
                  <a:latin typeface="Glacial Indifference"/>
                </a:rPr>
                <a:t>"</a:t>
              </a:r>
            </a:p>
          </p:txBody>
        </p:sp>
      </p:grpSp>
      <p:sp>
        <p:nvSpPr>
          <p:cNvPr id="5" name="AutoShape 5"/>
          <p:cNvSpPr/>
          <p:nvPr/>
        </p:nvSpPr>
        <p:spPr>
          <a:xfrm rot="2700000">
            <a:off x="1249951" y="4549410"/>
            <a:ext cx="27594" cy="6362108"/>
          </a:xfrm>
          <a:prstGeom prst="rect">
            <a:avLst/>
          </a:prstGeom>
          <a:solidFill>
            <a:srgbClr val="8B9694"/>
          </a:solidFill>
        </p:spPr>
      </p:sp>
      <p:sp>
        <p:nvSpPr>
          <p:cNvPr id="6" name="AutoShape 6"/>
          <p:cNvSpPr/>
          <p:nvPr/>
        </p:nvSpPr>
        <p:spPr>
          <a:xfrm rot="2700000">
            <a:off x="9297222" y="-3981227"/>
            <a:ext cx="27594" cy="6362108"/>
          </a:xfrm>
          <a:prstGeom prst="rect">
            <a:avLst/>
          </a:prstGeom>
          <a:solidFill>
            <a:srgbClr val="8B9694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57400" y="1572823"/>
            <a:ext cx="11157414" cy="35029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5183269" cy="3039341"/>
            <a:chOff x="0" y="0"/>
            <a:chExt cx="20244358" cy="4052455"/>
          </a:xfrm>
        </p:grpSpPr>
        <p:sp>
          <p:nvSpPr>
            <p:cNvPr id="3" name="TextBox 3"/>
            <p:cNvSpPr txBox="1"/>
            <p:nvPr/>
          </p:nvSpPr>
          <p:spPr>
            <a:xfrm>
              <a:off x="0" y="-15298"/>
              <a:ext cx="8753095" cy="4073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0"/>
                </a:lnSpc>
              </a:pPr>
              <a:r>
                <a:rPr lang="en-US" sz="20000" spc="400">
                  <a:solidFill>
                    <a:srgbClr val="000000"/>
                  </a:solidFill>
                  <a:latin typeface="Sifonn Outline"/>
                </a:rPr>
                <a:t>165%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9970057" y="660145"/>
              <a:ext cx="10274301" cy="2098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00">
                  <a:solidFill>
                    <a:srgbClr val="000000"/>
                  </a:solidFill>
                  <a:latin typeface="Glacial Indifference"/>
                </a:rPr>
                <a:t>AUMENTO NO CONSUMO DE VÍDEOS ONLINE NO BRASIL NOS ÚLTIMOS 5 ANOS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52366" y="5820404"/>
            <a:ext cx="15183269" cy="3039341"/>
            <a:chOff x="0" y="0"/>
            <a:chExt cx="20244358" cy="4052455"/>
          </a:xfrm>
        </p:grpSpPr>
        <p:sp>
          <p:nvSpPr>
            <p:cNvPr id="6" name="TextBox 6"/>
            <p:cNvSpPr txBox="1"/>
            <p:nvPr/>
          </p:nvSpPr>
          <p:spPr>
            <a:xfrm>
              <a:off x="0" y="-15298"/>
              <a:ext cx="8753095" cy="4073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0"/>
                </a:lnSpc>
              </a:pPr>
              <a:r>
                <a:rPr lang="en-US" sz="20000" spc="400">
                  <a:solidFill>
                    <a:srgbClr val="000000"/>
                  </a:solidFill>
                  <a:latin typeface="Sifonn Outline"/>
                </a:rPr>
                <a:t>95%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970057" y="748485"/>
              <a:ext cx="10274301" cy="1774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69"/>
                </a:lnSpc>
              </a:pPr>
              <a:r>
                <a:rPr lang="en-US" sz="2550" spc="254">
                  <a:solidFill>
                    <a:srgbClr val="000000"/>
                  </a:solidFill>
                  <a:latin typeface="Glacial Indifference"/>
                </a:rPr>
                <a:t>DOS ENTREVISTADOS BRASILEIROS DA PESQUISA "VIDEO VIEWERS" REALIZADA PELO GOOGLE CONSOMEM VÍDEOS ONLINE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33125" y="4860532"/>
            <a:ext cx="15643728" cy="3593726"/>
            <a:chOff x="0" y="0"/>
            <a:chExt cx="20858304" cy="4791635"/>
          </a:xfrm>
        </p:grpSpPr>
        <p:sp>
          <p:nvSpPr>
            <p:cNvPr id="3" name="TextBox 3"/>
            <p:cNvSpPr txBox="1"/>
            <p:nvPr/>
          </p:nvSpPr>
          <p:spPr>
            <a:xfrm>
              <a:off x="0" y="-17416"/>
              <a:ext cx="20858304" cy="1398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01"/>
                </a:lnSpc>
              </a:pPr>
              <a:endParaRPr/>
            </a:p>
          </p:txBody>
        </p:sp>
        <p:sp>
          <p:nvSpPr>
            <p:cNvPr id="4" name="AutoShape 4"/>
            <p:cNvSpPr/>
            <p:nvPr/>
          </p:nvSpPr>
          <p:spPr>
            <a:xfrm>
              <a:off x="3529065" y="2140621"/>
              <a:ext cx="14658466" cy="2651014"/>
            </a:xfrm>
            <a:prstGeom prst="rect">
              <a:avLst/>
            </a:prstGeom>
            <a:solidFill>
              <a:srgbClr val="F4F3E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4356805" y="2325375"/>
              <a:ext cx="13002985" cy="2224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320">
                  <a:solidFill>
                    <a:srgbClr val="000000"/>
                  </a:solidFill>
                  <a:latin typeface="Glacial Indifference"/>
                </a:rPr>
                <a:t>A CRESCENTE PREFERÊNCIA DAS PESSOAS POR CONTEÚDO (AUDIO)VISUAL E A DIVULGAÇÃO CIENTÍFICA</a:t>
              </a:r>
            </a:p>
          </p:txBody>
        </p:sp>
      </p:grpSp>
      <p:sp>
        <p:nvSpPr>
          <p:cNvPr id="6" name="AutoShape 6"/>
          <p:cNvSpPr/>
          <p:nvPr/>
        </p:nvSpPr>
        <p:spPr>
          <a:xfrm rot="2700000">
            <a:off x="13473648" y="-368154"/>
            <a:ext cx="30565" cy="2587707"/>
          </a:xfrm>
          <a:prstGeom prst="rect">
            <a:avLst/>
          </a:prstGeom>
          <a:solidFill>
            <a:srgbClr val="8B9694"/>
          </a:solidFill>
        </p:spPr>
      </p:sp>
      <p:sp>
        <p:nvSpPr>
          <p:cNvPr id="7" name="AutoShape 7"/>
          <p:cNvSpPr/>
          <p:nvPr/>
        </p:nvSpPr>
        <p:spPr>
          <a:xfrm rot="2700000">
            <a:off x="5556518" y="8110132"/>
            <a:ext cx="30565" cy="2587707"/>
          </a:xfrm>
          <a:prstGeom prst="rect">
            <a:avLst/>
          </a:prstGeom>
          <a:solidFill>
            <a:srgbClr val="8B9694"/>
          </a:solidFill>
        </p:spPr>
      </p:sp>
      <p:pic>
        <p:nvPicPr>
          <p:cNvPr id="10" name="Imagem 9" descr="Uma imagem contendo desenho&#10;&#10;Descrição gerada automaticamente">
            <a:extLst>
              <a:ext uri="{FF2B5EF4-FFF2-40B4-BE49-F238E27FC236}">
                <a16:creationId xmlns:a16="http://schemas.microsoft.com/office/drawing/2014/main" id="{EC440243-AA78-6C42-81B0-F59274D00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9504"/>
            <a:ext cx="18288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13254817" y="7975746"/>
            <a:ext cx="30565" cy="2587707"/>
          </a:xfrm>
          <a:prstGeom prst="rect">
            <a:avLst/>
          </a:prstGeom>
          <a:solidFill>
            <a:srgbClr val="000000">
              <a:alpha val="70980"/>
            </a:srgbClr>
          </a:solidFill>
        </p:spPr>
      </p:sp>
      <p:sp>
        <p:nvSpPr>
          <p:cNvPr id="3" name="AutoShape 3"/>
          <p:cNvSpPr/>
          <p:nvPr/>
        </p:nvSpPr>
        <p:spPr>
          <a:xfrm rot="2700000">
            <a:off x="17347019" y="548810"/>
            <a:ext cx="30565" cy="2587707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" name="TextBox 5"/>
          <p:cNvSpPr txBox="1"/>
          <p:nvPr/>
        </p:nvSpPr>
        <p:spPr>
          <a:xfrm>
            <a:off x="8564673" y="781170"/>
            <a:ext cx="8486250" cy="6070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0" lvl="1" indent="-345440">
              <a:lnSpc>
                <a:spcPts val="4800"/>
              </a:lnSpc>
              <a:buFont typeface="Arial"/>
              <a:buChar char="•"/>
            </a:pPr>
            <a:r>
              <a:rPr lang="en-US" sz="3200" spc="32">
                <a:solidFill>
                  <a:srgbClr val="000000"/>
                </a:solidFill>
                <a:latin typeface="Glacial Indifference"/>
              </a:rPr>
              <a:t>Projeto de divulgação científica idealizado para dar visibilidade para as pesquisas da UFPR</a:t>
            </a:r>
          </a:p>
          <a:p>
            <a:pPr marL="690880" lvl="1" indent="-345440">
              <a:lnSpc>
                <a:spcPts val="4800"/>
              </a:lnSpc>
              <a:buFont typeface="Arial"/>
              <a:buChar char="•"/>
            </a:pPr>
            <a:r>
              <a:rPr lang="en-US" sz="3200" spc="32">
                <a:solidFill>
                  <a:srgbClr val="000000"/>
                </a:solidFill>
                <a:latin typeface="Glacial Indifference"/>
              </a:rPr>
              <a:t>Produção piloto - 2019</a:t>
            </a:r>
          </a:p>
          <a:p>
            <a:pPr marL="690880" lvl="1" indent="-345440">
              <a:lnSpc>
                <a:spcPts val="4800"/>
              </a:lnSpc>
              <a:buFont typeface="Arial"/>
              <a:buChar char="•"/>
            </a:pPr>
            <a:r>
              <a:rPr lang="en-US" sz="3200" spc="32">
                <a:solidFill>
                  <a:srgbClr val="000000"/>
                </a:solidFill>
                <a:latin typeface="Glacial Indifference"/>
              </a:rPr>
              <a:t>vídeos curtos, resultados de estudos de impacto desenvolvidos e indicados pelos PPGs da UFPR.</a:t>
            </a:r>
          </a:p>
          <a:p>
            <a:pPr marL="690880" lvl="1" indent="-345440">
              <a:lnSpc>
                <a:spcPts val="4800"/>
              </a:lnSpc>
              <a:buFont typeface="Arial"/>
              <a:buChar char="•"/>
            </a:pPr>
            <a:r>
              <a:rPr lang="en-US" sz="3200" spc="32">
                <a:solidFill>
                  <a:srgbClr val="000000"/>
                </a:solidFill>
                <a:latin typeface="Glacial Indifference"/>
              </a:rPr>
              <a:t>Iniciativa: parceria entre a PRPPG, PPGCOM, Sucom (UFPR/TV) e Agência Escola de Comunicação Pública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0070" y="2765929"/>
            <a:ext cx="9209119" cy="2377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40"/>
              </a:lnSpc>
            </a:pPr>
            <a:r>
              <a:rPr lang="en-US" sz="8400" spc="588">
                <a:solidFill>
                  <a:srgbClr val="000000"/>
                </a:solidFill>
                <a:latin typeface="Sifonn Outline Bold"/>
              </a:rPr>
              <a:t>CURTA CIÊNCIA</a:t>
            </a:r>
          </a:p>
        </p:txBody>
      </p:sp>
      <p:pic>
        <p:nvPicPr>
          <p:cNvPr id="8" name="Imagem 7" descr="Uma imagem contendo desenho&#10;&#10;Descrição gerada automaticamente">
            <a:extLst>
              <a:ext uri="{FF2B5EF4-FFF2-40B4-BE49-F238E27FC236}">
                <a16:creationId xmlns:a16="http://schemas.microsoft.com/office/drawing/2014/main" id="{25CBAF53-47D9-C14F-8D97-50D71446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88" y="7353300"/>
            <a:ext cx="12915180" cy="21525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1807757" y="2632510"/>
            <a:ext cx="30565" cy="2587707"/>
          </a:xfrm>
          <a:prstGeom prst="rect">
            <a:avLst/>
          </a:prstGeom>
          <a:solidFill>
            <a:srgbClr val="000000">
              <a:alpha val="70980"/>
            </a:srgbClr>
          </a:solidFill>
        </p:spPr>
      </p:sp>
      <p:sp>
        <p:nvSpPr>
          <p:cNvPr id="3" name="AutoShape 3"/>
          <p:cNvSpPr/>
          <p:nvPr/>
        </p:nvSpPr>
        <p:spPr>
          <a:xfrm rot="2700000">
            <a:off x="16449678" y="5066783"/>
            <a:ext cx="30565" cy="2587707"/>
          </a:xfrm>
          <a:prstGeom prst="rect">
            <a:avLst/>
          </a:prstGeom>
          <a:solidFill>
            <a:srgbClr val="000000">
              <a:alpha val="70980"/>
            </a:srgbClr>
          </a:solidFill>
        </p:spPr>
      </p:sp>
      <p:grpSp>
        <p:nvGrpSpPr>
          <p:cNvPr id="7" name="Group 7"/>
          <p:cNvGrpSpPr/>
          <p:nvPr/>
        </p:nvGrpSpPr>
        <p:grpSpPr>
          <a:xfrm>
            <a:off x="1364033" y="7122545"/>
            <a:ext cx="4777412" cy="2659630"/>
            <a:chOff x="0" y="0"/>
            <a:chExt cx="6369882" cy="3546173"/>
          </a:xfrm>
        </p:grpSpPr>
        <p:sp>
          <p:nvSpPr>
            <p:cNvPr id="8" name="TextBox 8"/>
            <p:cNvSpPr txBox="1"/>
            <p:nvPr/>
          </p:nvSpPr>
          <p:spPr>
            <a:xfrm>
              <a:off x="0" y="-57150"/>
              <a:ext cx="6369882" cy="707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320">
                  <a:solidFill>
                    <a:srgbClr val="000000"/>
                  </a:solidFill>
                  <a:latin typeface="Glacial Indifference Bold"/>
                </a:rPr>
                <a:t>CONCEITO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63628"/>
              <a:ext cx="6369882" cy="2402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2400" spc="24">
                  <a:solidFill>
                    <a:srgbClr val="000000"/>
                  </a:solidFill>
                  <a:latin typeface="Glacial Indifference"/>
                </a:rPr>
                <a:t>Vídeos curtos (3 minutos) para traduzir em linguagem simples os resultados das teses e dissertações.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468437" y="7140042"/>
            <a:ext cx="5054501" cy="2685509"/>
            <a:chOff x="0" y="0"/>
            <a:chExt cx="6739335" cy="358067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57150"/>
              <a:ext cx="6739335" cy="707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 spc="319">
                  <a:solidFill>
                    <a:srgbClr val="000000"/>
                  </a:solidFill>
                  <a:latin typeface="Glacial Indifference Bold"/>
                </a:rPr>
                <a:t>PRODUÇÃO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86883"/>
              <a:ext cx="6739335" cy="2402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2400" spc="24">
                  <a:solidFill>
                    <a:srgbClr val="000000"/>
                  </a:solidFill>
                  <a:latin typeface="Glacial Indifference"/>
                </a:rPr>
                <a:t>Bolsistas PPGCOM</a:t>
              </a:r>
            </a:p>
            <a:p>
              <a:pPr>
                <a:lnSpc>
                  <a:spcPts val="3600"/>
                </a:lnSpc>
              </a:pPr>
              <a:r>
                <a:rPr lang="en-US" sz="2400" spc="24">
                  <a:solidFill>
                    <a:srgbClr val="000000"/>
                  </a:solidFill>
                  <a:latin typeface="Glacial Indifference"/>
                </a:rPr>
                <a:t>Orientação/Acompanhamento: Rene Lopez (UFPR/TV)  e profa. Valquiria John (PPGCOM)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127020" y="7341620"/>
            <a:ext cx="4777412" cy="2202430"/>
            <a:chOff x="0" y="0"/>
            <a:chExt cx="6369882" cy="293657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57150"/>
              <a:ext cx="6369882" cy="707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320">
                  <a:solidFill>
                    <a:srgbClr val="000000"/>
                  </a:solidFill>
                  <a:latin typeface="Glacial Indifference Bold"/>
                </a:rPr>
                <a:t>LANÇAMENTO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63628"/>
              <a:ext cx="6369882" cy="1792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2400" spc="24">
                  <a:solidFill>
                    <a:srgbClr val="000000"/>
                  </a:solidFill>
                  <a:latin typeface="Glacial Indifference"/>
                </a:rPr>
                <a:t>Aniversário 107 anos da UFPR - 2019</a:t>
              </a:r>
            </a:p>
            <a:p>
              <a:pPr>
                <a:lnSpc>
                  <a:spcPts val="3600"/>
                </a:lnSpc>
              </a:pPr>
              <a:r>
                <a:rPr lang="en-US" sz="2400" spc="24">
                  <a:solidFill>
                    <a:srgbClr val="000000"/>
                  </a:solidFill>
                  <a:latin typeface="Glacial Indifference"/>
                </a:rPr>
                <a:t>Site UFPR - 2020.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334300" y="1345942"/>
            <a:ext cx="13619400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7000" spc="490">
                <a:solidFill>
                  <a:srgbClr val="000000"/>
                </a:solidFill>
                <a:latin typeface="Sifonn Outline Bold"/>
              </a:rPr>
              <a:t>PROPOSTA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F910CB8-1955-094E-B8D9-B63580CCAC30}"/>
              </a:ext>
            </a:extLst>
          </p:cNvPr>
          <p:cNvSpPr/>
          <p:nvPr/>
        </p:nvSpPr>
        <p:spPr>
          <a:xfrm>
            <a:off x="791028" y="6315830"/>
            <a:ext cx="466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www.youtube.com</a:t>
            </a:r>
            <a:r>
              <a:rPr lang="pt-BR" dirty="0"/>
              <a:t>/</a:t>
            </a:r>
            <a:r>
              <a:rPr lang="pt-BR" dirty="0" err="1"/>
              <a:t>watch?v</a:t>
            </a:r>
            <a:r>
              <a:rPr lang="pt-BR" dirty="0"/>
              <a:t>=O0BW2peP4uw&amp;feature=</a:t>
            </a:r>
            <a:r>
              <a:rPr lang="pt-BR" dirty="0" err="1"/>
              <a:t>youtu.be</a:t>
            </a:r>
            <a:endParaRPr lang="pt-BR" dirty="0"/>
          </a:p>
        </p:txBody>
      </p:sp>
      <p:pic>
        <p:nvPicPr>
          <p:cNvPr id="19" name="Imagem 18" descr="Uma imagem contendo ao ar livre, placa, foto, árvore&#10;&#10;Descrição gerada automaticamente">
            <a:extLst>
              <a:ext uri="{FF2B5EF4-FFF2-40B4-BE49-F238E27FC236}">
                <a16:creationId xmlns:a16="http://schemas.microsoft.com/office/drawing/2014/main" id="{F8C435FA-EDB5-024F-8EF8-F17145D08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226" y="3895141"/>
            <a:ext cx="5207000" cy="2895600"/>
          </a:xfrm>
          <a:prstGeom prst="rect">
            <a:avLst/>
          </a:prstGeom>
        </p:spPr>
      </p:pic>
      <p:pic>
        <p:nvPicPr>
          <p:cNvPr id="21" name="Imagem 20" descr="Uma imagem contendo no interior, pessoa, comida, pequeno&#10;&#10;Descrição gerada automaticamente">
            <a:extLst>
              <a:ext uri="{FF2B5EF4-FFF2-40B4-BE49-F238E27FC236}">
                <a16:creationId xmlns:a16="http://schemas.microsoft.com/office/drawing/2014/main" id="{C0B69E2F-A49B-744B-9669-D12304B36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01" y="3935150"/>
            <a:ext cx="5143500" cy="2882900"/>
          </a:xfrm>
          <a:prstGeom prst="rect">
            <a:avLst/>
          </a:prstGeom>
        </p:spPr>
      </p:pic>
      <p:pic>
        <p:nvPicPr>
          <p:cNvPr id="23" name="Imagem 22" descr="Uma imagem contendo placa, vidro, água, copo&#10;&#10;Descrição gerada automaticamente">
            <a:extLst>
              <a:ext uri="{FF2B5EF4-FFF2-40B4-BE49-F238E27FC236}">
                <a16:creationId xmlns:a16="http://schemas.microsoft.com/office/drawing/2014/main" id="{D5C29844-0406-284A-B701-0949DC742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8" y="3390219"/>
            <a:ext cx="5041900" cy="2908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51153" y="1410545"/>
            <a:ext cx="6640884" cy="1149559"/>
            <a:chOff x="0" y="0"/>
            <a:chExt cx="8854512" cy="1532746"/>
          </a:xfrm>
        </p:grpSpPr>
        <p:sp>
          <p:nvSpPr>
            <p:cNvPr id="3" name="TextBox 3"/>
            <p:cNvSpPr txBox="1"/>
            <p:nvPr/>
          </p:nvSpPr>
          <p:spPr>
            <a:xfrm>
              <a:off x="0" y="-66675"/>
              <a:ext cx="8854512" cy="1519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30">
                  <a:solidFill>
                    <a:srgbClr val="F4F3E6"/>
                  </a:solidFill>
                  <a:latin typeface="Glacial Indifference"/>
                </a:rPr>
                <a:t>PROJETO INSTITUCIONAL: PRPPG, PPGCOM E AE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591801"/>
              <a:ext cx="8854512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61805" y="3819634"/>
            <a:ext cx="6564821" cy="276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120">
                <a:solidFill>
                  <a:srgbClr val="F4F3E6"/>
                </a:solidFill>
                <a:latin typeface="Sifonn Outline"/>
              </a:rPr>
              <a:t>PROPOSTA DO CURTA CIÊNCIA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751153" y="3584946"/>
            <a:ext cx="6640884" cy="1736299"/>
            <a:chOff x="0" y="0"/>
            <a:chExt cx="8854512" cy="2315066"/>
          </a:xfrm>
        </p:grpSpPr>
        <p:sp>
          <p:nvSpPr>
            <p:cNvPr id="7" name="TextBox 7"/>
            <p:cNvSpPr txBox="1"/>
            <p:nvPr/>
          </p:nvSpPr>
          <p:spPr>
            <a:xfrm>
              <a:off x="0" y="-66675"/>
              <a:ext cx="8854512" cy="2301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30">
                  <a:solidFill>
                    <a:srgbClr val="F4F3E6"/>
                  </a:solidFill>
                  <a:latin typeface="Glacial Indifference"/>
                </a:rPr>
                <a:t>INCENTIVAR E AMPLIAR A CULTURA DA DIVULGAÇÃO CIENTÍFICA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374121"/>
              <a:ext cx="8854512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710734" y="1410545"/>
            <a:ext cx="262303" cy="9458199"/>
            <a:chOff x="0" y="0"/>
            <a:chExt cx="349738" cy="12610932"/>
          </a:xfrm>
        </p:grpSpPr>
        <p:sp>
          <p:nvSpPr>
            <p:cNvPr id="10" name="AutoShape 10"/>
            <p:cNvSpPr/>
            <p:nvPr/>
          </p:nvSpPr>
          <p:spPr>
            <a:xfrm>
              <a:off x="150028" y="0"/>
              <a:ext cx="49681" cy="12610932"/>
            </a:xfrm>
            <a:prstGeom prst="rect">
              <a:avLst/>
            </a:prstGeom>
            <a:solidFill>
              <a:srgbClr val="8B9694"/>
            </a:solidFill>
          </p:spPr>
        </p:sp>
        <p:grpSp>
          <p:nvGrpSpPr>
            <p:cNvPr id="11" name="Group 11"/>
            <p:cNvGrpSpPr/>
            <p:nvPr/>
          </p:nvGrpSpPr>
          <p:grpSpPr>
            <a:xfrm>
              <a:off x="0" y="0"/>
              <a:ext cx="349738" cy="349738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B9694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0" y="2899202"/>
              <a:ext cx="349738" cy="349738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B9694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0" y="5798403"/>
              <a:ext cx="349738" cy="349738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B9694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0" y="8697605"/>
              <a:ext cx="349738" cy="349738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B9694"/>
              </a:solidFill>
            </p:spPr>
          </p:sp>
        </p:grpSp>
      </p:grpSp>
      <p:grpSp>
        <p:nvGrpSpPr>
          <p:cNvPr id="19" name="Group 19"/>
          <p:cNvGrpSpPr/>
          <p:nvPr/>
        </p:nvGrpSpPr>
        <p:grpSpPr>
          <a:xfrm>
            <a:off x="9751153" y="5759348"/>
            <a:ext cx="6640884" cy="1149559"/>
            <a:chOff x="0" y="0"/>
            <a:chExt cx="8854512" cy="1532746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66675"/>
              <a:ext cx="8854512" cy="1519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30">
                  <a:solidFill>
                    <a:srgbClr val="F4F3E6"/>
                  </a:solidFill>
                  <a:latin typeface="Glacial Indifference"/>
                </a:rPr>
                <a:t>REFORÇO ÀS PARCERIAS ENTRE OS PPGS DA UFPR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591801"/>
              <a:ext cx="8854512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751153" y="7933749"/>
            <a:ext cx="6640884" cy="1149559"/>
            <a:chOff x="0" y="0"/>
            <a:chExt cx="8854512" cy="1532746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66675"/>
              <a:ext cx="8854512" cy="1519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30">
                  <a:solidFill>
                    <a:srgbClr val="F4F3E6"/>
                  </a:solidFill>
                  <a:latin typeface="Glacial Indifference"/>
                </a:rPr>
                <a:t>AMPLIAÇÃO DA VISIBLIDADE DOS PPGS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591801"/>
              <a:ext cx="8854512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sp>
        <p:nvSpPr>
          <p:cNvPr id="25" name="AutoShape 25"/>
          <p:cNvSpPr/>
          <p:nvPr/>
        </p:nvSpPr>
        <p:spPr>
          <a:xfrm rot="2700000">
            <a:off x="7705284" y="-2695399"/>
            <a:ext cx="42685" cy="6362108"/>
          </a:xfrm>
          <a:prstGeom prst="rect">
            <a:avLst/>
          </a:prstGeom>
          <a:solidFill>
            <a:srgbClr val="8B9694"/>
          </a:solidFill>
        </p:spPr>
      </p:sp>
      <p:sp>
        <p:nvSpPr>
          <p:cNvPr id="26" name="AutoShape 26"/>
          <p:cNvSpPr/>
          <p:nvPr/>
        </p:nvSpPr>
        <p:spPr>
          <a:xfrm rot="2700000">
            <a:off x="-1257079" y="5805099"/>
            <a:ext cx="42685" cy="6362108"/>
          </a:xfrm>
          <a:prstGeom prst="rect">
            <a:avLst/>
          </a:prstGeom>
          <a:solidFill>
            <a:srgbClr val="8B9694"/>
          </a:solid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8000"/>
          </a:blip>
          <a:srcRect t="12605" b="11486"/>
          <a:stretch>
            <a:fillRect/>
          </a:stretch>
        </p:blipFill>
        <p:spPr>
          <a:xfrm>
            <a:off x="1293300" y="1216254"/>
            <a:ext cx="16197160" cy="819157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93300" y="1226988"/>
            <a:ext cx="15684649" cy="2199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0"/>
              </a:lnSpc>
            </a:pPr>
            <a:r>
              <a:rPr lang="en-US" sz="8125" spc="162" dirty="0">
                <a:solidFill>
                  <a:srgbClr val="F4F3E6"/>
                </a:solidFill>
                <a:latin typeface="Sifonn Outline"/>
              </a:rPr>
              <a:t>PRODUÇÃO  DURANTE A PANDEMIA </a:t>
            </a:r>
          </a:p>
        </p:txBody>
      </p:sp>
      <p:sp>
        <p:nvSpPr>
          <p:cNvPr id="4" name="AutoShape 4"/>
          <p:cNvSpPr/>
          <p:nvPr/>
        </p:nvSpPr>
        <p:spPr>
          <a:xfrm rot="2700000">
            <a:off x="1611779" y="3561353"/>
            <a:ext cx="42685" cy="6362108"/>
          </a:xfrm>
          <a:prstGeom prst="rect">
            <a:avLst/>
          </a:prstGeom>
          <a:solidFill>
            <a:srgbClr val="F4F3E6"/>
          </a:solidFill>
        </p:spPr>
      </p:sp>
      <p:sp>
        <p:nvSpPr>
          <p:cNvPr id="5" name="AutoShape 5"/>
          <p:cNvSpPr/>
          <p:nvPr/>
        </p:nvSpPr>
        <p:spPr>
          <a:xfrm rot="2700000">
            <a:off x="9635039" y="-4229237"/>
            <a:ext cx="42685" cy="6362108"/>
          </a:xfrm>
          <a:prstGeom prst="rect">
            <a:avLst/>
          </a:prstGeom>
          <a:solidFill>
            <a:srgbClr val="F4F3E6"/>
          </a:solid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305</Words>
  <Application>Microsoft Macintosh PowerPoint</Application>
  <PresentationFormat>Personalizar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Sifonn Outline</vt:lpstr>
      <vt:lpstr>Glacial Indifference</vt:lpstr>
      <vt:lpstr>Calibri</vt:lpstr>
      <vt:lpstr>Glacial Indifference Bold</vt:lpstr>
      <vt:lpstr>Arial</vt:lpstr>
      <vt:lpstr>Sifonn</vt:lpstr>
      <vt:lpstr>Sifonn Outline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ideia ao vídeo</dc:title>
  <cp:lastModifiedBy>Robson Souza dos Santos</cp:lastModifiedBy>
  <cp:revision>5</cp:revision>
  <dcterms:created xsi:type="dcterms:W3CDTF">2006-08-16T00:00:00Z</dcterms:created>
  <dcterms:modified xsi:type="dcterms:W3CDTF">2020-07-19T23:40:29Z</dcterms:modified>
  <dc:identifier>DAECdt_TTVc</dc:identifier>
</cp:coreProperties>
</file>