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  <p:sldId id="264" r:id="rId13"/>
    <p:sldId id="267" r:id="rId14"/>
    <p:sldId id="268" r:id="rId15"/>
    <p:sldId id="269" r:id="rId16"/>
    <p:sldId id="272" r:id="rId17"/>
    <p:sldId id="271" r:id="rId18"/>
    <p:sldId id="270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294" r:id="rId49"/>
    <p:sldId id="304" r:id="rId50"/>
    <p:sldId id="305" r:id="rId51"/>
    <p:sldId id="306" r:id="rId52"/>
    <p:sldId id="307" r:id="rId53"/>
    <p:sldId id="308" r:id="rId54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FF"/>
    <a:srgbClr val="CEABAB"/>
    <a:srgbClr val="EBC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15"/>
    <p:restoredTop sz="94711"/>
  </p:normalViewPr>
  <p:slideViewPr>
    <p:cSldViewPr snapToGrid="0" snapToObjects="1">
      <p:cViewPr varScale="1">
        <p:scale>
          <a:sx n="108" d="100"/>
          <a:sy n="108" d="100"/>
        </p:scale>
        <p:origin x="9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382646-D012-044C-B3D7-0794CB564BF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1E9423-FC1B-A041-899F-D3140C012EEB}">
      <dgm:prSet custT="1"/>
      <dgm:spPr/>
      <dgm:t>
        <a:bodyPr/>
        <a:lstStyle/>
        <a:p>
          <a:r>
            <a:rPr lang="en-BR" sz="900" dirty="0"/>
            <a:t>Aprimorar o processo de formaçao </a:t>
          </a:r>
          <a:r>
            <a:rPr lang="en-BR" sz="1000" dirty="0"/>
            <a:t>atualizando</a:t>
          </a:r>
          <a:r>
            <a:rPr lang="en-BR" sz="900" dirty="0"/>
            <a:t> a proposta curricular e </a:t>
          </a:r>
          <a:r>
            <a:rPr lang="en-BR" sz="800" dirty="0"/>
            <a:t>introduzindo</a:t>
          </a:r>
          <a:r>
            <a:rPr lang="en-BR" sz="900" dirty="0"/>
            <a:t> atividades inovadoras de ensino-aprendizagem</a:t>
          </a:r>
        </a:p>
      </dgm:t>
    </dgm:pt>
    <dgm:pt modelId="{AA59D66A-984E-DD4C-8350-3EC7B300EB7E}" type="parTrans" cxnId="{9358AAA5-5D08-C64A-9017-2513BE3EDD04}">
      <dgm:prSet/>
      <dgm:spPr/>
      <dgm:t>
        <a:bodyPr/>
        <a:lstStyle/>
        <a:p>
          <a:endParaRPr lang="en-US"/>
        </a:p>
      </dgm:t>
    </dgm:pt>
    <dgm:pt modelId="{749A46D7-870D-624C-AD85-994044F3D7B4}" type="sibTrans" cxnId="{9358AAA5-5D08-C64A-9017-2513BE3EDD04}">
      <dgm:prSet/>
      <dgm:spPr/>
      <dgm:t>
        <a:bodyPr/>
        <a:lstStyle/>
        <a:p>
          <a:endParaRPr lang="en-US"/>
        </a:p>
      </dgm:t>
    </dgm:pt>
    <dgm:pt modelId="{4C615959-DB09-BC40-9A55-41696F291AE1}">
      <dgm:prSet custT="1"/>
      <dgm:spPr/>
      <dgm:t>
        <a:bodyPr/>
        <a:lstStyle/>
        <a:p>
          <a:r>
            <a:rPr lang="en-US" sz="1100" dirty="0" err="1"/>
            <a:t>Oferecer</a:t>
          </a:r>
          <a:r>
            <a:rPr lang="en-US" sz="1100" dirty="0"/>
            <a:t> a </a:t>
          </a:r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semestre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um </a:t>
          </a:r>
          <a:r>
            <a:rPr lang="en-US" sz="1100" dirty="0" err="1"/>
            <a:t>componente</a:t>
          </a:r>
          <a:r>
            <a:rPr lang="en-US" sz="1100" dirty="0"/>
            <a:t> curricular </a:t>
          </a:r>
          <a:r>
            <a:rPr lang="en-US" sz="1100" dirty="0" err="1"/>
            <a:t>utilizando</a:t>
          </a:r>
          <a:r>
            <a:rPr lang="en-US" sz="1100" dirty="0"/>
            <a:t> </a:t>
          </a:r>
          <a:r>
            <a:rPr lang="en-US" sz="1100" dirty="0" err="1"/>
            <a:t>novas</a:t>
          </a:r>
          <a:r>
            <a:rPr lang="en-US" sz="1100" dirty="0"/>
            <a:t> </a:t>
          </a:r>
          <a:r>
            <a:rPr lang="en-US" sz="1100" dirty="0" err="1"/>
            <a:t>tecnologias</a:t>
          </a:r>
          <a:r>
            <a:rPr lang="en-US" sz="1100" dirty="0"/>
            <a:t> </a:t>
          </a:r>
          <a:r>
            <a:rPr lang="en-US" sz="1100" dirty="0" err="1"/>
            <a:t>educacionais</a:t>
          </a:r>
          <a:r>
            <a:rPr lang="en-US" sz="1100" dirty="0"/>
            <a:t>; </a:t>
          </a:r>
        </a:p>
        <a:p>
          <a:r>
            <a:rPr lang="en-US" sz="1100" dirty="0" err="1"/>
            <a:t>Implantar</a:t>
          </a:r>
          <a:r>
            <a:rPr lang="en-US" sz="1100" dirty="0"/>
            <a:t> </a:t>
          </a:r>
          <a:r>
            <a:rPr lang="en-US" sz="1100" dirty="0" err="1"/>
            <a:t>mudanças</a:t>
          </a:r>
          <a:r>
            <a:rPr lang="en-US" sz="1100" dirty="0"/>
            <a:t> </a:t>
          </a:r>
          <a:r>
            <a:rPr lang="en-US" sz="1100" dirty="0" err="1"/>
            <a:t>nos</a:t>
          </a:r>
          <a:r>
            <a:rPr lang="en-US" sz="1100" dirty="0"/>
            <a:t> </a:t>
          </a:r>
          <a:r>
            <a:rPr lang="en-US" sz="1100" dirty="0" err="1"/>
            <a:t>Seminários</a:t>
          </a:r>
          <a:r>
            <a:rPr lang="en-US" sz="1100" dirty="0"/>
            <a:t> de </a:t>
          </a:r>
          <a:r>
            <a:rPr lang="en-US" sz="1100" dirty="0" err="1"/>
            <a:t>Qualificação</a:t>
          </a:r>
          <a:r>
            <a:rPr lang="en-US" sz="1100" dirty="0"/>
            <a:t>, </a:t>
          </a:r>
          <a:r>
            <a:rPr lang="en-US" sz="1100" dirty="0" err="1"/>
            <a:t>ampliando</a:t>
          </a:r>
          <a:r>
            <a:rPr lang="en-US" sz="1100" dirty="0"/>
            <a:t> a  </a:t>
          </a:r>
          <a:r>
            <a:rPr lang="en-US" sz="1100" dirty="0" err="1"/>
            <a:t>participação</a:t>
          </a:r>
          <a:r>
            <a:rPr lang="en-US" sz="1100" dirty="0"/>
            <a:t>; </a:t>
          </a:r>
        </a:p>
        <a:p>
          <a:r>
            <a:rPr lang="en-US" sz="1100" dirty="0" err="1"/>
            <a:t>Rever</a:t>
          </a:r>
          <a:r>
            <a:rPr lang="en-US" sz="1100" dirty="0"/>
            <a:t> a </a:t>
          </a:r>
          <a:r>
            <a:rPr lang="en-US" sz="1100" dirty="0" err="1"/>
            <a:t>estrutura</a:t>
          </a:r>
          <a:r>
            <a:rPr lang="en-US" sz="1100" dirty="0"/>
            <a:t> curricular, </a:t>
          </a:r>
          <a:r>
            <a:rPr lang="en-US" sz="1100" dirty="0" err="1"/>
            <a:t>ampliando</a:t>
          </a:r>
          <a:r>
            <a:rPr lang="en-US" sz="1100" dirty="0"/>
            <a:t> </a:t>
          </a:r>
          <a:r>
            <a:rPr lang="en-US" sz="1100" dirty="0" err="1"/>
            <a:t>sua</a:t>
          </a:r>
          <a:r>
            <a:rPr lang="en-US" sz="1100" dirty="0"/>
            <a:t> </a:t>
          </a:r>
          <a:r>
            <a:rPr lang="en-US" sz="1100" dirty="0" err="1"/>
            <a:t>flexibilidade</a:t>
          </a:r>
          <a:r>
            <a:rPr lang="en-US" sz="1100" dirty="0"/>
            <a:t> e </a:t>
          </a:r>
          <a:r>
            <a:rPr lang="en-US" sz="1100" dirty="0" err="1"/>
            <a:t>garantindo</a:t>
          </a:r>
          <a:r>
            <a:rPr lang="en-US" sz="1100" dirty="0"/>
            <a:t> o </a:t>
          </a:r>
          <a:r>
            <a:rPr lang="en-US" sz="1100" dirty="0" err="1"/>
            <a:t>perfil</a:t>
          </a:r>
          <a:r>
            <a:rPr lang="en-US" sz="1100" dirty="0"/>
            <a:t> </a:t>
          </a:r>
          <a:r>
            <a:rPr lang="en-US" sz="1100" dirty="0" err="1"/>
            <a:t>estabelecido</a:t>
          </a:r>
          <a:r>
            <a:rPr lang="en-US" sz="1100" dirty="0"/>
            <a:t>;</a:t>
          </a:r>
        </a:p>
        <a:p>
          <a:r>
            <a:rPr lang="en-US" sz="1100" dirty="0" err="1"/>
            <a:t>Ampliar</a:t>
          </a:r>
          <a:r>
            <a:rPr lang="en-US" sz="1100" dirty="0"/>
            <a:t> a </a:t>
          </a:r>
          <a:r>
            <a:rPr lang="en-US" sz="1100" dirty="0" err="1"/>
            <a:t>oferta</a:t>
          </a:r>
          <a:r>
            <a:rPr lang="en-US" sz="1100" dirty="0"/>
            <a:t> de components </a:t>
          </a:r>
          <a:r>
            <a:rPr lang="en-US" sz="1100" dirty="0" err="1"/>
            <a:t>curriculares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parceria</a:t>
          </a:r>
          <a:r>
            <a:rPr lang="en-US" sz="1100" dirty="0"/>
            <a:t> com outros PPGS </a:t>
          </a:r>
          <a:r>
            <a:rPr lang="en-US" sz="1100" dirty="0" err="1"/>
            <a:t>nacionais</a:t>
          </a:r>
          <a:r>
            <a:rPr lang="en-US" sz="1100" dirty="0"/>
            <a:t> e </a:t>
          </a:r>
          <a:r>
            <a:rPr lang="en-US" sz="1100" dirty="0" err="1"/>
            <a:t>internacionais</a:t>
          </a:r>
          <a:r>
            <a:rPr lang="en-US" sz="1100" dirty="0"/>
            <a:t> </a:t>
          </a:r>
        </a:p>
      </dgm:t>
    </dgm:pt>
    <dgm:pt modelId="{B7FC7009-7556-5E47-9692-61F14E4A20F0}" type="parTrans" cxnId="{D3024049-CDFA-AA44-89D8-335210CF2348}">
      <dgm:prSet/>
      <dgm:spPr/>
      <dgm:t>
        <a:bodyPr/>
        <a:lstStyle/>
        <a:p>
          <a:endParaRPr lang="en-US"/>
        </a:p>
      </dgm:t>
    </dgm:pt>
    <dgm:pt modelId="{9D597AF8-A548-564E-AFBF-B35937FCCF1A}" type="sibTrans" cxnId="{D3024049-CDFA-AA44-89D8-335210CF2348}">
      <dgm:prSet/>
      <dgm:spPr/>
      <dgm:t>
        <a:bodyPr/>
        <a:lstStyle/>
        <a:p>
          <a:endParaRPr lang="en-US"/>
        </a:p>
      </dgm:t>
    </dgm:pt>
    <dgm:pt modelId="{CBA542BA-378C-DE40-8659-5BC82F1EDE23}">
      <dgm:prSet custT="1"/>
      <dgm:spPr/>
      <dgm:t>
        <a:bodyPr/>
        <a:lstStyle/>
        <a:p>
          <a:r>
            <a:rPr lang="en-US" sz="1050" dirty="0" err="1"/>
            <a:t>Incrementar</a:t>
          </a:r>
          <a:r>
            <a:rPr lang="en-US" sz="1050" dirty="0"/>
            <a:t>  o </a:t>
          </a:r>
          <a:r>
            <a:rPr lang="en-US" sz="1050" dirty="0" err="1"/>
            <a:t>padrão</a:t>
          </a:r>
          <a:r>
            <a:rPr lang="en-US" sz="1050" dirty="0"/>
            <a:t> de </a:t>
          </a:r>
          <a:r>
            <a:rPr lang="en-US" sz="1050" dirty="0" err="1"/>
            <a:t>qualidade</a:t>
          </a:r>
          <a:r>
            <a:rPr lang="en-US" sz="1050" dirty="0"/>
            <a:t> das </a:t>
          </a:r>
          <a:r>
            <a:rPr lang="en-US" sz="1050" dirty="0" err="1"/>
            <a:t>publicações</a:t>
          </a:r>
          <a:r>
            <a:rPr lang="en-US" sz="1050" dirty="0"/>
            <a:t> </a:t>
          </a:r>
          <a:r>
            <a:rPr lang="en-US" sz="1050" dirty="0" err="1"/>
            <a:t>intelectuais</a:t>
          </a:r>
          <a:r>
            <a:rPr lang="en-US" sz="1050" dirty="0"/>
            <a:t>, </a:t>
          </a:r>
          <a:r>
            <a:rPr lang="en-US" sz="1050" dirty="0" err="1"/>
            <a:t>ampliando</a:t>
          </a:r>
          <a:r>
            <a:rPr lang="en-US" sz="1050" dirty="0"/>
            <a:t> a </a:t>
          </a:r>
          <a:r>
            <a:rPr lang="en-US" sz="1050" dirty="0" err="1"/>
            <a:t>participação</a:t>
          </a:r>
          <a:r>
            <a:rPr lang="en-US" sz="1050" dirty="0"/>
            <a:t> de </a:t>
          </a:r>
          <a:r>
            <a:rPr lang="en-US" sz="1050" dirty="0" err="1"/>
            <a:t>discentes</a:t>
          </a:r>
          <a:r>
            <a:rPr lang="en-US" sz="1050" dirty="0"/>
            <a:t> e </a:t>
          </a:r>
          <a:r>
            <a:rPr lang="en-US" sz="1050" dirty="0" err="1"/>
            <a:t>egressos</a:t>
          </a:r>
          <a:endParaRPr lang="en-US" sz="1050" dirty="0"/>
        </a:p>
      </dgm:t>
    </dgm:pt>
    <dgm:pt modelId="{1FFEC7BB-CEE0-E24A-BA53-DD9142D46606}" type="parTrans" cxnId="{F2099FE9-7C6E-0F46-ABDB-E8B7D23FA3D5}">
      <dgm:prSet/>
      <dgm:spPr/>
      <dgm:t>
        <a:bodyPr/>
        <a:lstStyle/>
        <a:p>
          <a:endParaRPr lang="en-US"/>
        </a:p>
      </dgm:t>
    </dgm:pt>
    <dgm:pt modelId="{A9DACB5A-4397-1D45-93DD-795B7749AEBD}" type="sibTrans" cxnId="{F2099FE9-7C6E-0F46-ABDB-E8B7D23FA3D5}">
      <dgm:prSet/>
      <dgm:spPr/>
      <dgm:t>
        <a:bodyPr/>
        <a:lstStyle/>
        <a:p>
          <a:endParaRPr lang="en-US"/>
        </a:p>
      </dgm:t>
    </dgm:pt>
    <dgm:pt modelId="{76817B4E-315C-764A-92A9-1CA9E14F8A1D}">
      <dgm:prSet custT="1"/>
      <dgm:spPr/>
      <dgm:t>
        <a:bodyPr/>
        <a:lstStyle/>
        <a:p>
          <a:r>
            <a:rPr lang="en-US" sz="1050" dirty="0" err="1"/>
            <a:t>Ampliar</a:t>
          </a:r>
          <a:r>
            <a:rPr lang="en-US" sz="1050" dirty="0"/>
            <a:t> o </a:t>
          </a:r>
          <a:r>
            <a:rPr lang="en-US" sz="1050" dirty="0" err="1"/>
            <a:t>impacto</a:t>
          </a:r>
          <a:r>
            <a:rPr lang="en-US" sz="1050" dirty="0"/>
            <a:t> social (?) do </a:t>
          </a:r>
          <a:r>
            <a:rPr lang="en-US" sz="1050" dirty="0" err="1"/>
            <a:t>programa</a:t>
          </a:r>
          <a:r>
            <a:rPr lang="en-US" sz="1050" dirty="0"/>
            <a:t>, </a:t>
          </a:r>
          <a:r>
            <a:rPr lang="en-US" sz="1050" dirty="0" err="1"/>
            <a:t>aprofundando</a:t>
          </a:r>
          <a:r>
            <a:rPr lang="en-US" sz="1050" dirty="0"/>
            <a:t> a </a:t>
          </a:r>
          <a:r>
            <a:rPr lang="en-US" sz="1050" dirty="0" err="1"/>
            <a:t>transferência</a:t>
          </a:r>
          <a:r>
            <a:rPr lang="en-US" sz="1050" dirty="0"/>
            <a:t> do </a:t>
          </a:r>
          <a:r>
            <a:rPr lang="en-US" sz="1050" dirty="0" err="1"/>
            <a:t>conhecimento</a:t>
          </a:r>
          <a:r>
            <a:rPr lang="en-US" sz="1050" dirty="0"/>
            <a:t> e </a:t>
          </a:r>
          <a:r>
            <a:rPr lang="en-US" sz="1050" dirty="0" err="1"/>
            <a:t>contribuindo</a:t>
          </a:r>
          <a:r>
            <a:rPr lang="en-US" sz="1050" dirty="0"/>
            <a:t> para a </a:t>
          </a:r>
          <a:r>
            <a:rPr lang="en-US" sz="1050" dirty="0" err="1"/>
            <a:t>solução</a:t>
          </a:r>
          <a:r>
            <a:rPr lang="en-US" sz="1050" dirty="0"/>
            <a:t> de </a:t>
          </a:r>
          <a:r>
            <a:rPr lang="en-US" sz="1050" dirty="0" err="1"/>
            <a:t>problemas</a:t>
          </a:r>
          <a:endParaRPr lang="en-US" sz="1050" dirty="0"/>
        </a:p>
      </dgm:t>
    </dgm:pt>
    <dgm:pt modelId="{2E7208DE-F86F-0D4E-A6D0-1C22FA242739}" type="parTrans" cxnId="{CA5C1D7C-F54F-D04E-876A-544C6559899A}">
      <dgm:prSet/>
      <dgm:spPr/>
      <dgm:t>
        <a:bodyPr/>
        <a:lstStyle/>
        <a:p>
          <a:endParaRPr lang="en-US"/>
        </a:p>
      </dgm:t>
    </dgm:pt>
    <dgm:pt modelId="{F03F066C-0353-004E-95E5-1235A624B155}" type="sibTrans" cxnId="{CA5C1D7C-F54F-D04E-876A-544C6559899A}">
      <dgm:prSet/>
      <dgm:spPr/>
      <dgm:t>
        <a:bodyPr/>
        <a:lstStyle/>
        <a:p>
          <a:endParaRPr lang="en-US"/>
        </a:p>
      </dgm:t>
    </dgm:pt>
    <dgm:pt modelId="{7AD74236-B56F-584B-B887-14CD12B0F6A5}">
      <dgm:prSet custT="1"/>
      <dgm:spPr/>
      <dgm:t>
        <a:bodyPr/>
        <a:lstStyle/>
        <a:p>
          <a:r>
            <a:rPr lang="en-US" sz="1100" dirty="0" err="1"/>
            <a:t>Cada</a:t>
          </a:r>
          <a:r>
            <a:rPr lang="en-US" sz="1100" dirty="0"/>
            <a:t> DP </a:t>
          </a:r>
          <a:r>
            <a:rPr lang="en-US" sz="1100" dirty="0" err="1"/>
            <a:t>deve</a:t>
          </a:r>
          <a:r>
            <a:rPr lang="en-US" sz="1100" dirty="0"/>
            <a:t> </a:t>
          </a:r>
          <a:r>
            <a:rPr lang="en-US" sz="1100" dirty="0" err="1"/>
            <a:t>publicar</a:t>
          </a:r>
          <a:r>
            <a:rPr lang="en-US" sz="1100" dirty="0"/>
            <a:t>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estratos</a:t>
          </a:r>
          <a:r>
            <a:rPr lang="en-US" sz="1100" dirty="0"/>
            <a:t> </a:t>
          </a:r>
          <a:r>
            <a:rPr lang="en-US" sz="1100" dirty="0" err="1"/>
            <a:t>superiores</a:t>
          </a:r>
          <a:r>
            <a:rPr lang="en-US" sz="1100" dirty="0"/>
            <a:t> (</a:t>
          </a:r>
          <a:r>
            <a:rPr lang="en-US" sz="1100" dirty="0" err="1"/>
            <a:t>estrato</a:t>
          </a:r>
          <a:r>
            <a:rPr lang="en-US" sz="1100" dirty="0"/>
            <a:t> A? a A?)</a:t>
          </a:r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discente</a:t>
          </a:r>
          <a:r>
            <a:rPr lang="en-US" sz="1100" dirty="0"/>
            <a:t> </a:t>
          </a:r>
          <a:r>
            <a:rPr lang="en-US" sz="1100" dirty="0" err="1"/>
            <a:t>deverá</a:t>
          </a:r>
          <a:r>
            <a:rPr lang="en-US" sz="1100" dirty="0"/>
            <a:t> </a:t>
          </a:r>
          <a:r>
            <a:rPr lang="en-US" sz="1100" dirty="0" err="1"/>
            <a:t>publicar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longo</a:t>
          </a:r>
          <a:r>
            <a:rPr lang="en-US" sz="1100" dirty="0"/>
            <a:t> do </a:t>
          </a:r>
          <a:r>
            <a:rPr lang="en-US" sz="1100" dirty="0" err="1"/>
            <a:t>seu</a:t>
          </a:r>
          <a:r>
            <a:rPr lang="en-US" sz="1100" dirty="0"/>
            <a:t> </a:t>
          </a:r>
          <a:r>
            <a:rPr lang="en-US" sz="1100" dirty="0" err="1"/>
            <a:t>curso</a:t>
          </a:r>
          <a:endParaRPr lang="en-US" sz="1100" dirty="0"/>
        </a:p>
        <a:p>
          <a:r>
            <a:rPr lang="en-US" sz="1100" dirty="0" err="1"/>
            <a:t>Ampliar</a:t>
          </a:r>
          <a:r>
            <a:rPr lang="en-US" sz="1100" dirty="0"/>
            <a:t> o percentual de </a:t>
          </a:r>
          <a:r>
            <a:rPr lang="en-US" sz="1100" dirty="0" err="1"/>
            <a:t>egressos</a:t>
          </a:r>
          <a:r>
            <a:rPr lang="en-US" sz="1100" dirty="0"/>
            <a:t> com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de </a:t>
          </a:r>
          <a:r>
            <a:rPr lang="en-US" sz="1100" dirty="0" err="1"/>
            <a:t>produção</a:t>
          </a:r>
          <a:r>
            <a:rPr lang="en-US" sz="1100" dirty="0"/>
            <a:t> de XX% para YY%</a:t>
          </a:r>
        </a:p>
        <a:p>
          <a:r>
            <a:rPr lang="en-US" sz="1100" dirty="0"/>
            <a:t>Outros... </a:t>
          </a:r>
        </a:p>
      </dgm:t>
    </dgm:pt>
    <dgm:pt modelId="{0530BC9C-D08D-6448-9C6B-900A8C1DCFF2}" type="parTrans" cxnId="{78E2C379-3030-F840-818D-8C9355CBE7EA}">
      <dgm:prSet/>
      <dgm:spPr/>
      <dgm:t>
        <a:bodyPr/>
        <a:lstStyle/>
        <a:p>
          <a:endParaRPr lang="en-US"/>
        </a:p>
      </dgm:t>
    </dgm:pt>
    <dgm:pt modelId="{E683CBC7-8BFE-5842-B661-2C4CA167752D}" type="sibTrans" cxnId="{78E2C379-3030-F840-818D-8C9355CBE7EA}">
      <dgm:prSet/>
      <dgm:spPr/>
      <dgm:t>
        <a:bodyPr/>
        <a:lstStyle/>
        <a:p>
          <a:endParaRPr lang="en-US"/>
        </a:p>
      </dgm:t>
    </dgm:pt>
    <dgm:pt modelId="{6768BB40-1410-CE42-A4C5-1AAA1DB82398}">
      <dgm:prSet custT="1"/>
      <dgm:spPr/>
      <dgm:t>
        <a:bodyPr/>
        <a:lstStyle/>
        <a:p>
          <a:r>
            <a:rPr lang="en-US" sz="1100" dirty="0" err="1"/>
            <a:t>Transmitir</a:t>
          </a:r>
          <a:r>
            <a:rPr lang="en-US" sz="1100" dirty="0"/>
            <a:t> on-line </a:t>
          </a:r>
          <a:r>
            <a:rPr lang="en-US" sz="1100" dirty="0" err="1"/>
            <a:t>seminários</a:t>
          </a:r>
          <a:r>
            <a:rPr lang="en-US" sz="1100" dirty="0"/>
            <a:t> e aulas do </a:t>
          </a:r>
          <a:r>
            <a:rPr lang="en-US" sz="1100" dirty="0" err="1"/>
            <a:t>programa</a:t>
          </a:r>
          <a:endParaRPr lang="en-US" sz="1100" dirty="0"/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linha</a:t>
          </a:r>
          <a:r>
            <a:rPr lang="en-US" sz="1100" dirty="0"/>
            <a:t> de </a:t>
          </a:r>
          <a:r>
            <a:rPr lang="en-US" sz="1100" dirty="0" err="1"/>
            <a:t>pesquisa</a:t>
          </a:r>
          <a:r>
            <a:rPr lang="en-US" sz="1100" dirty="0"/>
            <a:t> </a:t>
          </a:r>
          <a:r>
            <a:rPr lang="en-US" sz="1100" dirty="0" err="1"/>
            <a:t>deve</a:t>
          </a:r>
          <a:r>
            <a:rPr lang="en-US" sz="1100" dirty="0"/>
            <a:t> </a:t>
          </a:r>
          <a:r>
            <a:rPr lang="en-US" sz="1100" dirty="0" err="1"/>
            <a:t>realizar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um </a:t>
          </a:r>
          <a:r>
            <a:rPr lang="en-US" sz="1100" dirty="0" err="1"/>
            <a:t>evento</a:t>
          </a:r>
          <a:r>
            <a:rPr lang="en-US" sz="1100" dirty="0"/>
            <a:t> </a:t>
          </a:r>
          <a:r>
            <a:rPr lang="en-US" sz="1100" dirty="0" err="1"/>
            <a:t>anual</a:t>
          </a:r>
          <a:r>
            <a:rPr lang="en-US" sz="1100" dirty="0"/>
            <a:t> </a:t>
          </a:r>
          <a:r>
            <a:rPr lang="en-US" sz="1100" dirty="0" err="1"/>
            <a:t>voltado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publico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geral</a:t>
          </a:r>
          <a:r>
            <a:rPr lang="en-US" sz="1100" dirty="0"/>
            <a:t> </a:t>
          </a:r>
          <a:r>
            <a:rPr lang="en-US" sz="1100" dirty="0" err="1"/>
            <a:t>ou</a:t>
          </a:r>
          <a:r>
            <a:rPr lang="en-US" sz="1100" dirty="0"/>
            <a:t> </a:t>
          </a:r>
          <a:r>
            <a:rPr lang="en-US" sz="1100" dirty="0" err="1"/>
            <a:t>profissionais</a:t>
          </a:r>
          <a:r>
            <a:rPr lang="en-US" sz="1100" dirty="0"/>
            <a:t> da </a:t>
          </a:r>
          <a:r>
            <a:rPr lang="en-US" sz="1100" dirty="0" err="1"/>
            <a:t>área</a:t>
          </a:r>
          <a:r>
            <a:rPr lang="en-US" sz="1100" dirty="0"/>
            <a:t>;</a:t>
          </a:r>
        </a:p>
        <a:p>
          <a:r>
            <a:rPr lang="en-US" sz="1100" dirty="0" err="1"/>
            <a:t>Oferecer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</a:t>
          </a:r>
          <a:r>
            <a:rPr lang="en-US" sz="1100" dirty="0" err="1"/>
            <a:t>ano</a:t>
          </a:r>
          <a:r>
            <a:rPr lang="en-US" sz="1100" dirty="0"/>
            <a:t> XX </a:t>
          </a:r>
          <a:r>
            <a:rPr lang="en-US" sz="1100" dirty="0" err="1"/>
            <a:t>componentes</a:t>
          </a:r>
          <a:r>
            <a:rPr lang="en-US" sz="1100" dirty="0"/>
            <a:t> </a:t>
          </a:r>
          <a:r>
            <a:rPr lang="en-US" sz="1100" dirty="0" err="1"/>
            <a:t>curriculares</a:t>
          </a:r>
          <a:r>
            <a:rPr lang="en-US" sz="1100" dirty="0"/>
            <a:t> de aulas </a:t>
          </a:r>
          <a:r>
            <a:rPr lang="en-US" sz="1100" dirty="0" err="1"/>
            <a:t>públicas</a:t>
          </a:r>
          <a:endParaRPr lang="en-US" sz="1100" dirty="0"/>
        </a:p>
        <a:p>
          <a:r>
            <a:rPr lang="en-US" sz="1100" dirty="0" err="1"/>
            <a:t>Instituir</a:t>
          </a:r>
          <a:r>
            <a:rPr lang="en-US" sz="1100" dirty="0"/>
            <a:t> a </a:t>
          </a:r>
          <a:r>
            <a:rPr lang="en-US" sz="1100" dirty="0" err="1"/>
            <a:t>divulgação</a:t>
          </a:r>
          <a:r>
            <a:rPr lang="en-US" sz="1100" dirty="0"/>
            <a:t> </a:t>
          </a:r>
          <a:r>
            <a:rPr lang="en-US" sz="1100" dirty="0" err="1"/>
            <a:t>científica</a:t>
          </a:r>
          <a:r>
            <a:rPr lang="en-US" sz="1100" dirty="0"/>
            <a:t> dos </a:t>
          </a:r>
          <a:r>
            <a:rPr lang="en-US" sz="1100" dirty="0" err="1"/>
            <a:t>principais</a:t>
          </a:r>
          <a:r>
            <a:rPr lang="en-US" sz="1100" dirty="0"/>
            <a:t> </a:t>
          </a:r>
          <a:r>
            <a:rPr lang="en-US" sz="1100" dirty="0" err="1"/>
            <a:t>estudos</a:t>
          </a:r>
          <a:r>
            <a:rPr lang="en-US" sz="1100" dirty="0"/>
            <a:t> do PPG.</a:t>
          </a:r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linha</a:t>
          </a:r>
          <a:r>
            <a:rPr lang="en-US" sz="1100" dirty="0"/>
            <a:t> </a:t>
          </a:r>
          <a:r>
            <a:rPr lang="en-US" sz="1100" dirty="0" err="1"/>
            <a:t>deve</a:t>
          </a:r>
          <a:r>
            <a:rPr lang="en-US" sz="1100" dirty="0"/>
            <a:t> </a:t>
          </a:r>
          <a:r>
            <a:rPr lang="en-US" sz="1100" dirty="0" err="1"/>
            <a:t>possuir</a:t>
          </a:r>
          <a:r>
            <a:rPr lang="en-US" sz="1100" dirty="0"/>
            <a:t>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projetos</a:t>
          </a:r>
          <a:r>
            <a:rPr lang="en-US" sz="1100" dirty="0"/>
            <a:t>  de </a:t>
          </a:r>
          <a:r>
            <a:rPr lang="en-US" sz="1100" dirty="0" err="1"/>
            <a:t>cooperação</a:t>
          </a:r>
          <a:r>
            <a:rPr lang="en-US" sz="1100" dirty="0"/>
            <a:t> </a:t>
          </a:r>
          <a:r>
            <a:rPr lang="en-US" sz="1100" dirty="0" err="1"/>
            <a:t>técnica</a:t>
          </a:r>
          <a:r>
            <a:rPr lang="en-US" sz="1100" dirty="0"/>
            <a:t> e </a:t>
          </a:r>
          <a:r>
            <a:rPr lang="en-US" sz="1100" dirty="0" err="1"/>
            <a:t>científica</a:t>
          </a:r>
          <a:r>
            <a:rPr lang="en-US" sz="1100" dirty="0"/>
            <a:t>  com org. </a:t>
          </a:r>
          <a:r>
            <a:rPr lang="en-US" sz="1100" dirty="0" err="1"/>
            <a:t>públicas</a:t>
          </a:r>
          <a:r>
            <a:rPr lang="en-US" sz="1100" dirty="0"/>
            <a:t> e </a:t>
          </a:r>
          <a:r>
            <a:rPr lang="en-US" sz="1100" dirty="0" err="1"/>
            <a:t>privadas</a:t>
          </a:r>
          <a:r>
            <a:rPr lang="en-US" sz="1100" dirty="0"/>
            <a:t>;</a:t>
          </a:r>
        </a:p>
      </dgm:t>
    </dgm:pt>
    <dgm:pt modelId="{985BB23C-AFD8-2946-A2F8-783F791C0DB5}" type="parTrans" cxnId="{FEDA6F8D-F115-344B-B7F8-AAD8F98E9B53}">
      <dgm:prSet/>
      <dgm:spPr/>
      <dgm:t>
        <a:bodyPr/>
        <a:lstStyle/>
        <a:p>
          <a:endParaRPr lang="en-US"/>
        </a:p>
      </dgm:t>
    </dgm:pt>
    <dgm:pt modelId="{8C38C197-F8EC-F74D-9428-0FA5C0F75CD2}" type="sibTrans" cxnId="{FEDA6F8D-F115-344B-B7F8-AAD8F98E9B53}">
      <dgm:prSet/>
      <dgm:spPr/>
      <dgm:t>
        <a:bodyPr/>
        <a:lstStyle/>
        <a:p>
          <a:endParaRPr lang="en-US"/>
        </a:p>
      </dgm:t>
    </dgm:pt>
    <dgm:pt modelId="{D83D92C6-64CD-084C-B2BB-434BC1779E0C}">
      <dgm:prSet custT="1"/>
      <dgm:spPr/>
      <dgm:t>
        <a:bodyPr/>
        <a:lstStyle/>
        <a:p>
          <a:r>
            <a:rPr lang="en-US" sz="1050" dirty="0" err="1"/>
            <a:t>Consolidar</a:t>
          </a:r>
          <a:r>
            <a:rPr lang="en-US" sz="1050" dirty="0"/>
            <a:t> o </a:t>
          </a:r>
          <a:r>
            <a:rPr lang="en-US" sz="1050" dirty="0" err="1"/>
            <a:t>processo</a:t>
          </a:r>
          <a:r>
            <a:rPr lang="en-US" sz="1050" dirty="0"/>
            <a:t> de </a:t>
          </a:r>
          <a:r>
            <a:rPr lang="en-US" sz="1050" dirty="0" err="1"/>
            <a:t>internacionalização</a:t>
          </a:r>
          <a:r>
            <a:rPr lang="en-US" sz="1050" dirty="0"/>
            <a:t> do PPG, </a:t>
          </a:r>
          <a:r>
            <a:rPr lang="en-US" sz="1050" dirty="0" err="1"/>
            <a:t>diminuindo</a:t>
          </a:r>
          <a:r>
            <a:rPr lang="en-US" sz="1050" dirty="0"/>
            <a:t> </a:t>
          </a:r>
          <a:r>
            <a:rPr lang="en-US" sz="1050" dirty="0" err="1"/>
            <a:t>assimetrias</a:t>
          </a:r>
          <a:r>
            <a:rPr lang="en-US" sz="1050" dirty="0"/>
            <a:t> entre as </a:t>
          </a:r>
          <a:r>
            <a:rPr lang="en-US" sz="1050" dirty="0" err="1"/>
            <a:t>linhas</a:t>
          </a:r>
          <a:r>
            <a:rPr lang="en-US" sz="1050" dirty="0"/>
            <a:t> de </a:t>
          </a:r>
          <a:r>
            <a:rPr lang="en-US" sz="1050" dirty="0" err="1"/>
            <a:t>Pesquisa</a:t>
          </a:r>
          <a:endParaRPr lang="en-US" sz="1050" dirty="0"/>
        </a:p>
      </dgm:t>
    </dgm:pt>
    <dgm:pt modelId="{60A0A516-CC02-954D-8A78-D51F1B894813}" type="parTrans" cxnId="{0C01FA0E-F79B-B24F-99BE-69A522A73DF1}">
      <dgm:prSet/>
      <dgm:spPr/>
      <dgm:t>
        <a:bodyPr/>
        <a:lstStyle/>
        <a:p>
          <a:endParaRPr lang="en-US"/>
        </a:p>
      </dgm:t>
    </dgm:pt>
    <dgm:pt modelId="{0E813F1A-2584-AE4C-8CEF-C59F774A5903}" type="sibTrans" cxnId="{0C01FA0E-F79B-B24F-99BE-69A522A73DF1}">
      <dgm:prSet/>
      <dgm:spPr/>
      <dgm:t>
        <a:bodyPr/>
        <a:lstStyle/>
        <a:p>
          <a:endParaRPr lang="en-US"/>
        </a:p>
      </dgm:t>
    </dgm:pt>
    <dgm:pt modelId="{0ED9336A-DF50-014A-948F-5641A32BFEB4}">
      <dgm:prSet custT="1"/>
      <dgm:spPr/>
      <dgm:t>
        <a:bodyPr/>
        <a:lstStyle/>
        <a:p>
          <a:r>
            <a:rPr lang="en-US" sz="1100" dirty="0" err="1"/>
            <a:t>Publicação</a:t>
          </a:r>
          <a:r>
            <a:rPr lang="en-US" sz="1100" dirty="0"/>
            <a:t> de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XX </a:t>
          </a:r>
          <a:r>
            <a:rPr lang="en-US" sz="1100" dirty="0" err="1"/>
            <a:t>itens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revistas</a:t>
          </a:r>
          <a:r>
            <a:rPr lang="en-US" sz="1100" dirty="0"/>
            <a:t> de </a:t>
          </a:r>
          <a:r>
            <a:rPr lang="en-US" sz="1100" dirty="0" err="1"/>
            <a:t>impacto</a:t>
          </a:r>
          <a:r>
            <a:rPr lang="en-US" sz="1100" dirty="0"/>
            <a:t> </a:t>
          </a:r>
          <a:r>
            <a:rPr lang="en-US" sz="1100" dirty="0" err="1"/>
            <a:t>internacional</a:t>
          </a:r>
          <a:r>
            <a:rPr lang="en-US" sz="1100" dirty="0"/>
            <a:t>;</a:t>
          </a:r>
        </a:p>
        <a:p>
          <a:r>
            <a:rPr lang="en-US" sz="1100" dirty="0" err="1"/>
            <a:t>Participar</a:t>
          </a:r>
          <a:r>
            <a:rPr lang="en-US" sz="1100" dirty="0"/>
            <a:t> de </a:t>
          </a:r>
          <a:r>
            <a:rPr lang="en-US" sz="1100" dirty="0" err="1"/>
            <a:t>editais</a:t>
          </a:r>
          <a:r>
            <a:rPr lang="en-US" sz="1100" dirty="0"/>
            <a:t> de </a:t>
          </a:r>
          <a:r>
            <a:rPr lang="en-US" sz="1100" dirty="0" err="1"/>
            <a:t>formento</a:t>
          </a:r>
          <a:r>
            <a:rPr lang="en-US" sz="1100" dirty="0"/>
            <a:t> e </a:t>
          </a:r>
          <a:r>
            <a:rPr lang="en-US" sz="1100" dirty="0" err="1"/>
            <a:t>apoio</a:t>
          </a:r>
          <a:r>
            <a:rPr lang="en-US" sz="1100" dirty="0"/>
            <a:t> as </a:t>
          </a:r>
          <a:r>
            <a:rPr lang="en-US" sz="1100" dirty="0" err="1"/>
            <a:t>publicações</a:t>
          </a:r>
          <a:r>
            <a:rPr lang="en-US" sz="1100" dirty="0"/>
            <a:t> </a:t>
          </a:r>
          <a:r>
            <a:rPr lang="en-US" sz="1100" dirty="0" err="1"/>
            <a:t>científicas</a:t>
          </a:r>
          <a:r>
            <a:rPr lang="en-US" sz="1100" dirty="0"/>
            <a:t>;</a:t>
          </a:r>
        </a:p>
        <a:p>
          <a:r>
            <a:rPr lang="en-US" sz="1100" dirty="0" err="1"/>
            <a:t>Cada</a:t>
          </a:r>
          <a:r>
            <a:rPr lang="en-US" sz="1100" dirty="0"/>
            <a:t> </a:t>
          </a:r>
          <a:r>
            <a:rPr lang="en-US" sz="1100" dirty="0" err="1"/>
            <a:t>linha</a:t>
          </a:r>
          <a:r>
            <a:rPr lang="en-US" sz="1100" dirty="0"/>
            <a:t> de </a:t>
          </a:r>
          <a:r>
            <a:rPr lang="en-US" sz="1100" dirty="0" err="1"/>
            <a:t>pesquisa</a:t>
          </a:r>
          <a:r>
            <a:rPr lang="en-US" sz="1100" dirty="0"/>
            <a:t> </a:t>
          </a:r>
          <a:r>
            <a:rPr lang="en-US" sz="1100" dirty="0" err="1"/>
            <a:t>ter</a:t>
          </a:r>
          <a:r>
            <a:rPr lang="en-US" sz="1100" dirty="0"/>
            <a:t> um professor </a:t>
          </a:r>
          <a:r>
            <a:rPr lang="en-US" sz="1100" dirty="0" err="1"/>
            <a:t>estrangeiro</a:t>
          </a:r>
          <a:r>
            <a:rPr lang="en-US" sz="1100" dirty="0"/>
            <a:t> </a:t>
          </a:r>
          <a:r>
            <a:rPr lang="en-US" sz="1100" dirty="0" err="1"/>
            <a:t>como</a:t>
          </a:r>
          <a:r>
            <a:rPr lang="en-US" sz="1100" dirty="0"/>
            <a:t> </a:t>
          </a:r>
          <a:r>
            <a:rPr lang="en-US" sz="1100" dirty="0" err="1"/>
            <a:t>visitante</a:t>
          </a:r>
          <a:r>
            <a:rPr lang="en-US" sz="1100" dirty="0"/>
            <a:t>/</a:t>
          </a:r>
          <a:r>
            <a:rPr lang="en-US" sz="1100" dirty="0" err="1"/>
            <a:t>colaborador</a:t>
          </a:r>
          <a:r>
            <a:rPr lang="en-US" sz="1100" dirty="0"/>
            <a:t>;</a:t>
          </a:r>
        </a:p>
        <a:p>
          <a:r>
            <a:rPr lang="en-US" sz="1100" dirty="0" err="1"/>
            <a:t>Atingir</a:t>
          </a:r>
          <a:r>
            <a:rPr lang="en-US" sz="1100" dirty="0"/>
            <a:t> a meta de XX </a:t>
          </a:r>
          <a:r>
            <a:rPr lang="en-US" sz="1100" dirty="0" err="1"/>
            <a:t>discentes</a:t>
          </a:r>
          <a:r>
            <a:rPr lang="en-US" sz="1100" dirty="0"/>
            <a:t> </a:t>
          </a:r>
          <a:r>
            <a:rPr lang="en-US" sz="1100" dirty="0" err="1"/>
            <a:t>matriculados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programas</a:t>
          </a:r>
          <a:r>
            <a:rPr lang="en-US" sz="1100" dirty="0"/>
            <a:t> do exterior;</a:t>
          </a:r>
        </a:p>
        <a:p>
          <a:r>
            <a:rPr lang="en-US" sz="1100" dirty="0" err="1"/>
            <a:t>Oferta</a:t>
          </a:r>
          <a:r>
            <a:rPr lang="en-US" sz="1100" dirty="0"/>
            <a:t> de </a:t>
          </a:r>
          <a:r>
            <a:rPr lang="en-US" sz="1100" dirty="0" err="1"/>
            <a:t>pelo</a:t>
          </a:r>
          <a:r>
            <a:rPr lang="en-US" sz="1100" dirty="0"/>
            <a:t> </a:t>
          </a:r>
          <a:r>
            <a:rPr lang="en-US" sz="1100" dirty="0" err="1"/>
            <a:t>menos</a:t>
          </a:r>
          <a:r>
            <a:rPr lang="en-US" sz="1100" dirty="0"/>
            <a:t> </a:t>
          </a:r>
          <a:r>
            <a:rPr lang="en-US" sz="1100" dirty="0" err="1"/>
            <a:t>uma</a:t>
          </a:r>
          <a:r>
            <a:rPr lang="en-US" sz="1100" dirty="0"/>
            <a:t> </a:t>
          </a:r>
          <a:r>
            <a:rPr lang="en-US" sz="1100" dirty="0" err="1"/>
            <a:t>disciplina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</a:t>
          </a:r>
          <a:r>
            <a:rPr lang="en-US" sz="1100" dirty="0" err="1"/>
            <a:t>idioma</a:t>
          </a:r>
          <a:r>
            <a:rPr lang="en-US" sz="1100" dirty="0"/>
            <a:t> </a:t>
          </a:r>
          <a:r>
            <a:rPr lang="en-US" sz="1100" dirty="0" err="1"/>
            <a:t>estrangeiro</a:t>
          </a:r>
          <a:r>
            <a:rPr lang="en-US" sz="1100" dirty="0"/>
            <a:t> por </a:t>
          </a:r>
          <a:r>
            <a:rPr lang="en-US" sz="1100" dirty="0" err="1"/>
            <a:t>semestre</a:t>
          </a:r>
          <a:endParaRPr lang="en-US" sz="1100" dirty="0"/>
        </a:p>
        <a:p>
          <a:r>
            <a:rPr lang="en-US" sz="1100" dirty="0" err="1"/>
            <a:t>Ampliar</a:t>
          </a:r>
          <a:r>
            <a:rPr lang="en-US" sz="1100" dirty="0"/>
            <a:t> </a:t>
          </a:r>
          <a:r>
            <a:rPr lang="en-US" sz="1100" dirty="0" err="1"/>
            <a:t>em</a:t>
          </a:r>
          <a:r>
            <a:rPr lang="en-US" sz="1100" dirty="0"/>
            <a:t> XX% as </a:t>
          </a:r>
          <a:r>
            <a:rPr lang="en-US" sz="1100" dirty="0" err="1"/>
            <a:t>orientações</a:t>
          </a:r>
          <a:r>
            <a:rPr lang="en-US" sz="1100" dirty="0"/>
            <a:t> de </a:t>
          </a:r>
          <a:r>
            <a:rPr lang="en-US" sz="1100" dirty="0" err="1"/>
            <a:t>Cotutela</a:t>
          </a:r>
          <a:r>
            <a:rPr lang="en-US" sz="1100" dirty="0"/>
            <a:t>;</a:t>
          </a:r>
        </a:p>
        <a:p>
          <a:r>
            <a:rPr lang="en-US" sz="1100" dirty="0" err="1"/>
            <a:t>Atrair</a:t>
          </a:r>
          <a:r>
            <a:rPr lang="en-US" sz="1100" dirty="0"/>
            <a:t> </a:t>
          </a:r>
          <a:r>
            <a:rPr lang="en-US" sz="1100" dirty="0" err="1"/>
            <a:t>discentes</a:t>
          </a:r>
          <a:r>
            <a:rPr lang="en-US" sz="1100" dirty="0"/>
            <a:t> e pos-</a:t>
          </a:r>
          <a:r>
            <a:rPr lang="en-US" sz="1100" dirty="0" err="1"/>
            <a:t>doutorando</a:t>
          </a:r>
          <a:r>
            <a:rPr lang="en-US" sz="1100" dirty="0"/>
            <a:t> </a:t>
          </a:r>
          <a:r>
            <a:rPr lang="en-US" sz="1100" dirty="0" err="1"/>
            <a:t>ao</a:t>
          </a:r>
          <a:r>
            <a:rPr lang="en-US" sz="1100" dirty="0"/>
            <a:t> exterior para o </a:t>
          </a:r>
          <a:r>
            <a:rPr lang="en-US" sz="1100" dirty="0" err="1"/>
            <a:t>programa</a:t>
          </a:r>
          <a:endParaRPr lang="en-US" sz="1100" dirty="0"/>
        </a:p>
      </dgm:t>
    </dgm:pt>
    <dgm:pt modelId="{F1174BE3-58BB-8446-80C6-C1F6472E0686}" type="parTrans" cxnId="{4F200EE2-6546-7040-BA87-E45EDD4F4F36}">
      <dgm:prSet/>
      <dgm:spPr/>
      <dgm:t>
        <a:bodyPr/>
        <a:lstStyle/>
        <a:p>
          <a:endParaRPr lang="en-US"/>
        </a:p>
      </dgm:t>
    </dgm:pt>
    <dgm:pt modelId="{9A0A6FB0-52B4-DF43-B924-5E3B7BB48E34}" type="sibTrans" cxnId="{4F200EE2-6546-7040-BA87-E45EDD4F4F36}">
      <dgm:prSet/>
      <dgm:spPr/>
      <dgm:t>
        <a:bodyPr/>
        <a:lstStyle/>
        <a:p>
          <a:endParaRPr lang="en-US"/>
        </a:p>
      </dgm:t>
    </dgm:pt>
    <dgm:pt modelId="{E059A173-9D7E-EF45-AB0B-4F9614A556BC}">
      <dgm:prSet/>
      <dgm:spPr/>
      <dgm:t>
        <a:bodyPr/>
        <a:lstStyle/>
        <a:p>
          <a:r>
            <a:rPr lang="en-US" dirty="0" err="1"/>
            <a:t>Aprimorar</a:t>
          </a:r>
          <a:r>
            <a:rPr lang="en-US" dirty="0"/>
            <a:t> </a:t>
          </a:r>
          <a:r>
            <a:rPr lang="en-US" dirty="0" err="1"/>
            <a:t>os</a:t>
          </a:r>
          <a:r>
            <a:rPr lang="en-US" dirty="0"/>
            <a:t> </a:t>
          </a:r>
          <a:r>
            <a:rPr lang="en-US" dirty="0" err="1"/>
            <a:t>processos</a:t>
          </a:r>
          <a:r>
            <a:rPr lang="en-US" dirty="0"/>
            <a:t> de </a:t>
          </a:r>
          <a:r>
            <a:rPr lang="en-US" dirty="0" err="1"/>
            <a:t>gestão</a:t>
          </a:r>
          <a:r>
            <a:rPr lang="en-US" dirty="0"/>
            <a:t> do </a:t>
          </a:r>
          <a:r>
            <a:rPr lang="en-US" dirty="0" err="1"/>
            <a:t>programa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direção</a:t>
          </a:r>
          <a:r>
            <a:rPr lang="en-US" dirty="0"/>
            <a:t> de </a:t>
          </a:r>
          <a:r>
            <a:rPr lang="en-US" dirty="0" err="1"/>
            <a:t>uma</a:t>
          </a:r>
          <a:r>
            <a:rPr lang="en-US" dirty="0"/>
            <a:t> </a:t>
          </a:r>
          <a:r>
            <a:rPr lang="en-US" dirty="0" err="1"/>
            <a:t>cultura</a:t>
          </a:r>
          <a:r>
            <a:rPr lang="en-US" dirty="0"/>
            <a:t> de </a:t>
          </a:r>
          <a:r>
            <a:rPr lang="en-US" dirty="0" err="1"/>
            <a:t>planejamento</a:t>
          </a:r>
          <a:endParaRPr lang="en-US" dirty="0"/>
        </a:p>
      </dgm:t>
    </dgm:pt>
    <dgm:pt modelId="{931F8423-D256-F84B-AE78-16C38D11E110}" type="parTrans" cxnId="{FD05F64E-AEE8-244C-81F8-18E3AC317F4F}">
      <dgm:prSet/>
      <dgm:spPr/>
      <dgm:t>
        <a:bodyPr/>
        <a:lstStyle/>
        <a:p>
          <a:endParaRPr lang="en-US"/>
        </a:p>
      </dgm:t>
    </dgm:pt>
    <dgm:pt modelId="{B80A5EBC-0790-864F-A310-8B8CDCE191E0}" type="sibTrans" cxnId="{FD05F64E-AEE8-244C-81F8-18E3AC317F4F}">
      <dgm:prSet/>
      <dgm:spPr/>
      <dgm:t>
        <a:bodyPr/>
        <a:lstStyle/>
        <a:p>
          <a:endParaRPr lang="en-US"/>
        </a:p>
      </dgm:t>
    </dgm:pt>
    <dgm:pt modelId="{6BE66E68-A1EE-4740-8A59-7C7528C1AAE2}">
      <dgm:prSet custT="1"/>
      <dgm:spPr/>
      <dgm:t>
        <a:bodyPr/>
        <a:lstStyle/>
        <a:p>
          <a:r>
            <a:rPr lang="en-US" sz="1050" dirty="0" err="1"/>
            <a:t>Realizar</a:t>
          </a:r>
          <a:r>
            <a:rPr lang="en-US" sz="1050" dirty="0"/>
            <a:t> </a:t>
          </a:r>
          <a:r>
            <a:rPr lang="en-US" sz="1050" dirty="0" err="1"/>
            <a:t>seminários</a:t>
          </a:r>
          <a:r>
            <a:rPr lang="en-US" sz="1050" dirty="0"/>
            <a:t> de </a:t>
          </a:r>
          <a:r>
            <a:rPr lang="en-US" sz="1050" dirty="0" err="1"/>
            <a:t>avaliação</a:t>
          </a:r>
          <a:r>
            <a:rPr lang="en-US" sz="1050" dirty="0"/>
            <a:t> </a:t>
          </a:r>
          <a:r>
            <a:rPr lang="en-US" sz="1050" dirty="0" err="1"/>
            <a:t>sobre</a:t>
          </a:r>
          <a:r>
            <a:rPr lang="en-US" sz="1050" dirty="0"/>
            <a:t> as </a:t>
          </a:r>
          <a:r>
            <a:rPr lang="en-US" sz="1050" dirty="0" err="1"/>
            <a:t>atividades</a:t>
          </a:r>
          <a:r>
            <a:rPr lang="en-US" sz="1050" dirty="0"/>
            <a:t> de </a:t>
          </a:r>
          <a:r>
            <a:rPr lang="en-US" sz="1050" dirty="0" err="1"/>
            <a:t>planejamento</a:t>
          </a:r>
          <a:endParaRPr lang="en-US" sz="1050" dirty="0"/>
        </a:p>
        <a:p>
          <a:r>
            <a:rPr lang="en-US" sz="1050" dirty="0" err="1"/>
            <a:t>Realizar</a:t>
          </a:r>
          <a:r>
            <a:rPr lang="en-US" sz="1050" dirty="0"/>
            <a:t> a XX </a:t>
          </a:r>
          <a:r>
            <a:rPr lang="en-US" sz="1050" dirty="0" err="1"/>
            <a:t>anos</a:t>
          </a:r>
          <a:r>
            <a:rPr lang="en-US" sz="1050" dirty="0"/>
            <a:t> o </a:t>
          </a:r>
          <a:r>
            <a:rPr lang="en-US" sz="1050" dirty="0" err="1"/>
            <a:t>processo</a:t>
          </a:r>
          <a:r>
            <a:rPr lang="en-US" sz="1050" dirty="0"/>
            <a:t> de </a:t>
          </a:r>
          <a:r>
            <a:rPr lang="en-US" sz="1050" dirty="0" err="1"/>
            <a:t>credenciamento</a:t>
          </a:r>
          <a:r>
            <a:rPr lang="en-US" sz="1050" dirty="0"/>
            <a:t> e </a:t>
          </a:r>
          <a:r>
            <a:rPr lang="en-US" sz="1050" dirty="0" err="1"/>
            <a:t>recredenciamento</a:t>
          </a:r>
          <a:endParaRPr lang="en-US" sz="1050" dirty="0"/>
        </a:p>
        <a:p>
          <a:r>
            <a:rPr lang="en-US" sz="1050" dirty="0" err="1"/>
            <a:t>Estebelecer</a:t>
          </a:r>
          <a:r>
            <a:rPr lang="en-US" sz="1050" dirty="0"/>
            <a:t> o </a:t>
          </a:r>
          <a:r>
            <a:rPr lang="en-US" sz="1050" dirty="0" err="1"/>
            <a:t>acompanhamento</a:t>
          </a:r>
          <a:r>
            <a:rPr lang="en-US" sz="1050" dirty="0"/>
            <a:t> dos </a:t>
          </a:r>
          <a:r>
            <a:rPr lang="en-US" sz="1050" dirty="0" err="1"/>
            <a:t>indicadores</a:t>
          </a:r>
          <a:r>
            <a:rPr lang="en-US" sz="1050" dirty="0"/>
            <a:t> do </a:t>
          </a:r>
          <a:r>
            <a:rPr lang="en-US" sz="1050" dirty="0" err="1"/>
            <a:t>programa</a:t>
          </a:r>
          <a:endParaRPr lang="en-US" sz="1050" dirty="0"/>
        </a:p>
      </dgm:t>
    </dgm:pt>
    <dgm:pt modelId="{C43537A3-51ED-EA4B-98BA-2B138A555E3D}" type="parTrans" cxnId="{75250E19-57BF-3A4F-9236-A2C50B4F195D}">
      <dgm:prSet/>
      <dgm:spPr/>
      <dgm:t>
        <a:bodyPr/>
        <a:lstStyle/>
        <a:p>
          <a:endParaRPr lang="en-US"/>
        </a:p>
      </dgm:t>
    </dgm:pt>
    <dgm:pt modelId="{78062F4A-3E1A-CB44-A1FC-D6D57D8BA9C0}" type="sibTrans" cxnId="{75250E19-57BF-3A4F-9236-A2C50B4F195D}">
      <dgm:prSet/>
      <dgm:spPr/>
      <dgm:t>
        <a:bodyPr/>
        <a:lstStyle/>
        <a:p>
          <a:endParaRPr lang="en-US"/>
        </a:p>
      </dgm:t>
    </dgm:pt>
    <dgm:pt modelId="{F465F275-D8B2-0B42-902C-948CC8F7DF87}" type="pres">
      <dgm:prSet presAssocID="{83382646-D012-044C-B3D7-0794CB564BF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7AE7E11-E05E-ED41-A862-FB1858B0A167}" type="pres">
      <dgm:prSet presAssocID="{171E9423-FC1B-A041-899F-D3140C012EEB}" presName="horFlow" presStyleCnt="0"/>
      <dgm:spPr/>
    </dgm:pt>
    <dgm:pt modelId="{CBC67572-0E48-F644-A1A2-D93030A4AAC3}" type="pres">
      <dgm:prSet presAssocID="{171E9423-FC1B-A041-899F-D3140C012EEB}" presName="bigChev" presStyleLbl="node1" presStyleIdx="0" presStyleCnt="5" custScaleX="142185" custScaleY="134646" custLinFactNeighborX="-93697" custLinFactNeighborY="-37"/>
      <dgm:spPr/>
    </dgm:pt>
    <dgm:pt modelId="{B7057502-18BE-B04A-B6C0-1B7CAECF765D}" type="pres">
      <dgm:prSet presAssocID="{B7FC7009-7556-5E47-9692-61F14E4A20F0}" presName="parTrans" presStyleCnt="0"/>
      <dgm:spPr/>
    </dgm:pt>
    <dgm:pt modelId="{9BDF7566-1B45-3F42-98CF-51281FBF386A}" type="pres">
      <dgm:prSet presAssocID="{4C615959-DB09-BC40-9A55-41696F291AE1}" presName="node" presStyleLbl="alignAccFollowNode1" presStyleIdx="0" presStyleCnt="5" custScaleX="608949" custScaleY="144945" custLinFactX="29963" custLinFactNeighborX="100000">
        <dgm:presLayoutVars>
          <dgm:bulletEnabled val="1"/>
        </dgm:presLayoutVars>
      </dgm:prSet>
      <dgm:spPr/>
    </dgm:pt>
    <dgm:pt modelId="{B27F3F7B-1AD7-9F4F-92A4-3C4DD5D98A08}" type="pres">
      <dgm:prSet presAssocID="{171E9423-FC1B-A041-899F-D3140C012EEB}" presName="vSp" presStyleCnt="0"/>
      <dgm:spPr/>
    </dgm:pt>
    <dgm:pt modelId="{C2A2EF01-4371-C545-9DEA-32F627909171}" type="pres">
      <dgm:prSet presAssocID="{CBA542BA-378C-DE40-8659-5BC82F1EDE23}" presName="horFlow" presStyleCnt="0"/>
      <dgm:spPr/>
    </dgm:pt>
    <dgm:pt modelId="{AFB49ADD-B32A-9B48-88D0-DEC8CBEA442C}" type="pres">
      <dgm:prSet presAssocID="{CBA542BA-378C-DE40-8659-5BC82F1EDE23}" presName="bigChev" presStyleLbl="node1" presStyleIdx="1" presStyleCnt="5" custScaleX="143419" custScaleY="134614" custLinFactNeighborX="-93697" custLinFactNeighborY="-2189"/>
      <dgm:spPr/>
    </dgm:pt>
    <dgm:pt modelId="{A1036537-11C5-054C-994F-93501E4514EA}" type="pres">
      <dgm:prSet presAssocID="{0530BC9C-D08D-6448-9C6B-900A8C1DCFF2}" presName="parTrans" presStyleCnt="0"/>
      <dgm:spPr/>
    </dgm:pt>
    <dgm:pt modelId="{EAA7FB84-DF91-8949-9708-1EDB9D030A66}" type="pres">
      <dgm:prSet presAssocID="{7AD74236-B56F-584B-B887-14CD12B0F6A5}" presName="node" presStyleLbl="alignAccFollowNode1" presStyleIdx="1" presStyleCnt="5" custScaleX="600951" custScaleY="174384" custLinFactX="12741" custLinFactNeighborX="100000" custLinFactNeighborY="-575">
        <dgm:presLayoutVars>
          <dgm:bulletEnabled val="1"/>
        </dgm:presLayoutVars>
      </dgm:prSet>
      <dgm:spPr/>
    </dgm:pt>
    <dgm:pt modelId="{15F7E6CB-6DE1-B648-B77C-45C2ECC0AC3B}" type="pres">
      <dgm:prSet presAssocID="{CBA542BA-378C-DE40-8659-5BC82F1EDE23}" presName="vSp" presStyleCnt="0"/>
      <dgm:spPr/>
    </dgm:pt>
    <dgm:pt modelId="{12FE96AE-74C6-9141-AC59-5DE2703A0C1F}" type="pres">
      <dgm:prSet presAssocID="{76817B4E-315C-764A-92A9-1CA9E14F8A1D}" presName="horFlow" presStyleCnt="0"/>
      <dgm:spPr/>
    </dgm:pt>
    <dgm:pt modelId="{C9A61C3D-A22A-EF46-9FAF-CB883E70EEFD}" type="pres">
      <dgm:prSet presAssocID="{76817B4E-315C-764A-92A9-1CA9E14F8A1D}" presName="bigChev" presStyleLbl="node1" presStyleIdx="2" presStyleCnt="5" custScaleX="143358" custScaleY="152201" custLinFactX="-2974" custLinFactNeighborX="-100000" custLinFactNeighborY="-7415"/>
      <dgm:spPr/>
    </dgm:pt>
    <dgm:pt modelId="{77896237-BF9C-A945-9988-889D50E37950}" type="pres">
      <dgm:prSet presAssocID="{985BB23C-AFD8-2946-A2F8-783F791C0DB5}" presName="parTrans" presStyleCnt="0"/>
      <dgm:spPr/>
    </dgm:pt>
    <dgm:pt modelId="{F350D144-1A67-EF42-9425-47B1BB5CE295}" type="pres">
      <dgm:prSet presAssocID="{6768BB40-1410-CE42-A4C5-1AAA1DB82398}" presName="node" presStyleLbl="alignAccFollowNode1" presStyleIdx="2" presStyleCnt="5" custScaleX="599404" custScaleY="189287" custLinFactX="15512" custLinFactNeighborX="100000" custLinFactNeighborY="-732">
        <dgm:presLayoutVars>
          <dgm:bulletEnabled val="1"/>
        </dgm:presLayoutVars>
      </dgm:prSet>
      <dgm:spPr/>
    </dgm:pt>
    <dgm:pt modelId="{FAF1D69E-CABD-6B46-B036-CD2C2C6F9829}" type="pres">
      <dgm:prSet presAssocID="{76817B4E-315C-764A-92A9-1CA9E14F8A1D}" presName="vSp" presStyleCnt="0"/>
      <dgm:spPr/>
    </dgm:pt>
    <dgm:pt modelId="{6C6A9055-79DA-5540-9E87-2451FFE8AEDC}" type="pres">
      <dgm:prSet presAssocID="{D83D92C6-64CD-084C-B2BB-434BC1779E0C}" presName="horFlow" presStyleCnt="0"/>
      <dgm:spPr/>
    </dgm:pt>
    <dgm:pt modelId="{814D9ACC-51D6-CF42-ADCE-1C8771FD35F5}" type="pres">
      <dgm:prSet presAssocID="{D83D92C6-64CD-084C-B2BB-434BC1779E0C}" presName="bigChev" presStyleLbl="node1" presStyleIdx="3" presStyleCnt="5" custScaleX="156160" custScaleY="216559" custLinFactX="-545" custLinFactNeighborX="-100000" custLinFactNeighborY="-7993"/>
      <dgm:spPr/>
    </dgm:pt>
    <dgm:pt modelId="{8A5C7F80-BD10-484F-B10E-22B04D05F1C8}" type="pres">
      <dgm:prSet presAssocID="{F1174BE3-58BB-8446-80C6-C1F6472E0686}" presName="parTrans" presStyleCnt="0"/>
      <dgm:spPr/>
    </dgm:pt>
    <dgm:pt modelId="{078DC7DF-F8AD-0043-B119-2155DB88EA27}" type="pres">
      <dgm:prSet presAssocID="{0ED9336A-DF50-014A-948F-5641A32BFEB4}" presName="node" presStyleLbl="alignAccFollowNode1" presStyleIdx="3" presStyleCnt="5" custScaleX="601406" custScaleY="270232" custLinFactX="1772" custLinFactNeighborX="100000" custLinFactNeighborY="-667">
        <dgm:presLayoutVars>
          <dgm:bulletEnabled val="1"/>
        </dgm:presLayoutVars>
      </dgm:prSet>
      <dgm:spPr/>
    </dgm:pt>
    <dgm:pt modelId="{AA08A9D3-EF6F-0F46-B6E1-1EA0796D011B}" type="pres">
      <dgm:prSet presAssocID="{D83D92C6-64CD-084C-B2BB-434BC1779E0C}" presName="vSp" presStyleCnt="0"/>
      <dgm:spPr/>
    </dgm:pt>
    <dgm:pt modelId="{D8C1CA4A-178B-B548-B307-840E8353F21A}" type="pres">
      <dgm:prSet presAssocID="{E059A173-9D7E-EF45-AB0B-4F9614A556BC}" presName="horFlow" presStyleCnt="0"/>
      <dgm:spPr/>
    </dgm:pt>
    <dgm:pt modelId="{B9E62BDF-0C2F-FA40-BB48-58DF692E3BF7}" type="pres">
      <dgm:prSet presAssocID="{E059A173-9D7E-EF45-AB0B-4F9614A556BC}" presName="bigChev" presStyleLbl="node1" presStyleIdx="4" presStyleCnt="5" custScaleX="147500" custScaleY="185247" custLinFactX="-2974" custLinFactNeighborX="-100000" custLinFactNeighborY="-9179"/>
      <dgm:spPr/>
    </dgm:pt>
    <dgm:pt modelId="{FE6B1843-650D-8341-B497-FD98018B3C97}" type="pres">
      <dgm:prSet presAssocID="{C43537A3-51ED-EA4B-98BA-2B138A555E3D}" presName="parTrans" presStyleCnt="0"/>
      <dgm:spPr/>
    </dgm:pt>
    <dgm:pt modelId="{7B38A31C-5A65-EA4F-8815-609581304C41}" type="pres">
      <dgm:prSet presAssocID="{6BE66E68-A1EE-4740-8A59-7C7528C1AAE2}" presName="node" presStyleLbl="alignAccFollowNode1" presStyleIdx="4" presStyleCnt="5" custScaleX="599509" custScaleY="245156" custLinFactX="11935" custLinFactNeighborX="100000" custLinFactNeighborY="259">
        <dgm:presLayoutVars>
          <dgm:bulletEnabled val="1"/>
        </dgm:presLayoutVars>
      </dgm:prSet>
      <dgm:spPr/>
    </dgm:pt>
  </dgm:ptLst>
  <dgm:cxnLst>
    <dgm:cxn modelId="{A7BC9E00-5F77-6B4D-9F2C-F8296C57B4B5}" type="presOf" srcId="{171E9423-FC1B-A041-899F-D3140C012EEB}" destId="{CBC67572-0E48-F644-A1A2-D93030A4AAC3}" srcOrd="0" destOrd="0" presId="urn:microsoft.com/office/officeart/2005/8/layout/lProcess3"/>
    <dgm:cxn modelId="{8EC8410D-2C68-E44B-9C6A-DCD598E26F88}" type="presOf" srcId="{6768BB40-1410-CE42-A4C5-1AAA1DB82398}" destId="{F350D144-1A67-EF42-9425-47B1BB5CE295}" srcOrd="0" destOrd="0" presId="urn:microsoft.com/office/officeart/2005/8/layout/lProcess3"/>
    <dgm:cxn modelId="{0C01FA0E-F79B-B24F-99BE-69A522A73DF1}" srcId="{83382646-D012-044C-B3D7-0794CB564BF2}" destId="{D83D92C6-64CD-084C-B2BB-434BC1779E0C}" srcOrd="3" destOrd="0" parTransId="{60A0A516-CC02-954D-8A78-D51F1B894813}" sibTransId="{0E813F1A-2584-AE4C-8CEF-C59F774A5903}"/>
    <dgm:cxn modelId="{75250E19-57BF-3A4F-9236-A2C50B4F195D}" srcId="{E059A173-9D7E-EF45-AB0B-4F9614A556BC}" destId="{6BE66E68-A1EE-4740-8A59-7C7528C1AAE2}" srcOrd="0" destOrd="0" parTransId="{C43537A3-51ED-EA4B-98BA-2B138A555E3D}" sibTransId="{78062F4A-3E1A-CB44-A1FC-D6D57D8BA9C0}"/>
    <dgm:cxn modelId="{F9BAB720-A0BB-D74C-AEF2-00E57B84213A}" type="presOf" srcId="{6BE66E68-A1EE-4740-8A59-7C7528C1AAE2}" destId="{7B38A31C-5A65-EA4F-8815-609581304C41}" srcOrd="0" destOrd="0" presId="urn:microsoft.com/office/officeart/2005/8/layout/lProcess3"/>
    <dgm:cxn modelId="{46960E2D-94E5-FA42-80CF-B91300AF75EA}" type="presOf" srcId="{D83D92C6-64CD-084C-B2BB-434BC1779E0C}" destId="{814D9ACC-51D6-CF42-ADCE-1C8771FD35F5}" srcOrd="0" destOrd="0" presId="urn:microsoft.com/office/officeart/2005/8/layout/lProcess3"/>
    <dgm:cxn modelId="{A8E59E37-8914-8244-BEF7-1F1C42FED613}" type="presOf" srcId="{4C615959-DB09-BC40-9A55-41696F291AE1}" destId="{9BDF7566-1B45-3F42-98CF-51281FBF386A}" srcOrd="0" destOrd="0" presId="urn:microsoft.com/office/officeart/2005/8/layout/lProcess3"/>
    <dgm:cxn modelId="{D3024049-CDFA-AA44-89D8-335210CF2348}" srcId="{171E9423-FC1B-A041-899F-D3140C012EEB}" destId="{4C615959-DB09-BC40-9A55-41696F291AE1}" srcOrd="0" destOrd="0" parTransId="{B7FC7009-7556-5E47-9692-61F14E4A20F0}" sibTransId="{9D597AF8-A548-564E-AFBF-B35937FCCF1A}"/>
    <dgm:cxn modelId="{2D73386A-FD30-B340-9BC3-1754B54B19D4}" type="presOf" srcId="{7AD74236-B56F-584B-B887-14CD12B0F6A5}" destId="{EAA7FB84-DF91-8949-9708-1EDB9D030A66}" srcOrd="0" destOrd="0" presId="urn:microsoft.com/office/officeart/2005/8/layout/lProcess3"/>
    <dgm:cxn modelId="{FD05F64E-AEE8-244C-81F8-18E3AC317F4F}" srcId="{83382646-D012-044C-B3D7-0794CB564BF2}" destId="{E059A173-9D7E-EF45-AB0B-4F9614A556BC}" srcOrd="4" destOrd="0" parTransId="{931F8423-D256-F84B-AE78-16C38D11E110}" sibTransId="{B80A5EBC-0790-864F-A310-8B8CDCE191E0}"/>
    <dgm:cxn modelId="{78E2C379-3030-F840-818D-8C9355CBE7EA}" srcId="{CBA542BA-378C-DE40-8659-5BC82F1EDE23}" destId="{7AD74236-B56F-584B-B887-14CD12B0F6A5}" srcOrd="0" destOrd="0" parTransId="{0530BC9C-D08D-6448-9C6B-900A8C1DCFF2}" sibTransId="{E683CBC7-8BFE-5842-B661-2C4CA167752D}"/>
    <dgm:cxn modelId="{CA5C1D7C-F54F-D04E-876A-544C6559899A}" srcId="{83382646-D012-044C-B3D7-0794CB564BF2}" destId="{76817B4E-315C-764A-92A9-1CA9E14F8A1D}" srcOrd="2" destOrd="0" parTransId="{2E7208DE-F86F-0D4E-A6D0-1C22FA242739}" sibTransId="{F03F066C-0353-004E-95E5-1235A624B155}"/>
    <dgm:cxn modelId="{FA09E27D-D4B3-B940-BE49-C50921719461}" type="presOf" srcId="{0ED9336A-DF50-014A-948F-5641A32BFEB4}" destId="{078DC7DF-F8AD-0043-B119-2155DB88EA27}" srcOrd="0" destOrd="0" presId="urn:microsoft.com/office/officeart/2005/8/layout/lProcess3"/>
    <dgm:cxn modelId="{FEDA6F8D-F115-344B-B7F8-AAD8F98E9B53}" srcId="{76817B4E-315C-764A-92A9-1CA9E14F8A1D}" destId="{6768BB40-1410-CE42-A4C5-1AAA1DB82398}" srcOrd="0" destOrd="0" parTransId="{985BB23C-AFD8-2946-A2F8-783F791C0DB5}" sibTransId="{8C38C197-F8EC-F74D-9428-0FA5C0F75CD2}"/>
    <dgm:cxn modelId="{9358AAA5-5D08-C64A-9017-2513BE3EDD04}" srcId="{83382646-D012-044C-B3D7-0794CB564BF2}" destId="{171E9423-FC1B-A041-899F-D3140C012EEB}" srcOrd="0" destOrd="0" parTransId="{AA59D66A-984E-DD4C-8350-3EC7B300EB7E}" sibTransId="{749A46D7-870D-624C-AD85-994044F3D7B4}"/>
    <dgm:cxn modelId="{4CE252B8-6913-3E4C-8D0C-C94B0860B5E9}" type="presOf" srcId="{83382646-D012-044C-B3D7-0794CB564BF2}" destId="{F465F275-D8B2-0B42-902C-948CC8F7DF87}" srcOrd="0" destOrd="0" presId="urn:microsoft.com/office/officeart/2005/8/layout/lProcess3"/>
    <dgm:cxn modelId="{6868F4C4-2ACC-CA47-BD34-A2B2CF3187B9}" type="presOf" srcId="{E059A173-9D7E-EF45-AB0B-4F9614A556BC}" destId="{B9E62BDF-0C2F-FA40-BB48-58DF692E3BF7}" srcOrd="0" destOrd="0" presId="urn:microsoft.com/office/officeart/2005/8/layout/lProcess3"/>
    <dgm:cxn modelId="{4ACC82DB-F187-9E4A-B3F3-8D8998B69BFE}" type="presOf" srcId="{CBA542BA-378C-DE40-8659-5BC82F1EDE23}" destId="{AFB49ADD-B32A-9B48-88D0-DEC8CBEA442C}" srcOrd="0" destOrd="0" presId="urn:microsoft.com/office/officeart/2005/8/layout/lProcess3"/>
    <dgm:cxn modelId="{4F200EE2-6546-7040-BA87-E45EDD4F4F36}" srcId="{D83D92C6-64CD-084C-B2BB-434BC1779E0C}" destId="{0ED9336A-DF50-014A-948F-5641A32BFEB4}" srcOrd="0" destOrd="0" parTransId="{F1174BE3-58BB-8446-80C6-C1F6472E0686}" sibTransId="{9A0A6FB0-52B4-DF43-B924-5E3B7BB48E34}"/>
    <dgm:cxn modelId="{F2099FE9-7C6E-0F46-ABDB-E8B7D23FA3D5}" srcId="{83382646-D012-044C-B3D7-0794CB564BF2}" destId="{CBA542BA-378C-DE40-8659-5BC82F1EDE23}" srcOrd="1" destOrd="0" parTransId="{1FFEC7BB-CEE0-E24A-BA53-DD9142D46606}" sibTransId="{A9DACB5A-4397-1D45-93DD-795B7749AEBD}"/>
    <dgm:cxn modelId="{30B4F9F4-1606-DA45-A2E4-DA6AF8445367}" type="presOf" srcId="{76817B4E-315C-764A-92A9-1CA9E14F8A1D}" destId="{C9A61C3D-A22A-EF46-9FAF-CB883E70EEFD}" srcOrd="0" destOrd="0" presId="urn:microsoft.com/office/officeart/2005/8/layout/lProcess3"/>
    <dgm:cxn modelId="{AC28B988-8A04-F14C-A77B-ECACD59CE949}" type="presParOf" srcId="{F465F275-D8B2-0B42-902C-948CC8F7DF87}" destId="{37AE7E11-E05E-ED41-A862-FB1858B0A167}" srcOrd="0" destOrd="0" presId="urn:microsoft.com/office/officeart/2005/8/layout/lProcess3"/>
    <dgm:cxn modelId="{C039B409-294E-A841-ADCE-76C0B129AEB8}" type="presParOf" srcId="{37AE7E11-E05E-ED41-A862-FB1858B0A167}" destId="{CBC67572-0E48-F644-A1A2-D93030A4AAC3}" srcOrd="0" destOrd="0" presId="urn:microsoft.com/office/officeart/2005/8/layout/lProcess3"/>
    <dgm:cxn modelId="{FD90DB6E-27BE-774C-ADCC-7B29AEE2D41A}" type="presParOf" srcId="{37AE7E11-E05E-ED41-A862-FB1858B0A167}" destId="{B7057502-18BE-B04A-B6C0-1B7CAECF765D}" srcOrd="1" destOrd="0" presId="urn:microsoft.com/office/officeart/2005/8/layout/lProcess3"/>
    <dgm:cxn modelId="{DDB133F9-87F0-D647-A373-96C70E42B3E8}" type="presParOf" srcId="{37AE7E11-E05E-ED41-A862-FB1858B0A167}" destId="{9BDF7566-1B45-3F42-98CF-51281FBF386A}" srcOrd="2" destOrd="0" presId="urn:microsoft.com/office/officeart/2005/8/layout/lProcess3"/>
    <dgm:cxn modelId="{6E15F1A9-BE23-274B-93EB-28D108BB027D}" type="presParOf" srcId="{F465F275-D8B2-0B42-902C-948CC8F7DF87}" destId="{B27F3F7B-1AD7-9F4F-92A4-3C4DD5D98A08}" srcOrd="1" destOrd="0" presId="urn:microsoft.com/office/officeart/2005/8/layout/lProcess3"/>
    <dgm:cxn modelId="{68C506DB-608F-B34A-8C01-75842D1CD343}" type="presParOf" srcId="{F465F275-D8B2-0B42-902C-948CC8F7DF87}" destId="{C2A2EF01-4371-C545-9DEA-32F627909171}" srcOrd="2" destOrd="0" presId="urn:microsoft.com/office/officeart/2005/8/layout/lProcess3"/>
    <dgm:cxn modelId="{E7E151B6-83A5-5E40-8FCC-4A48F124DE97}" type="presParOf" srcId="{C2A2EF01-4371-C545-9DEA-32F627909171}" destId="{AFB49ADD-B32A-9B48-88D0-DEC8CBEA442C}" srcOrd="0" destOrd="0" presId="urn:microsoft.com/office/officeart/2005/8/layout/lProcess3"/>
    <dgm:cxn modelId="{2114C5DF-6892-994C-A566-266856227EAB}" type="presParOf" srcId="{C2A2EF01-4371-C545-9DEA-32F627909171}" destId="{A1036537-11C5-054C-994F-93501E4514EA}" srcOrd="1" destOrd="0" presId="urn:microsoft.com/office/officeart/2005/8/layout/lProcess3"/>
    <dgm:cxn modelId="{3D1E27B7-C4D4-FA43-8C26-5A6EBDE1642C}" type="presParOf" srcId="{C2A2EF01-4371-C545-9DEA-32F627909171}" destId="{EAA7FB84-DF91-8949-9708-1EDB9D030A66}" srcOrd="2" destOrd="0" presId="urn:microsoft.com/office/officeart/2005/8/layout/lProcess3"/>
    <dgm:cxn modelId="{EF03A14F-262B-2240-B126-57AF2FDD1B58}" type="presParOf" srcId="{F465F275-D8B2-0B42-902C-948CC8F7DF87}" destId="{15F7E6CB-6DE1-B648-B77C-45C2ECC0AC3B}" srcOrd="3" destOrd="0" presId="urn:microsoft.com/office/officeart/2005/8/layout/lProcess3"/>
    <dgm:cxn modelId="{D1C169F5-6ABA-BE4D-BC14-EDFC092AAFB8}" type="presParOf" srcId="{F465F275-D8B2-0B42-902C-948CC8F7DF87}" destId="{12FE96AE-74C6-9141-AC59-5DE2703A0C1F}" srcOrd="4" destOrd="0" presId="urn:microsoft.com/office/officeart/2005/8/layout/lProcess3"/>
    <dgm:cxn modelId="{561A099F-C465-1E46-BB35-F398F598D125}" type="presParOf" srcId="{12FE96AE-74C6-9141-AC59-5DE2703A0C1F}" destId="{C9A61C3D-A22A-EF46-9FAF-CB883E70EEFD}" srcOrd="0" destOrd="0" presId="urn:microsoft.com/office/officeart/2005/8/layout/lProcess3"/>
    <dgm:cxn modelId="{70D5745B-098B-A44E-BB59-A1F754566DAC}" type="presParOf" srcId="{12FE96AE-74C6-9141-AC59-5DE2703A0C1F}" destId="{77896237-BF9C-A945-9988-889D50E37950}" srcOrd="1" destOrd="0" presId="urn:microsoft.com/office/officeart/2005/8/layout/lProcess3"/>
    <dgm:cxn modelId="{F437BA09-FD61-0D46-81E4-16625B1AF356}" type="presParOf" srcId="{12FE96AE-74C6-9141-AC59-5DE2703A0C1F}" destId="{F350D144-1A67-EF42-9425-47B1BB5CE295}" srcOrd="2" destOrd="0" presId="urn:microsoft.com/office/officeart/2005/8/layout/lProcess3"/>
    <dgm:cxn modelId="{01142189-D1C2-4F45-992E-E77A15335DF7}" type="presParOf" srcId="{F465F275-D8B2-0B42-902C-948CC8F7DF87}" destId="{FAF1D69E-CABD-6B46-B036-CD2C2C6F9829}" srcOrd="5" destOrd="0" presId="urn:microsoft.com/office/officeart/2005/8/layout/lProcess3"/>
    <dgm:cxn modelId="{F10ABE92-3696-2F4E-8EFC-DC794C65D74F}" type="presParOf" srcId="{F465F275-D8B2-0B42-902C-948CC8F7DF87}" destId="{6C6A9055-79DA-5540-9E87-2451FFE8AEDC}" srcOrd="6" destOrd="0" presId="urn:microsoft.com/office/officeart/2005/8/layout/lProcess3"/>
    <dgm:cxn modelId="{3015B945-8A67-B04F-9136-B68B765FC276}" type="presParOf" srcId="{6C6A9055-79DA-5540-9E87-2451FFE8AEDC}" destId="{814D9ACC-51D6-CF42-ADCE-1C8771FD35F5}" srcOrd="0" destOrd="0" presId="urn:microsoft.com/office/officeart/2005/8/layout/lProcess3"/>
    <dgm:cxn modelId="{4C2F4355-C9E2-DB45-B660-AE4096E2AD0A}" type="presParOf" srcId="{6C6A9055-79DA-5540-9E87-2451FFE8AEDC}" destId="{8A5C7F80-BD10-484F-B10E-22B04D05F1C8}" srcOrd="1" destOrd="0" presId="urn:microsoft.com/office/officeart/2005/8/layout/lProcess3"/>
    <dgm:cxn modelId="{B92B857A-DDB9-6E4B-82A7-49D9987FAEB2}" type="presParOf" srcId="{6C6A9055-79DA-5540-9E87-2451FFE8AEDC}" destId="{078DC7DF-F8AD-0043-B119-2155DB88EA27}" srcOrd="2" destOrd="0" presId="urn:microsoft.com/office/officeart/2005/8/layout/lProcess3"/>
    <dgm:cxn modelId="{135EC047-7A81-F44C-8AC0-74084B6C07E4}" type="presParOf" srcId="{F465F275-D8B2-0B42-902C-948CC8F7DF87}" destId="{AA08A9D3-EF6F-0F46-B6E1-1EA0796D011B}" srcOrd="7" destOrd="0" presId="urn:microsoft.com/office/officeart/2005/8/layout/lProcess3"/>
    <dgm:cxn modelId="{44FFADA7-04D3-474E-B42D-B6B17E728D1D}" type="presParOf" srcId="{F465F275-D8B2-0B42-902C-948CC8F7DF87}" destId="{D8C1CA4A-178B-B548-B307-840E8353F21A}" srcOrd="8" destOrd="0" presId="urn:microsoft.com/office/officeart/2005/8/layout/lProcess3"/>
    <dgm:cxn modelId="{3EF18116-274E-3143-B381-39443F212FBF}" type="presParOf" srcId="{D8C1CA4A-178B-B548-B307-840E8353F21A}" destId="{B9E62BDF-0C2F-FA40-BB48-58DF692E3BF7}" srcOrd="0" destOrd="0" presId="urn:microsoft.com/office/officeart/2005/8/layout/lProcess3"/>
    <dgm:cxn modelId="{127520F5-0ECF-9D4F-936C-A0EC51DC0226}" type="presParOf" srcId="{D8C1CA4A-178B-B548-B307-840E8353F21A}" destId="{FE6B1843-650D-8341-B497-FD98018B3C97}" srcOrd="1" destOrd="0" presId="urn:microsoft.com/office/officeart/2005/8/layout/lProcess3"/>
    <dgm:cxn modelId="{BF107D23-C714-9F44-AD1D-D0FBC331200C}" type="presParOf" srcId="{D8C1CA4A-178B-B548-B307-840E8353F21A}" destId="{7B38A31C-5A65-EA4F-8815-609581304C41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67572-0E48-F644-A1A2-D93030A4AAC3}">
      <dsp:nvSpPr>
        <dsp:cNvPr id="0" name=""/>
        <dsp:cNvSpPr/>
      </dsp:nvSpPr>
      <dsp:spPr>
        <a:xfrm>
          <a:off x="59422" y="1206"/>
          <a:ext cx="2415380" cy="9149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5715" rIns="0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R" sz="900" kern="1200" dirty="0"/>
            <a:t>Aprimorar o processo de formaçao </a:t>
          </a:r>
          <a:r>
            <a:rPr lang="en-BR" sz="1000" kern="1200" dirty="0"/>
            <a:t>atualizando</a:t>
          </a:r>
          <a:r>
            <a:rPr lang="en-BR" sz="900" kern="1200" dirty="0"/>
            <a:t> a proposta curricular e </a:t>
          </a:r>
          <a:r>
            <a:rPr lang="en-BR" sz="800" kern="1200" dirty="0"/>
            <a:t>introduzindo</a:t>
          </a:r>
          <a:r>
            <a:rPr lang="en-BR" sz="900" kern="1200" dirty="0"/>
            <a:t> atividades inovadoras de ensino-aprendizagem</a:t>
          </a:r>
        </a:p>
      </dsp:txBody>
      <dsp:txXfrm>
        <a:off x="516884" y="1206"/>
        <a:ext cx="1500456" cy="914924"/>
      </dsp:txXfrm>
    </dsp:sp>
    <dsp:sp modelId="{9BDF7566-1B45-3F42-98CF-51281FBF386A}">
      <dsp:nvSpPr>
        <dsp:cNvPr id="0" name=""/>
        <dsp:cNvSpPr/>
      </dsp:nvSpPr>
      <dsp:spPr>
        <a:xfrm>
          <a:off x="2858273" y="50184"/>
          <a:ext cx="8585999" cy="81747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Oferecer</a:t>
          </a:r>
          <a:r>
            <a:rPr lang="en-US" sz="1100" kern="1200" dirty="0"/>
            <a:t> a </a:t>
          </a: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semestre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um </a:t>
          </a:r>
          <a:r>
            <a:rPr lang="en-US" sz="1100" kern="1200" dirty="0" err="1"/>
            <a:t>componente</a:t>
          </a:r>
          <a:r>
            <a:rPr lang="en-US" sz="1100" kern="1200" dirty="0"/>
            <a:t> curricular </a:t>
          </a:r>
          <a:r>
            <a:rPr lang="en-US" sz="1100" kern="1200" dirty="0" err="1"/>
            <a:t>utilizando</a:t>
          </a:r>
          <a:r>
            <a:rPr lang="en-US" sz="1100" kern="1200" dirty="0"/>
            <a:t> </a:t>
          </a:r>
          <a:r>
            <a:rPr lang="en-US" sz="1100" kern="1200" dirty="0" err="1"/>
            <a:t>novas</a:t>
          </a:r>
          <a:r>
            <a:rPr lang="en-US" sz="1100" kern="1200" dirty="0"/>
            <a:t> </a:t>
          </a:r>
          <a:r>
            <a:rPr lang="en-US" sz="1100" kern="1200" dirty="0" err="1"/>
            <a:t>tecnologias</a:t>
          </a:r>
          <a:r>
            <a:rPr lang="en-US" sz="1100" kern="1200" dirty="0"/>
            <a:t> </a:t>
          </a:r>
          <a:r>
            <a:rPr lang="en-US" sz="1100" kern="1200" dirty="0" err="1"/>
            <a:t>educacionais</a:t>
          </a:r>
          <a:r>
            <a:rPr lang="en-US" sz="1100" kern="1200" dirty="0"/>
            <a:t>;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Implantar</a:t>
          </a:r>
          <a:r>
            <a:rPr lang="en-US" sz="1100" kern="1200" dirty="0"/>
            <a:t> </a:t>
          </a:r>
          <a:r>
            <a:rPr lang="en-US" sz="1100" kern="1200" dirty="0" err="1"/>
            <a:t>mudanças</a:t>
          </a:r>
          <a:r>
            <a:rPr lang="en-US" sz="1100" kern="1200" dirty="0"/>
            <a:t> </a:t>
          </a:r>
          <a:r>
            <a:rPr lang="en-US" sz="1100" kern="1200" dirty="0" err="1"/>
            <a:t>nos</a:t>
          </a:r>
          <a:r>
            <a:rPr lang="en-US" sz="1100" kern="1200" dirty="0"/>
            <a:t> </a:t>
          </a:r>
          <a:r>
            <a:rPr lang="en-US" sz="1100" kern="1200" dirty="0" err="1"/>
            <a:t>Seminários</a:t>
          </a:r>
          <a:r>
            <a:rPr lang="en-US" sz="1100" kern="1200" dirty="0"/>
            <a:t> de </a:t>
          </a:r>
          <a:r>
            <a:rPr lang="en-US" sz="1100" kern="1200" dirty="0" err="1"/>
            <a:t>Qualificação</a:t>
          </a:r>
          <a:r>
            <a:rPr lang="en-US" sz="1100" kern="1200" dirty="0"/>
            <a:t>, </a:t>
          </a:r>
          <a:r>
            <a:rPr lang="en-US" sz="1100" kern="1200" dirty="0" err="1"/>
            <a:t>ampliando</a:t>
          </a:r>
          <a:r>
            <a:rPr lang="en-US" sz="1100" kern="1200" dirty="0"/>
            <a:t> a  </a:t>
          </a:r>
          <a:r>
            <a:rPr lang="en-US" sz="1100" kern="1200" dirty="0" err="1"/>
            <a:t>participação</a:t>
          </a:r>
          <a:r>
            <a:rPr lang="en-US" sz="1100" kern="1200" dirty="0"/>
            <a:t>;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Rever</a:t>
          </a:r>
          <a:r>
            <a:rPr lang="en-US" sz="1100" kern="1200" dirty="0"/>
            <a:t> a </a:t>
          </a:r>
          <a:r>
            <a:rPr lang="en-US" sz="1100" kern="1200" dirty="0" err="1"/>
            <a:t>estrutura</a:t>
          </a:r>
          <a:r>
            <a:rPr lang="en-US" sz="1100" kern="1200" dirty="0"/>
            <a:t> curricular, </a:t>
          </a:r>
          <a:r>
            <a:rPr lang="en-US" sz="1100" kern="1200" dirty="0" err="1"/>
            <a:t>ampliando</a:t>
          </a:r>
          <a:r>
            <a:rPr lang="en-US" sz="1100" kern="1200" dirty="0"/>
            <a:t> </a:t>
          </a:r>
          <a:r>
            <a:rPr lang="en-US" sz="1100" kern="1200" dirty="0" err="1"/>
            <a:t>sua</a:t>
          </a:r>
          <a:r>
            <a:rPr lang="en-US" sz="1100" kern="1200" dirty="0"/>
            <a:t> </a:t>
          </a:r>
          <a:r>
            <a:rPr lang="en-US" sz="1100" kern="1200" dirty="0" err="1"/>
            <a:t>flexibilidade</a:t>
          </a:r>
          <a:r>
            <a:rPr lang="en-US" sz="1100" kern="1200" dirty="0"/>
            <a:t> e </a:t>
          </a:r>
          <a:r>
            <a:rPr lang="en-US" sz="1100" kern="1200" dirty="0" err="1"/>
            <a:t>garantindo</a:t>
          </a:r>
          <a:r>
            <a:rPr lang="en-US" sz="1100" kern="1200" dirty="0"/>
            <a:t> o </a:t>
          </a:r>
          <a:r>
            <a:rPr lang="en-US" sz="1100" kern="1200" dirty="0" err="1"/>
            <a:t>perfil</a:t>
          </a:r>
          <a:r>
            <a:rPr lang="en-US" sz="1100" kern="1200" dirty="0"/>
            <a:t> </a:t>
          </a:r>
          <a:r>
            <a:rPr lang="en-US" sz="1100" kern="1200" dirty="0" err="1"/>
            <a:t>estabelecido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Ampliar</a:t>
          </a:r>
          <a:r>
            <a:rPr lang="en-US" sz="1100" kern="1200" dirty="0"/>
            <a:t> a </a:t>
          </a:r>
          <a:r>
            <a:rPr lang="en-US" sz="1100" kern="1200" dirty="0" err="1"/>
            <a:t>oferta</a:t>
          </a:r>
          <a:r>
            <a:rPr lang="en-US" sz="1100" kern="1200" dirty="0"/>
            <a:t> de components </a:t>
          </a:r>
          <a:r>
            <a:rPr lang="en-US" sz="1100" kern="1200" dirty="0" err="1"/>
            <a:t>curriculares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parceria</a:t>
          </a:r>
          <a:r>
            <a:rPr lang="en-US" sz="1100" kern="1200" dirty="0"/>
            <a:t> com outros PPGS </a:t>
          </a:r>
          <a:r>
            <a:rPr lang="en-US" sz="1100" kern="1200" dirty="0" err="1"/>
            <a:t>nacionais</a:t>
          </a:r>
          <a:r>
            <a:rPr lang="en-US" sz="1100" kern="1200" dirty="0"/>
            <a:t> e </a:t>
          </a:r>
          <a:r>
            <a:rPr lang="en-US" sz="1100" kern="1200" dirty="0" err="1"/>
            <a:t>internacionais</a:t>
          </a:r>
          <a:r>
            <a:rPr lang="en-US" sz="1100" kern="1200" dirty="0"/>
            <a:t> </a:t>
          </a:r>
        </a:p>
      </dsp:txBody>
      <dsp:txXfrm>
        <a:off x="3267009" y="50184"/>
        <a:ext cx="7768527" cy="817472"/>
      </dsp:txXfrm>
    </dsp:sp>
    <dsp:sp modelId="{AFB49ADD-B32A-9B48-88D0-DEC8CBEA442C}">
      <dsp:nvSpPr>
        <dsp:cNvPr id="0" name=""/>
        <dsp:cNvSpPr/>
      </dsp:nvSpPr>
      <dsp:spPr>
        <a:xfrm>
          <a:off x="59422" y="1031037"/>
          <a:ext cx="2436343" cy="9147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Incrementar</a:t>
          </a:r>
          <a:r>
            <a:rPr lang="en-US" sz="1050" kern="1200" dirty="0"/>
            <a:t>  o </a:t>
          </a:r>
          <a:r>
            <a:rPr lang="en-US" sz="1050" kern="1200" dirty="0" err="1"/>
            <a:t>padrão</a:t>
          </a:r>
          <a:r>
            <a:rPr lang="en-US" sz="1050" kern="1200" dirty="0"/>
            <a:t> de </a:t>
          </a:r>
          <a:r>
            <a:rPr lang="en-US" sz="1050" kern="1200" dirty="0" err="1"/>
            <a:t>qualidade</a:t>
          </a:r>
          <a:r>
            <a:rPr lang="en-US" sz="1050" kern="1200" dirty="0"/>
            <a:t> das </a:t>
          </a:r>
          <a:r>
            <a:rPr lang="en-US" sz="1050" kern="1200" dirty="0" err="1"/>
            <a:t>publicações</a:t>
          </a:r>
          <a:r>
            <a:rPr lang="en-US" sz="1050" kern="1200" dirty="0"/>
            <a:t> </a:t>
          </a:r>
          <a:r>
            <a:rPr lang="en-US" sz="1050" kern="1200" dirty="0" err="1"/>
            <a:t>intelectuais</a:t>
          </a:r>
          <a:r>
            <a:rPr lang="en-US" sz="1050" kern="1200" dirty="0"/>
            <a:t>, </a:t>
          </a:r>
          <a:r>
            <a:rPr lang="en-US" sz="1050" kern="1200" dirty="0" err="1"/>
            <a:t>ampliando</a:t>
          </a:r>
          <a:r>
            <a:rPr lang="en-US" sz="1050" kern="1200" dirty="0"/>
            <a:t> a </a:t>
          </a:r>
          <a:r>
            <a:rPr lang="en-US" sz="1050" kern="1200" dirty="0" err="1"/>
            <a:t>participação</a:t>
          </a:r>
          <a:r>
            <a:rPr lang="en-US" sz="1050" kern="1200" dirty="0"/>
            <a:t> de </a:t>
          </a:r>
          <a:r>
            <a:rPr lang="en-US" sz="1050" kern="1200" dirty="0" err="1"/>
            <a:t>discentes</a:t>
          </a:r>
          <a:r>
            <a:rPr lang="en-US" sz="1050" kern="1200" dirty="0"/>
            <a:t> e </a:t>
          </a:r>
          <a:r>
            <a:rPr lang="en-US" sz="1050" kern="1200" dirty="0" err="1"/>
            <a:t>egressos</a:t>
          </a:r>
          <a:endParaRPr lang="en-US" sz="1050" kern="1200" dirty="0"/>
        </a:p>
      </dsp:txBody>
      <dsp:txXfrm>
        <a:off x="516776" y="1031037"/>
        <a:ext cx="1521636" cy="914707"/>
      </dsp:txXfrm>
    </dsp:sp>
    <dsp:sp modelId="{EAA7FB84-DF91-8949-9708-1EDB9D030A66}">
      <dsp:nvSpPr>
        <dsp:cNvPr id="0" name=""/>
        <dsp:cNvSpPr/>
      </dsp:nvSpPr>
      <dsp:spPr>
        <a:xfrm>
          <a:off x="2882329" y="1008270"/>
          <a:ext cx="8473229" cy="98350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DP </a:t>
          </a:r>
          <a:r>
            <a:rPr lang="en-US" sz="1100" kern="1200" dirty="0" err="1"/>
            <a:t>deve</a:t>
          </a:r>
          <a:r>
            <a:rPr lang="en-US" sz="1100" kern="1200" dirty="0"/>
            <a:t> </a:t>
          </a:r>
          <a:r>
            <a:rPr lang="en-US" sz="1100" kern="1200" dirty="0" err="1"/>
            <a:t>publicar</a:t>
          </a:r>
          <a:r>
            <a:rPr lang="en-US" sz="1100" kern="1200" dirty="0"/>
            <a:t>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estratos</a:t>
          </a:r>
          <a:r>
            <a:rPr lang="en-US" sz="1100" kern="1200" dirty="0"/>
            <a:t> </a:t>
          </a:r>
          <a:r>
            <a:rPr lang="en-US" sz="1100" kern="1200" dirty="0" err="1"/>
            <a:t>superiores</a:t>
          </a:r>
          <a:r>
            <a:rPr lang="en-US" sz="1100" kern="1200" dirty="0"/>
            <a:t> (</a:t>
          </a:r>
          <a:r>
            <a:rPr lang="en-US" sz="1100" kern="1200" dirty="0" err="1"/>
            <a:t>estrato</a:t>
          </a:r>
          <a:r>
            <a:rPr lang="en-US" sz="1100" kern="1200" dirty="0"/>
            <a:t> A? a A?)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discente</a:t>
          </a:r>
          <a:r>
            <a:rPr lang="en-US" sz="1100" kern="1200" dirty="0"/>
            <a:t> </a:t>
          </a:r>
          <a:r>
            <a:rPr lang="en-US" sz="1100" kern="1200" dirty="0" err="1"/>
            <a:t>deverá</a:t>
          </a:r>
          <a:r>
            <a:rPr lang="en-US" sz="1100" kern="1200" dirty="0"/>
            <a:t> </a:t>
          </a:r>
          <a:r>
            <a:rPr lang="en-US" sz="1100" kern="1200" dirty="0" err="1"/>
            <a:t>publicar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longo</a:t>
          </a:r>
          <a:r>
            <a:rPr lang="en-US" sz="1100" kern="1200" dirty="0"/>
            <a:t> do </a:t>
          </a:r>
          <a:r>
            <a:rPr lang="en-US" sz="1100" kern="1200" dirty="0" err="1"/>
            <a:t>seu</a:t>
          </a:r>
          <a:r>
            <a:rPr lang="en-US" sz="1100" kern="1200" dirty="0"/>
            <a:t> </a:t>
          </a:r>
          <a:r>
            <a:rPr lang="en-US" sz="1100" kern="1200" dirty="0" err="1"/>
            <a:t>curso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Ampliar</a:t>
          </a:r>
          <a:r>
            <a:rPr lang="en-US" sz="1100" kern="1200" dirty="0"/>
            <a:t> o percentual de </a:t>
          </a:r>
          <a:r>
            <a:rPr lang="en-US" sz="1100" kern="1200" dirty="0" err="1"/>
            <a:t>egressos</a:t>
          </a:r>
          <a:r>
            <a:rPr lang="en-US" sz="1100" kern="1200" dirty="0"/>
            <a:t> com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de </a:t>
          </a:r>
          <a:r>
            <a:rPr lang="en-US" sz="1100" kern="1200" dirty="0" err="1"/>
            <a:t>produção</a:t>
          </a:r>
          <a:r>
            <a:rPr lang="en-US" sz="1100" kern="1200" dirty="0"/>
            <a:t> de XX% para YY%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Outros... </a:t>
          </a:r>
        </a:p>
      </dsp:txBody>
      <dsp:txXfrm>
        <a:off x="3374081" y="1008270"/>
        <a:ext cx="7489725" cy="983504"/>
      </dsp:txXfrm>
    </dsp:sp>
    <dsp:sp modelId="{C9A61C3D-A22A-EF46-9FAF-CB883E70EEFD}">
      <dsp:nvSpPr>
        <dsp:cNvPr id="0" name=""/>
        <dsp:cNvSpPr/>
      </dsp:nvSpPr>
      <dsp:spPr>
        <a:xfrm>
          <a:off x="0" y="2056435"/>
          <a:ext cx="2435307" cy="10342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Ampliar</a:t>
          </a:r>
          <a:r>
            <a:rPr lang="en-US" sz="1050" kern="1200" dirty="0"/>
            <a:t> o </a:t>
          </a:r>
          <a:r>
            <a:rPr lang="en-US" sz="1050" kern="1200" dirty="0" err="1"/>
            <a:t>impacto</a:t>
          </a:r>
          <a:r>
            <a:rPr lang="en-US" sz="1050" kern="1200" dirty="0"/>
            <a:t> social (?) do </a:t>
          </a:r>
          <a:r>
            <a:rPr lang="en-US" sz="1050" kern="1200" dirty="0" err="1"/>
            <a:t>programa</a:t>
          </a:r>
          <a:r>
            <a:rPr lang="en-US" sz="1050" kern="1200" dirty="0"/>
            <a:t>, </a:t>
          </a:r>
          <a:r>
            <a:rPr lang="en-US" sz="1050" kern="1200" dirty="0" err="1"/>
            <a:t>aprofundando</a:t>
          </a:r>
          <a:r>
            <a:rPr lang="en-US" sz="1050" kern="1200" dirty="0"/>
            <a:t> a </a:t>
          </a:r>
          <a:r>
            <a:rPr lang="en-US" sz="1050" kern="1200" dirty="0" err="1"/>
            <a:t>transferência</a:t>
          </a:r>
          <a:r>
            <a:rPr lang="en-US" sz="1050" kern="1200" dirty="0"/>
            <a:t> do </a:t>
          </a:r>
          <a:r>
            <a:rPr lang="en-US" sz="1050" kern="1200" dirty="0" err="1"/>
            <a:t>conhecimento</a:t>
          </a:r>
          <a:r>
            <a:rPr lang="en-US" sz="1050" kern="1200" dirty="0"/>
            <a:t> e </a:t>
          </a:r>
          <a:r>
            <a:rPr lang="en-US" sz="1050" kern="1200" dirty="0" err="1"/>
            <a:t>contribuindo</a:t>
          </a:r>
          <a:r>
            <a:rPr lang="en-US" sz="1050" kern="1200" dirty="0"/>
            <a:t> para a </a:t>
          </a:r>
          <a:r>
            <a:rPr lang="en-US" sz="1050" kern="1200" dirty="0" err="1"/>
            <a:t>solução</a:t>
          </a:r>
          <a:r>
            <a:rPr lang="en-US" sz="1050" kern="1200" dirty="0"/>
            <a:t> de </a:t>
          </a:r>
          <a:r>
            <a:rPr lang="en-US" sz="1050" kern="1200" dirty="0" err="1"/>
            <a:t>problemas</a:t>
          </a:r>
          <a:endParaRPr lang="en-US" sz="1050" kern="1200" dirty="0"/>
        </a:p>
      </dsp:txBody>
      <dsp:txXfrm>
        <a:off x="517106" y="2056435"/>
        <a:ext cx="1401096" cy="1034211"/>
      </dsp:txXfrm>
    </dsp:sp>
    <dsp:sp modelId="{F350D144-1A67-EF42-9425-47B1BB5CE295}">
      <dsp:nvSpPr>
        <dsp:cNvPr id="0" name=""/>
        <dsp:cNvSpPr/>
      </dsp:nvSpPr>
      <dsp:spPr>
        <a:xfrm>
          <a:off x="2920363" y="2086020"/>
          <a:ext cx="8451417" cy="106755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Transmitir</a:t>
          </a:r>
          <a:r>
            <a:rPr lang="en-US" sz="1100" kern="1200" dirty="0"/>
            <a:t> on-line </a:t>
          </a:r>
          <a:r>
            <a:rPr lang="en-US" sz="1100" kern="1200" dirty="0" err="1"/>
            <a:t>seminários</a:t>
          </a:r>
          <a:r>
            <a:rPr lang="en-US" sz="1100" kern="1200" dirty="0"/>
            <a:t> e aulas do </a:t>
          </a:r>
          <a:r>
            <a:rPr lang="en-US" sz="1100" kern="1200" dirty="0" err="1"/>
            <a:t>programa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linha</a:t>
          </a:r>
          <a:r>
            <a:rPr lang="en-US" sz="1100" kern="1200" dirty="0"/>
            <a:t> de </a:t>
          </a:r>
          <a:r>
            <a:rPr lang="en-US" sz="1100" kern="1200" dirty="0" err="1"/>
            <a:t>pesquisa</a:t>
          </a:r>
          <a:r>
            <a:rPr lang="en-US" sz="1100" kern="1200" dirty="0"/>
            <a:t> </a:t>
          </a:r>
          <a:r>
            <a:rPr lang="en-US" sz="1100" kern="1200" dirty="0" err="1"/>
            <a:t>deve</a:t>
          </a:r>
          <a:r>
            <a:rPr lang="en-US" sz="1100" kern="1200" dirty="0"/>
            <a:t> </a:t>
          </a:r>
          <a:r>
            <a:rPr lang="en-US" sz="1100" kern="1200" dirty="0" err="1"/>
            <a:t>realizar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um </a:t>
          </a:r>
          <a:r>
            <a:rPr lang="en-US" sz="1100" kern="1200" dirty="0" err="1"/>
            <a:t>evento</a:t>
          </a:r>
          <a:r>
            <a:rPr lang="en-US" sz="1100" kern="1200" dirty="0"/>
            <a:t> </a:t>
          </a:r>
          <a:r>
            <a:rPr lang="en-US" sz="1100" kern="1200" dirty="0" err="1"/>
            <a:t>anual</a:t>
          </a:r>
          <a:r>
            <a:rPr lang="en-US" sz="1100" kern="1200" dirty="0"/>
            <a:t> </a:t>
          </a:r>
          <a:r>
            <a:rPr lang="en-US" sz="1100" kern="1200" dirty="0" err="1"/>
            <a:t>voltado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publico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geral</a:t>
          </a:r>
          <a:r>
            <a:rPr lang="en-US" sz="1100" kern="1200" dirty="0"/>
            <a:t> </a:t>
          </a:r>
          <a:r>
            <a:rPr lang="en-US" sz="1100" kern="1200" dirty="0" err="1"/>
            <a:t>ou</a:t>
          </a:r>
          <a:r>
            <a:rPr lang="en-US" sz="1100" kern="1200" dirty="0"/>
            <a:t> </a:t>
          </a:r>
          <a:r>
            <a:rPr lang="en-US" sz="1100" kern="1200" dirty="0" err="1"/>
            <a:t>profissionais</a:t>
          </a:r>
          <a:r>
            <a:rPr lang="en-US" sz="1100" kern="1200" dirty="0"/>
            <a:t> da </a:t>
          </a:r>
          <a:r>
            <a:rPr lang="en-US" sz="1100" kern="1200" dirty="0" err="1"/>
            <a:t>área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Oferecer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</a:t>
          </a:r>
          <a:r>
            <a:rPr lang="en-US" sz="1100" kern="1200" dirty="0" err="1"/>
            <a:t>ano</a:t>
          </a:r>
          <a:r>
            <a:rPr lang="en-US" sz="1100" kern="1200" dirty="0"/>
            <a:t> XX </a:t>
          </a:r>
          <a:r>
            <a:rPr lang="en-US" sz="1100" kern="1200" dirty="0" err="1"/>
            <a:t>componentes</a:t>
          </a:r>
          <a:r>
            <a:rPr lang="en-US" sz="1100" kern="1200" dirty="0"/>
            <a:t> </a:t>
          </a:r>
          <a:r>
            <a:rPr lang="en-US" sz="1100" kern="1200" dirty="0" err="1"/>
            <a:t>curriculares</a:t>
          </a:r>
          <a:r>
            <a:rPr lang="en-US" sz="1100" kern="1200" dirty="0"/>
            <a:t> de aulas </a:t>
          </a:r>
          <a:r>
            <a:rPr lang="en-US" sz="1100" kern="1200" dirty="0" err="1"/>
            <a:t>públicas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Instituir</a:t>
          </a:r>
          <a:r>
            <a:rPr lang="en-US" sz="1100" kern="1200" dirty="0"/>
            <a:t> a </a:t>
          </a:r>
          <a:r>
            <a:rPr lang="en-US" sz="1100" kern="1200" dirty="0" err="1"/>
            <a:t>divulgação</a:t>
          </a:r>
          <a:r>
            <a:rPr lang="en-US" sz="1100" kern="1200" dirty="0"/>
            <a:t> </a:t>
          </a:r>
          <a:r>
            <a:rPr lang="en-US" sz="1100" kern="1200" dirty="0" err="1"/>
            <a:t>científica</a:t>
          </a:r>
          <a:r>
            <a:rPr lang="en-US" sz="1100" kern="1200" dirty="0"/>
            <a:t> dos </a:t>
          </a:r>
          <a:r>
            <a:rPr lang="en-US" sz="1100" kern="1200" dirty="0" err="1"/>
            <a:t>principais</a:t>
          </a:r>
          <a:r>
            <a:rPr lang="en-US" sz="1100" kern="1200" dirty="0"/>
            <a:t> </a:t>
          </a:r>
          <a:r>
            <a:rPr lang="en-US" sz="1100" kern="1200" dirty="0" err="1"/>
            <a:t>estudos</a:t>
          </a:r>
          <a:r>
            <a:rPr lang="en-US" sz="1100" kern="1200" dirty="0"/>
            <a:t> do PPG.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linha</a:t>
          </a:r>
          <a:r>
            <a:rPr lang="en-US" sz="1100" kern="1200" dirty="0"/>
            <a:t> </a:t>
          </a:r>
          <a:r>
            <a:rPr lang="en-US" sz="1100" kern="1200" dirty="0" err="1"/>
            <a:t>deve</a:t>
          </a:r>
          <a:r>
            <a:rPr lang="en-US" sz="1100" kern="1200" dirty="0"/>
            <a:t> </a:t>
          </a:r>
          <a:r>
            <a:rPr lang="en-US" sz="1100" kern="1200" dirty="0" err="1"/>
            <a:t>possuir</a:t>
          </a:r>
          <a:r>
            <a:rPr lang="en-US" sz="1100" kern="1200" dirty="0"/>
            <a:t>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projetos</a:t>
          </a:r>
          <a:r>
            <a:rPr lang="en-US" sz="1100" kern="1200" dirty="0"/>
            <a:t>  de </a:t>
          </a:r>
          <a:r>
            <a:rPr lang="en-US" sz="1100" kern="1200" dirty="0" err="1"/>
            <a:t>cooperação</a:t>
          </a:r>
          <a:r>
            <a:rPr lang="en-US" sz="1100" kern="1200" dirty="0"/>
            <a:t> </a:t>
          </a:r>
          <a:r>
            <a:rPr lang="en-US" sz="1100" kern="1200" dirty="0" err="1"/>
            <a:t>técnica</a:t>
          </a:r>
          <a:r>
            <a:rPr lang="en-US" sz="1100" kern="1200" dirty="0"/>
            <a:t> e </a:t>
          </a:r>
          <a:r>
            <a:rPr lang="en-US" sz="1100" kern="1200" dirty="0" err="1"/>
            <a:t>científica</a:t>
          </a:r>
          <a:r>
            <a:rPr lang="en-US" sz="1100" kern="1200" dirty="0"/>
            <a:t>  com org. </a:t>
          </a:r>
          <a:r>
            <a:rPr lang="en-US" sz="1100" kern="1200" dirty="0" err="1"/>
            <a:t>públicas</a:t>
          </a:r>
          <a:r>
            <a:rPr lang="en-US" sz="1100" kern="1200" dirty="0"/>
            <a:t> e </a:t>
          </a:r>
          <a:r>
            <a:rPr lang="en-US" sz="1100" kern="1200" dirty="0" err="1"/>
            <a:t>privadas</a:t>
          </a:r>
          <a:r>
            <a:rPr lang="en-US" sz="1100" kern="1200" dirty="0"/>
            <a:t>;</a:t>
          </a:r>
        </a:p>
      </dsp:txBody>
      <dsp:txXfrm>
        <a:off x="3454141" y="2086020"/>
        <a:ext cx="7383861" cy="1067556"/>
      </dsp:txXfrm>
    </dsp:sp>
    <dsp:sp modelId="{814D9ACC-51D6-CF42-ADCE-1C8771FD35F5}">
      <dsp:nvSpPr>
        <dsp:cNvPr id="0" name=""/>
        <dsp:cNvSpPr/>
      </dsp:nvSpPr>
      <dsp:spPr>
        <a:xfrm>
          <a:off x="36244" y="3224797"/>
          <a:ext cx="2652782" cy="1471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Consolidar</a:t>
          </a:r>
          <a:r>
            <a:rPr lang="en-US" sz="1050" kern="1200" dirty="0"/>
            <a:t> o </a:t>
          </a:r>
          <a:r>
            <a:rPr lang="en-US" sz="1050" kern="1200" dirty="0" err="1"/>
            <a:t>processo</a:t>
          </a:r>
          <a:r>
            <a:rPr lang="en-US" sz="1050" kern="1200" dirty="0"/>
            <a:t> de </a:t>
          </a:r>
          <a:r>
            <a:rPr lang="en-US" sz="1050" kern="1200" dirty="0" err="1"/>
            <a:t>internacionalização</a:t>
          </a:r>
          <a:r>
            <a:rPr lang="en-US" sz="1050" kern="1200" dirty="0"/>
            <a:t> do PPG, </a:t>
          </a:r>
          <a:r>
            <a:rPr lang="en-US" sz="1050" kern="1200" dirty="0" err="1"/>
            <a:t>diminuindo</a:t>
          </a:r>
          <a:r>
            <a:rPr lang="en-US" sz="1050" kern="1200" dirty="0"/>
            <a:t> </a:t>
          </a:r>
          <a:r>
            <a:rPr lang="en-US" sz="1050" kern="1200" dirty="0" err="1"/>
            <a:t>assimetrias</a:t>
          </a:r>
          <a:r>
            <a:rPr lang="en-US" sz="1050" kern="1200" dirty="0"/>
            <a:t> entre as </a:t>
          </a:r>
          <a:r>
            <a:rPr lang="en-US" sz="1050" kern="1200" dirty="0" err="1"/>
            <a:t>linhas</a:t>
          </a:r>
          <a:r>
            <a:rPr lang="en-US" sz="1050" kern="1200" dirty="0"/>
            <a:t> de </a:t>
          </a:r>
          <a:r>
            <a:rPr lang="en-US" sz="1050" kern="1200" dirty="0" err="1"/>
            <a:t>Pesquisa</a:t>
          </a:r>
          <a:endParaRPr lang="en-US" sz="1050" kern="1200" dirty="0"/>
        </a:p>
      </dsp:txBody>
      <dsp:txXfrm>
        <a:off x="772007" y="3224797"/>
        <a:ext cx="1181256" cy="1471526"/>
      </dsp:txXfrm>
    </dsp:sp>
    <dsp:sp modelId="{078DC7DF-F8AD-0043-B119-2155DB88EA27}">
      <dsp:nvSpPr>
        <dsp:cNvPr id="0" name=""/>
        <dsp:cNvSpPr/>
      </dsp:nvSpPr>
      <dsp:spPr>
        <a:xfrm>
          <a:off x="2944109" y="3249073"/>
          <a:ext cx="8479645" cy="152407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Publicação</a:t>
          </a:r>
          <a:r>
            <a:rPr lang="en-US" sz="1100" kern="1200" dirty="0"/>
            <a:t> de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XX </a:t>
          </a:r>
          <a:r>
            <a:rPr lang="en-US" sz="1100" kern="1200" dirty="0" err="1"/>
            <a:t>itens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revistas</a:t>
          </a:r>
          <a:r>
            <a:rPr lang="en-US" sz="1100" kern="1200" dirty="0"/>
            <a:t> de </a:t>
          </a:r>
          <a:r>
            <a:rPr lang="en-US" sz="1100" kern="1200" dirty="0" err="1"/>
            <a:t>impacto</a:t>
          </a:r>
          <a:r>
            <a:rPr lang="en-US" sz="1100" kern="1200" dirty="0"/>
            <a:t> </a:t>
          </a:r>
          <a:r>
            <a:rPr lang="en-US" sz="1100" kern="1200" dirty="0" err="1"/>
            <a:t>internacional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Participar</a:t>
          </a:r>
          <a:r>
            <a:rPr lang="en-US" sz="1100" kern="1200" dirty="0"/>
            <a:t> de </a:t>
          </a:r>
          <a:r>
            <a:rPr lang="en-US" sz="1100" kern="1200" dirty="0" err="1"/>
            <a:t>editais</a:t>
          </a:r>
          <a:r>
            <a:rPr lang="en-US" sz="1100" kern="1200" dirty="0"/>
            <a:t> de </a:t>
          </a:r>
          <a:r>
            <a:rPr lang="en-US" sz="1100" kern="1200" dirty="0" err="1"/>
            <a:t>formento</a:t>
          </a:r>
          <a:r>
            <a:rPr lang="en-US" sz="1100" kern="1200" dirty="0"/>
            <a:t> e </a:t>
          </a:r>
          <a:r>
            <a:rPr lang="en-US" sz="1100" kern="1200" dirty="0" err="1"/>
            <a:t>apoio</a:t>
          </a:r>
          <a:r>
            <a:rPr lang="en-US" sz="1100" kern="1200" dirty="0"/>
            <a:t> as </a:t>
          </a:r>
          <a:r>
            <a:rPr lang="en-US" sz="1100" kern="1200" dirty="0" err="1"/>
            <a:t>publicações</a:t>
          </a:r>
          <a:r>
            <a:rPr lang="en-US" sz="1100" kern="1200" dirty="0"/>
            <a:t> </a:t>
          </a:r>
          <a:r>
            <a:rPr lang="en-US" sz="1100" kern="1200" dirty="0" err="1"/>
            <a:t>científicas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Cada</a:t>
          </a:r>
          <a:r>
            <a:rPr lang="en-US" sz="1100" kern="1200" dirty="0"/>
            <a:t> </a:t>
          </a:r>
          <a:r>
            <a:rPr lang="en-US" sz="1100" kern="1200" dirty="0" err="1"/>
            <a:t>linha</a:t>
          </a:r>
          <a:r>
            <a:rPr lang="en-US" sz="1100" kern="1200" dirty="0"/>
            <a:t> de </a:t>
          </a:r>
          <a:r>
            <a:rPr lang="en-US" sz="1100" kern="1200" dirty="0" err="1"/>
            <a:t>pesquisa</a:t>
          </a:r>
          <a:r>
            <a:rPr lang="en-US" sz="1100" kern="1200" dirty="0"/>
            <a:t> </a:t>
          </a:r>
          <a:r>
            <a:rPr lang="en-US" sz="1100" kern="1200" dirty="0" err="1"/>
            <a:t>ter</a:t>
          </a:r>
          <a:r>
            <a:rPr lang="en-US" sz="1100" kern="1200" dirty="0"/>
            <a:t> um professor </a:t>
          </a:r>
          <a:r>
            <a:rPr lang="en-US" sz="1100" kern="1200" dirty="0" err="1"/>
            <a:t>estrangeiro</a:t>
          </a:r>
          <a:r>
            <a:rPr lang="en-US" sz="1100" kern="1200" dirty="0"/>
            <a:t> </a:t>
          </a:r>
          <a:r>
            <a:rPr lang="en-US" sz="1100" kern="1200" dirty="0" err="1"/>
            <a:t>como</a:t>
          </a:r>
          <a:r>
            <a:rPr lang="en-US" sz="1100" kern="1200" dirty="0"/>
            <a:t> </a:t>
          </a:r>
          <a:r>
            <a:rPr lang="en-US" sz="1100" kern="1200" dirty="0" err="1"/>
            <a:t>visitante</a:t>
          </a:r>
          <a:r>
            <a:rPr lang="en-US" sz="1100" kern="1200" dirty="0"/>
            <a:t>/</a:t>
          </a:r>
          <a:r>
            <a:rPr lang="en-US" sz="1100" kern="1200" dirty="0" err="1"/>
            <a:t>colaborador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Atingir</a:t>
          </a:r>
          <a:r>
            <a:rPr lang="en-US" sz="1100" kern="1200" dirty="0"/>
            <a:t> a meta de XX </a:t>
          </a:r>
          <a:r>
            <a:rPr lang="en-US" sz="1100" kern="1200" dirty="0" err="1"/>
            <a:t>discentes</a:t>
          </a:r>
          <a:r>
            <a:rPr lang="en-US" sz="1100" kern="1200" dirty="0"/>
            <a:t> </a:t>
          </a:r>
          <a:r>
            <a:rPr lang="en-US" sz="1100" kern="1200" dirty="0" err="1"/>
            <a:t>matriculados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programas</a:t>
          </a:r>
          <a:r>
            <a:rPr lang="en-US" sz="1100" kern="1200" dirty="0"/>
            <a:t> do exterior;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Oferta</a:t>
          </a:r>
          <a:r>
            <a:rPr lang="en-US" sz="1100" kern="1200" dirty="0"/>
            <a:t> de </a:t>
          </a:r>
          <a:r>
            <a:rPr lang="en-US" sz="1100" kern="1200" dirty="0" err="1"/>
            <a:t>pelo</a:t>
          </a:r>
          <a:r>
            <a:rPr lang="en-US" sz="1100" kern="1200" dirty="0"/>
            <a:t> </a:t>
          </a:r>
          <a:r>
            <a:rPr lang="en-US" sz="1100" kern="1200" dirty="0" err="1"/>
            <a:t>menos</a:t>
          </a:r>
          <a:r>
            <a:rPr lang="en-US" sz="1100" kern="1200" dirty="0"/>
            <a:t> </a:t>
          </a:r>
          <a:r>
            <a:rPr lang="en-US" sz="1100" kern="1200" dirty="0" err="1"/>
            <a:t>uma</a:t>
          </a:r>
          <a:r>
            <a:rPr lang="en-US" sz="1100" kern="1200" dirty="0"/>
            <a:t> </a:t>
          </a:r>
          <a:r>
            <a:rPr lang="en-US" sz="1100" kern="1200" dirty="0" err="1"/>
            <a:t>disciplina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</a:t>
          </a:r>
          <a:r>
            <a:rPr lang="en-US" sz="1100" kern="1200" dirty="0" err="1"/>
            <a:t>idioma</a:t>
          </a:r>
          <a:r>
            <a:rPr lang="en-US" sz="1100" kern="1200" dirty="0"/>
            <a:t> </a:t>
          </a:r>
          <a:r>
            <a:rPr lang="en-US" sz="1100" kern="1200" dirty="0" err="1"/>
            <a:t>estrangeiro</a:t>
          </a:r>
          <a:r>
            <a:rPr lang="en-US" sz="1100" kern="1200" dirty="0"/>
            <a:t> por </a:t>
          </a:r>
          <a:r>
            <a:rPr lang="en-US" sz="1100" kern="1200" dirty="0" err="1"/>
            <a:t>semestre</a:t>
          </a:r>
          <a:endParaRPr lang="en-US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Ampliar</a:t>
          </a:r>
          <a:r>
            <a:rPr lang="en-US" sz="1100" kern="1200" dirty="0"/>
            <a:t> </a:t>
          </a:r>
          <a:r>
            <a:rPr lang="en-US" sz="1100" kern="1200" dirty="0" err="1"/>
            <a:t>em</a:t>
          </a:r>
          <a:r>
            <a:rPr lang="en-US" sz="1100" kern="1200" dirty="0"/>
            <a:t> XX% as </a:t>
          </a:r>
          <a:r>
            <a:rPr lang="en-US" sz="1100" kern="1200" dirty="0" err="1"/>
            <a:t>orientações</a:t>
          </a:r>
          <a:r>
            <a:rPr lang="en-US" sz="1100" kern="1200" dirty="0"/>
            <a:t> de </a:t>
          </a:r>
          <a:r>
            <a:rPr lang="en-US" sz="1100" kern="1200" dirty="0" err="1"/>
            <a:t>Cotutela</a:t>
          </a:r>
          <a:r>
            <a:rPr lang="en-US" sz="1100" kern="1200" dirty="0"/>
            <a:t>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Atrair</a:t>
          </a:r>
          <a:r>
            <a:rPr lang="en-US" sz="1100" kern="1200" dirty="0"/>
            <a:t> </a:t>
          </a:r>
          <a:r>
            <a:rPr lang="en-US" sz="1100" kern="1200" dirty="0" err="1"/>
            <a:t>discentes</a:t>
          </a:r>
          <a:r>
            <a:rPr lang="en-US" sz="1100" kern="1200" dirty="0"/>
            <a:t> e pos-</a:t>
          </a:r>
          <a:r>
            <a:rPr lang="en-US" sz="1100" kern="1200" dirty="0" err="1"/>
            <a:t>doutorando</a:t>
          </a:r>
          <a:r>
            <a:rPr lang="en-US" sz="1100" kern="1200" dirty="0"/>
            <a:t> </a:t>
          </a:r>
          <a:r>
            <a:rPr lang="en-US" sz="1100" kern="1200" dirty="0" err="1"/>
            <a:t>ao</a:t>
          </a:r>
          <a:r>
            <a:rPr lang="en-US" sz="1100" kern="1200" dirty="0"/>
            <a:t> exterior para o </a:t>
          </a:r>
          <a:r>
            <a:rPr lang="en-US" sz="1100" kern="1200" dirty="0" err="1"/>
            <a:t>programa</a:t>
          </a:r>
          <a:endParaRPr lang="en-US" sz="1100" kern="1200" dirty="0"/>
        </a:p>
      </dsp:txBody>
      <dsp:txXfrm>
        <a:off x="3706147" y="3249073"/>
        <a:ext cx="6955569" cy="1524076"/>
      </dsp:txXfrm>
    </dsp:sp>
    <dsp:sp modelId="{B9E62BDF-0C2F-FA40-BB48-58DF692E3BF7}">
      <dsp:nvSpPr>
        <dsp:cNvPr id="0" name=""/>
        <dsp:cNvSpPr/>
      </dsp:nvSpPr>
      <dsp:spPr>
        <a:xfrm>
          <a:off x="0" y="4871615"/>
          <a:ext cx="2505669" cy="12587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Aprimorar</a:t>
          </a:r>
          <a:r>
            <a:rPr lang="en-US" sz="1200" kern="1200" dirty="0"/>
            <a:t> </a:t>
          </a:r>
          <a:r>
            <a:rPr lang="en-US" sz="1200" kern="1200" dirty="0" err="1"/>
            <a:t>os</a:t>
          </a:r>
          <a:r>
            <a:rPr lang="en-US" sz="1200" kern="1200" dirty="0"/>
            <a:t> </a:t>
          </a:r>
          <a:r>
            <a:rPr lang="en-US" sz="1200" kern="1200" dirty="0" err="1"/>
            <a:t>processos</a:t>
          </a:r>
          <a:r>
            <a:rPr lang="en-US" sz="1200" kern="1200" dirty="0"/>
            <a:t> de </a:t>
          </a:r>
          <a:r>
            <a:rPr lang="en-US" sz="1200" kern="1200" dirty="0" err="1"/>
            <a:t>gestão</a:t>
          </a:r>
          <a:r>
            <a:rPr lang="en-US" sz="1200" kern="1200" dirty="0"/>
            <a:t> do </a:t>
          </a:r>
          <a:r>
            <a:rPr lang="en-US" sz="1200" kern="1200" dirty="0" err="1"/>
            <a:t>programa</a:t>
          </a:r>
          <a:r>
            <a:rPr lang="en-US" sz="1200" kern="1200" dirty="0"/>
            <a:t> </a:t>
          </a:r>
          <a:r>
            <a:rPr lang="en-US" sz="1200" kern="1200" dirty="0" err="1"/>
            <a:t>na</a:t>
          </a:r>
          <a:r>
            <a:rPr lang="en-US" sz="1200" kern="1200" dirty="0"/>
            <a:t> </a:t>
          </a:r>
          <a:r>
            <a:rPr lang="en-US" sz="1200" kern="1200" dirty="0" err="1"/>
            <a:t>direção</a:t>
          </a:r>
          <a:r>
            <a:rPr lang="en-US" sz="1200" kern="1200" dirty="0"/>
            <a:t> de </a:t>
          </a:r>
          <a:r>
            <a:rPr lang="en-US" sz="1200" kern="1200" dirty="0" err="1"/>
            <a:t>uma</a:t>
          </a:r>
          <a:r>
            <a:rPr lang="en-US" sz="1200" kern="1200" dirty="0"/>
            <a:t> </a:t>
          </a:r>
          <a:r>
            <a:rPr lang="en-US" sz="1200" kern="1200" dirty="0" err="1"/>
            <a:t>cultura</a:t>
          </a:r>
          <a:r>
            <a:rPr lang="en-US" sz="1200" kern="1200" dirty="0"/>
            <a:t> de </a:t>
          </a:r>
          <a:r>
            <a:rPr lang="en-US" sz="1200" kern="1200" dirty="0" err="1"/>
            <a:t>planejamento</a:t>
          </a:r>
          <a:endParaRPr lang="en-US" sz="1200" kern="1200" dirty="0"/>
        </a:p>
      </dsp:txBody>
      <dsp:txXfrm>
        <a:off x="629380" y="4871615"/>
        <a:ext cx="1246909" cy="1258760"/>
      </dsp:txXfrm>
    </dsp:sp>
    <dsp:sp modelId="{7B38A31C-5A65-EA4F-8815-609581304C41}">
      <dsp:nvSpPr>
        <dsp:cNvPr id="0" name=""/>
        <dsp:cNvSpPr/>
      </dsp:nvSpPr>
      <dsp:spPr>
        <a:xfrm>
          <a:off x="2940291" y="4873500"/>
          <a:ext cx="8452898" cy="138265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Realizar</a:t>
          </a:r>
          <a:r>
            <a:rPr lang="en-US" sz="1050" kern="1200" dirty="0"/>
            <a:t> </a:t>
          </a:r>
          <a:r>
            <a:rPr lang="en-US" sz="1050" kern="1200" dirty="0" err="1"/>
            <a:t>seminários</a:t>
          </a:r>
          <a:r>
            <a:rPr lang="en-US" sz="1050" kern="1200" dirty="0"/>
            <a:t> de </a:t>
          </a:r>
          <a:r>
            <a:rPr lang="en-US" sz="1050" kern="1200" dirty="0" err="1"/>
            <a:t>avaliação</a:t>
          </a:r>
          <a:r>
            <a:rPr lang="en-US" sz="1050" kern="1200" dirty="0"/>
            <a:t> </a:t>
          </a:r>
          <a:r>
            <a:rPr lang="en-US" sz="1050" kern="1200" dirty="0" err="1"/>
            <a:t>sobre</a:t>
          </a:r>
          <a:r>
            <a:rPr lang="en-US" sz="1050" kern="1200" dirty="0"/>
            <a:t> as </a:t>
          </a:r>
          <a:r>
            <a:rPr lang="en-US" sz="1050" kern="1200" dirty="0" err="1"/>
            <a:t>atividades</a:t>
          </a:r>
          <a:r>
            <a:rPr lang="en-US" sz="1050" kern="1200" dirty="0"/>
            <a:t> de </a:t>
          </a:r>
          <a:r>
            <a:rPr lang="en-US" sz="1050" kern="1200" dirty="0" err="1"/>
            <a:t>planejamento</a:t>
          </a:r>
          <a:endParaRPr lang="en-US" sz="1050" kern="1200" dirty="0"/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Realizar</a:t>
          </a:r>
          <a:r>
            <a:rPr lang="en-US" sz="1050" kern="1200" dirty="0"/>
            <a:t> a XX </a:t>
          </a:r>
          <a:r>
            <a:rPr lang="en-US" sz="1050" kern="1200" dirty="0" err="1"/>
            <a:t>anos</a:t>
          </a:r>
          <a:r>
            <a:rPr lang="en-US" sz="1050" kern="1200" dirty="0"/>
            <a:t> o </a:t>
          </a:r>
          <a:r>
            <a:rPr lang="en-US" sz="1050" kern="1200" dirty="0" err="1"/>
            <a:t>processo</a:t>
          </a:r>
          <a:r>
            <a:rPr lang="en-US" sz="1050" kern="1200" dirty="0"/>
            <a:t> de </a:t>
          </a:r>
          <a:r>
            <a:rPr lang="en-US" sz="1050" kern="1200" dirty="0" err="1"/>
            <a:t>credenciamento</a:t>
          </a:r>
          <a:r>
            <a:rPr lang="en-US" sz="1050" kern="1200" dirty="0"/>
            <a:t> e </a:t>
          </a:r>
          <a:r>
            <a:rPr lang="en-US" sz="1050" kern="1200" dirty="0" err="1"/>
            <a:t>recredenciamento</a:t>
          </a:r>
          <a:endParaRPr lang="en-US" sz="1050" kern="1200" dirty="0"/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Estebelecer</a:t>
          </a:r>
          <a:r>
            <a:rPr lang="en-US" sz="1050" kern="1200" dirty="0"/>
            <a:t> o </a:t>
          </a:r>
          <a:r>
            <a:rPr lang="en-US" sz="1050" kern="1200" dirty="0" err="1"/>
            <a:t>acompanhamento</a:t>
          </a:r>
          <a:r>
            <a:rPr lang="en-US" sz="1050" kern="1200" dirty="0"/>
            <a:t> dos </a:t>
          </a:r>
          <a:r>
            <a:rPr lang="en-US" sz="1050" kern="1200" dirty="0" err="1"/>
            <a:t>indicadores</a:t>
          </a:r>
          <a:r>
            <a:rPr lang="en-US" sz="1050" kern="1200" dirty="0"/>
            <a:t> do </a:t>
          </a:r>
          <a:r>
            <a:rPr lang="en-US" sz="1050" kern="1200" dirty="0" err="1"/>
            <a:t>programa</a:t>
          </a:r>
          <a:endParaRPr lang="en-US" sz="1050" kern="1200" dirty="0"/>
        </a:p>
      </dsp:txBody>
      <dsp:txXfrm>
        <a:off x="3631616" y="4873500"/>
        <a:ext cx="7070248" cy="1382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7E3D6-D110-3547-944A-BDA5708C6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DF0C6A-EA60-C54F-B9BA-46916FBDA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DEEF3-CFDF-E445-AA22-D54D71C36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EE490-7D9F-1C48-9D0C-62FB352C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8AA62-D26C-4842-A98A-51D99EDB6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20884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5AF43-D885-5343-B133-51D120EF3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ED58F-6162-0147-BEA6-9AAF0ABAC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FC5BD-E46F-9740-BB27-70D7D74C4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86CB5-2CEE-F34F-A1B6-B6DDA1FE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06267-FA11-B541-AC7F-AB451A490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43018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C8DFD9-A1D1-5E4D-B6B2-5271EC202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84BE31-E6B3-624F-963D-7239A0C02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4FE06-1715-1540-8363-500F2B94A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16822-90F4-4C4D-8E13-3A2D5037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8BCE6-5DC9-984D-96BB-8EC9864A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72861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4B092-D90D-4C49-A969-532C57AB4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BFC3-CA58-CE42-93BD-91E906F92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22B42-A54A-804A-90D1-DC1429D58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CFDAF-6449-B544-A261-5168E8804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7AC30-9136-D245-B4BC-B6592CA06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  <p:pic>
        <p:nvPicPr>
          <p:cNvPr id="7" name="Shape 9" descr="ufpr_1000.jpg">
            <a:extLst>
              <a:ext uri="{FF2B5EF4-FFF2-40B4-BE49-F238E27FC236}">
                <a16:creationId xmlns:a16="http://schemas.microsoft.com/office/drawing/2014/main" id="{AB631E97-79CB-5148-B97C-3D46D2FB3709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63"/>
            <a:ext cx="838200" cy="4778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F70720FB-9365-674F-90E8-43298148A8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7234" y="-97382"/>
            <a:ext cx="704766" cy="704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8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C892-0388-B140-ABA4-772C66542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8EE8F-AD89-CB40-A7F9-691EC502B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EABCE-7DAE-C84E-AA06-9056826E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15FE3-F02E-6E4B-AA7A-EF4F0503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0C881-A80F-054B-A90F-17E3E7A2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1391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D1AF6-90DE-644F-893D-37439B87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D48F1-6B70-DB4F-BC09-38D04070F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7DD59-5303-204E-90A7-755B0A802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92E50-1784-6C4D-B375-59424000D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65C3C-6422-884A-A769-1D7318436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C23A1-1DB6-544C-B309-6B710FFB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9569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D2304-2519-E24B-A4DB-4C1402990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57E08-651E-EC46-B553-6896AA8CE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724B2-F740-2746-A4EE-86928ED99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D1CCD-16E6-EF41-A04F-5E1C8D48D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8FD86-76D6-E741-9214-2A58A83EE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8B2A6D-E539-B44E-B5E0-26A72104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51FD15-0E83-814A-9ED0-1D63AF87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4AFAF4-C47F-6E4B-B4EC-0FE0464AD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68751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CA88B-DEC9-3E44-9146-2DBEC8A01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4AB54-1CE0-6147-8592-F1D6B43A6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EB04FC-39C2-2941-9DB5-99E26102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847B17-FB66-6D40-9317-A221B8A4D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19578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561E2C-6578-294A-9CAC-208DB8B7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7D8BB9-BD74-D749-99F8-4AA57376C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5CE6E-676F-B740-BBB8-B5B6C678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  <p:pic>
        <p:nvPicPr>
          <p:cNvPr id="5" name="Shape 9" descr="ufpr_1000.jpg">
            <a:extLst>
              <a:ext uri="{FF2B5EF4-FFF2-40B4-BE49-F238E27FC236}">
                <a16:creationId xmlns:a16="http://schemas.microsoft.com/office/drawing/2014/main" id="{E2413867-DF5A-EA4A-94BA-83156CF834C4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033550" cy="676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384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BAB0-CB5D-0A45-9173-19A0FF276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85744-9E95-9247-8757-F28AA2AF0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32E7FD-3080-974F-B3E4-BD1658AB7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AF20D-FB75-A648-A103-73AEBCA4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A3BD0-D9D9-7F43-824F-DD434DB6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A3F43-775E-0444-BB1F-232B8C7A5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657056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B876-3DAF-EC4D-A5E5-F16E1DBAD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87CB1-0136-BE4E-BC45-9A7213573F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417C2-CAC3-B240-A41D-80CD3035C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75A97-A4D9-DB4E-ADF7-419496F5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79AFA-9469-A145-8DDA-B9FCC2253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CCD37-1D71-E34D-A2E6-533782F8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89098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D88EF-E32C-6441-9062-C6A5C1B6A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4D1EC-7119-B94C-BF12-6CD281DEA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E095F-ED33-AB42-BF60-2ACC217E0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7064D-7225-AA4D-A0B7-A0206C72A48E}" type="datetimeFigureOut">
              <a:rPr lang="en-BR" smtClean="0"/>
              <a:t>07/06/2022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13128-B427-F44E-92B6-F4063E577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1E0D2-F168-4540-BA53-CA540741C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9B23-24F7-4B41-9926-8E6DA8BA7C1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18870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34F16-7F9D-FA47-8CD9-999E96D3C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en-BR" sz="2000">
                <a:solidFill>
                  <a:srgbClr val="080808"/>
                </a:solidFill>
              </a:rPr>
              <a:t>PPG XXXX</a:t>
            </a:r>
          </a:p>
          <a:p>
            <a:r>
              <a:rPr lang="en-BR" sz="2000">
                <a:solidFill>
                  <a:srgbClr val="080808"/>
                </a:solidFill>
              </a:rPr>
              <a:t>UFPR- 2021-2024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35D5BB-5E19-524E-B320-B35E351FB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BR" sz="3600">
                <a:solidFill>
                  <a:srgbClr val="080808"/>
                </a:solidFill>
              </a:rPr>
              <a:t>Quadros SWOT do Planejamento Estratégico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21D34278-8D33-FE44-9BF8-1C6D87C43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203" y="4863146"/>
            <a:ext cx="2185788" cy="218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88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92333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adequação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a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diversificação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em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as linhas de pesquisa e disciplinas e a compatibilidade com os objetivos e o perfil profissional desejado.</a:t>
            </a:r>
            <a:endParaRPr lang="en-B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468726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92333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Proporção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experiência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exterior (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pós-doutoral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doutorado pleno 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sanduíche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licenças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sabáticas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programas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colaboração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internacional).</a:t>
            </a:r>
            <a:endParaRPr lang="en-B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225226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dimensão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mínimo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XX docentes permanentes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média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), respectivamente para o mestrado e doutorado e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distribuição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desses docentes entre 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concentração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linhas de pesquisa.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085900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incompatível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a categoria do docente colaborador  - Portaria 81 da CAPES. Análise da dependência do programa de professores colaboradores e visitantes.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41843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Distribuição das atividades de orientação e docência.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672781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Variações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permanente sem justificativa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DP menor que 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mínimo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recomendado pela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Justificar as oscilações.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765543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Corpo docente com regime de trabalho adequado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compatível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as atividades desenvolvidas no programa. A carga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horária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corpo docente permanente deve ser preferencialmente de,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mínimo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XXh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semanais.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811514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em cargos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direção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conselhos em sociedades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nacionais e internacionais. Presença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PQs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CD.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7608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Coordenação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projetos de pesquisa com financiamento institucional e externo.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096154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Política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interação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de Pós-Graduação com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graduação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com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ênfase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docente em atividades de ensino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orientação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trabalhos discentes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iniciação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supervisão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demais modalidades).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18175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294250-39BC-FA40-8785-5D56A28D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248" y="1481328"/>
            <a:ext cx="2926080" cy="24688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/>
              <a:t>QUESITO I  - PROGRAMA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CE15-E137-2B4C-9BC3-E4969115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2248" y="4078224"/>
            <a:ext cx="2926080" cy="130759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/>
              <a:t>INSERIR UMA IMAGEM REPRESENTATIVA OU LOGO DO PPG</a:t>
            </a:r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8D6BF12-EB71-C84A-A468-8CE4AF9F2E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89" r="1" b="17074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449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Metodologia dos processos (ferramentas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critérios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), resultado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diagnóstico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principais pontos a serem melhorados, metas definidas e implementadas para sanar 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deficiências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detectadas.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404753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Envolvimento do corpo docente e discente,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técnico-administrativos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egressos.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675056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Alinhamento 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critérios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credenciamento e descredenciamento do corpo docente permanente com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autoavaliação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8230197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Política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acompanhamento de egresso.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7958197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294250-39BC-FA40-8785-5D56A28D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882" y="4267832"/>
            <a:ext cx="4805996" cy="14014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QUESITO II  - FORMAÇÃO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CE15-E137-2B4C-9BC3-E4969115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618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1800">
                <a:solidFill>
                  <a:srgbClr val="000000"/>
                </a:solidFill>
              </a:rPr>
              <a:t>INSERIR UMA IMAGEM REPRESENTATIVA OU LOGO DO PPG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90A9A34-442A-154A-85C0-826977D6F4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8" r="2944" b="3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351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artigos de maior estrato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Qualis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por tese 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defendida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sendo realizada uma amostragem.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 bla bla bla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860418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588579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artigos A??-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??, relacionados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teses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vinculados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linhas de pesquisa do Programa e com Discentes ou Egressos, por titulado Mestre Equivalente.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377996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Melhores Produtos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tecnológicos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/livros/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 oriundos de teses e/ou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740839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das X Teses 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(Programas mestrado/doutorado ou doutorado) ou Y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(Programas de mestrado), indicadas pelo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6725181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artigos A??-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?? relacionados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teses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vinculados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linhas de pesquisa do Programa e com Discentes ou Egressos.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36218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trajetória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histórica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programa, contexto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evolução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sua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coerência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os objetivos e perfil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desejados. 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2547032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40011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conjunto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teses indicadas.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459200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60488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Destino dos egressos, empregabilidade, setor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inserção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local, regional e nacional;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trajetória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profissional de egressos do programa.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92D05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0335487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0204" y="625363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docentes permanentes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termos total de artigos A? com discente e/ou egresso/DP; Análise dos cinco produtos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tecnológicos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/livros/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 de docentes permanentes declarados pelo programa; Produtos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técnico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tecnológico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/livros/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livros qualificados.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FFFF00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2730280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0" y="478220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% Docentes permanentes com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orientações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andamento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</a:t>
            </a:r>
          </a:p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% Docentes permanentes com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orientações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concluídas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% Docentes permanentes com aula na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pós-graduação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Avaliar a oferta de disciplinas pelos docentes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núcleo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permanente; Avaliar a percentagem dos docentes permanentes com ao menos XX artigos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Qualis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XX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6561708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4959" y="478220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a percentagem dos docentes permanentes com ao menos XX artigos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Qualis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XX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Avaliar a percentagem dos docentes permanentes com ao menos XX Livros/Capítulos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Avaliar a percentagem dos docentes permanentes com ao menos XX Produtos Técnicos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3942963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45045" y="478220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Avaliar XX projetos de discentes, um para cada ano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selecionados/indicados pela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Coordenação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que devem conter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informações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que permitam sua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enquanto projetos de forte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caráter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inovador ainda que de elevado risco.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rgbClr val="EBC1C5"/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99842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294250-39BC-FA40-8785-5D56A28D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en-BR">
                <a:solidFill>
                  <a:srgbClr val="000000"/>
                </a:solidFill>
              </a:rPr>
              <a:t>QUESITO III  - IMPACTOS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CE15-E137-2B4C-9BC3-E4969115F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en-BR" sz="2000">
                <a:solidFill>
                  <a:srgbClr val="000000"/>
                </a:solidFill>
              </a:rPr>
              <a:t>INSERIR UMA IMAGEM REPRESENTATIVA OU LOGO DO PPG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0D6643C7-7C6E-4C42-8D79-1C81A004D7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8" r="2944" b="3"/>
          <a:stretch/>
        </p:blipFill>
        <p:spPr bwMode="auto"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054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20314" y="478220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Impacto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caráter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inovador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intelectual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função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natureza do programa; ́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ndice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h do programa e mediana do h dos docentes do programa, calculados a partir das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Web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of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Science;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das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citações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total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Scival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e 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somatório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XX artigos originais com discente.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8082015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96271" y="625363"/>
            <a:ext cx="61555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Premiações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outros reconhecimentos do destaque e aplicabilidade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intelectual.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1802093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96271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Atividades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transferência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tecnologia: licenciamentos e spin-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offs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Premiações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outros reconhecimentos do impacto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econômico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social de produtos e iniciativas do corpo docente permanente e do corpo discente do Programas.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7127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Coerência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o dimensionamento dos projetos, das linhas e projetos de pesquisa em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à(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concentração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5050193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96271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Atividades para a comunidade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acadêmica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popularização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ciência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livros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didáticos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Atividades de apoio ao ensino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graduação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solidariedade a outros programas.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4402327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38602" y="635873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Programas oficiais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cooperação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internacional; Teses/Dissertações em cotutela; </a:t>
            </a:r>
          </a:p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Produção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intelectual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colaboração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pesquisadores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instituições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estrangeiras (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Scival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); Envio de alunos ao exterior para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sanduíches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recebimento de alunos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instituições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exterior para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sanduíches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 bla bl absal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4335989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23077" y="649011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membros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Comitês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Agências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Fomento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Comissões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Internacionais;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Editores e como membros de Corpo Editorial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internacionais indexados ao Web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of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Science e/ou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Scopus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organizadores de eventos científicos internacionais.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7148338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23077" y="649011"/>
            <a:ext cx="1261884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discentes e docentes permanentes como palestrantes em congressos internacionais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seminários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no exterior;</a:t>
            </a:r>
          </a:p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Presença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bolsistas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pós-doutoral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que obtiveram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outros países;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que foram diretores ou presidentes de sociedade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internacional.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1126797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95500" y="625363"/>
            <a:ext cx="1046440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disciplinas, palestras ou equivalentes ministradas por pesquisadores visitantes;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reuniões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internacionais organizadas;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alunos estrangeiros matriculados no Programa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relação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número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total de matriculados no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quadriênio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6099823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58553" y="630616"/>
            <a:ext cx="1107996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Programas oficiais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colaborações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regionais e nacionais; Projetos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convênios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o setor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acadêmico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membros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Comitês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Agências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Fomento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Comissões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Estaduais e Nacionais;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docentes permanentes como Editores e como membros de Corpo Editorial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periódicos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como organizadores de eventos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regionais e nacionais.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40908176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296916" y="625363"/>
            <a:ext cx="830997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Participação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discentes e docentes permanentes como palestrantes em congressos regionais e nacionais;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Presença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bolsistas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estágio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pós-doutoral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que obtiveram 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no país.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1406117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43456" y="630616"/>
            <a:ext cx="1661993" cy="5901559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Existência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sítio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português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rico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informações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na internet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fácil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acesso com todas as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informações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relevantes para os discentes, docentes e a comunidade em geral;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Conteúdo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dos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sítios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internet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inglês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espanhol, o qual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deve se limitar a uma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tradução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sítio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português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;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Estratégias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atração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alunos; Atividades para a comunidade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acadêmica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científica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popularização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ciência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livros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capítulos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livros de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divulgação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didáticos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  <a:p>
            <a:endParaRPr lang="pt-BR" sz="1200" dirty="0">
              <a:latin typeface="Baskerville" panose="02020502070401020303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existência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links para amplo acesso a teses e </a:t>
            </a:r>
            <a:r>
              <a:rPr lang="pt-BR" sz="12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Dissertações</a:t>
            </a:r>
            <a:r>
              <a:rPr lang="pt-BR" sz="12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33721308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68A91-284B-6A4C-9D71-17776BBD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/>
              <a:t>Diretrizes Estratégicas 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6F93BD0-2275-3C40-8218-3535E28FFA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413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BBF0BD1-2B12-C04E-8EC2-9C99E020EB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5490307"/>
              </p:ext>
            </p:extLst>
          </p:nvPr>
        </p:nvGraphicFramePr>
        <p:xfrm>
          <a:off x="467640" y="456446"/>
          <a:ext cx="11444273" cy="6256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6DEEC86B-B8BC-714D-A75D-CD96CCD8853C}"/>
              </a:ext>
            </a:extLst>
          </p:cNvPr>
          <p:cNvSpPr txBox="1"/>
          <p:nvPr/>
        </p:nvSpPr>
        <p:spPr>
          <a:xfrm>
            <a:off x="305724" y="104781"/>
            <a:ext cx="2735317" cy="338554"/>
          </a:xfrm>
          <a:prstGeom prst="rect">
            <a:avLst/>
          </a:prstGeom>
          <a:solidFill>
            <a:schemeClr val="accent1"/>
          </a:solidFill>
        </p:spPr>
        <p:txBody>
          <a:bodyPr vert="horz" wrap="square" rtlCol="0" anchor="b">
            <a:spAutoFit/>
          </a:bodyPr>
          <a:lstStyle/>
          <a:p>
            <a:pPr algn="ctr"/>
            <a:r>
              <a:rPr lang="en-BR" sz="1600" b="1" dirty="0">
                <a:solidFill>
                  <a:schemeClr val="bg1"/>
                </a:solidFill>
              </a:rPr>
              <a:t> DIRETRIZES ESTRATÉGIAS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327385-9A13-1F40-8F3D-569FA905312D}"/>
              </a:ext>
            </a:extLst>
          </p:cNvPr>
          <p:cNvSpPr txBox="1"/>
          <p:nvPr/>
        </p:nvSpPr>
        <p:spPr>
          <a:xfrm>
            <a:off x="5734460" y="104781"/>
            <a:ext cx="2735317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pPr algn="ctr"/>
            <a:r>
              <a:rPr lang="en-BR" sz="1600" b="1" dirty="0">
                <a:solidFill>
                  <a:srgbClr val="0070C0"/>
                </a:solidFill>
              </a:rPr>
              <a:t>GRANDES METAS</a:t>
            </a:r>
          </a:p>
        </p:txBody>
      </p:sp>
    </p:spTree>
    <p:extLst>
      <p:ext uri="{BB962C8B-B14F-4D97-AF65-F5344CB8AC3E}">
        <p14:creationId xmlns:p14="http://schemas.microsoft.com/office/powerpoint/2010/main" val="3980460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Coerência entre as linhas de pesquisa e projetos de pesquisa. Espera-se que a distribuição dos projetos de pesquisa entre os membros do corpo docente permanente seja equilibrada.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7951467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>
            <a:extLst>
              <a:ext uri="{FF2B5EF4-FFF2-40B4-BE49-F238E27FC236}">
                <a16:creationId xmlns:a16="http://schemas.microsoft.com/office/drawing/2014/main" id="{F6EF6F3F-705F-4940-AF93-25192FFA2F84}"/>
              </a:ext>
            </a:extLst>
          </p:cNvPr>
          <p:cNvSpPr/>
          <p:nvPr/>
        </p:nvSpPr>
        <p:spPr>
          <a:xfrm>
            <a:off x="63062" y="141603"/>
            <a:ext cx="401570" cy="578069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BR" sz="1050" b="1" dirty="0">
                <a:solidFill>
                  <a:srgbClr val="0070C0"/>
                </a:solidFill>
              </a:rPr>
              <a:t>MISSÃO</a:t>
            </a:r>
          </a:p>
        </p:txBody>
      </p:sp>
      <p:sp>
        <p:nvSpPr>
          <p:cNvPr id="5" name="Snip Single Corner Rectangle 4">
            <a:extLst>
              <a:ext uri="{FF2B5EF4-FFF2-40B4-BE49-F238E27FC236}">
                <a16:creationId xmlns:a16="http://schemas.microsoft.com/office/drawing/2014/main" id="{D6C7DF6D-1EEC-F848-9C36-C91D5F7C4B68}"/>
              </a:ext>
            </a:extLst>
          </p:cNvPr>
          <p:cNvSpPr/>
          <p:nvPr/>
        </p:nvSpPr>
        <p:spPr>
          <a:xfrm>
            <a:off x="485652" y="143451"/>
            <a:ext cx="11653796" cy="578069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1200" b="1" dirty="0">
                <a:solidFill>
                  <a:srgbClr val="0070C0"/>
                </a:solidFill>
              </a:rPr>
              <a:t>Qualificar profissionais da área e afins para suprirem a demanda por docentes e pesquisadores altamente qualificados em domínios da área, contribuindo para o desenvolvimento da ciência e a transferência de seus resultados para a sociedade</a:t>
            </a:r>
          </a:p>
        </p:txBody>
      </p:sp>
      <p:sp>
        <p:nvSpPr>
          <p:cNvPr id="6" name="Snip Single Corner Rectangle 5">
            <a:extLst>
              <a:ext uri="{FF2B5EF4-FFF2-40B4-BE49-F238E27FC236}">
                <a16:creationId xmlns:a16="http://schemas.microsoft.com/office/drawing/2014/main" id="{DB43170F-30F7-8F40-8D61-A012FE67833A}"/>
              </a:ext>
            </a:extLst>
          </p:cNvPr>
          <p:cNvSpPr/>
          <p:nvPr/>
        </p:nvSpPr>
        <p:spPr>
          <a:xfrm>
            <a:off x="52552" y="701775"/>
            <a:ext cx="401570" cy="662153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BR" sz="1050" b="1" dirty="0">
                <a:solidFill>
                  <a:srgbClr val="0070C0"/>
                </a:solidFill>
              </a:rPr>
              <a:t>VALORES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7E7194ED-FD58-6A44-9B86-42C3C44411F3}"/>
              </a:ext>
            </a:extLst>
          </p:cNvPr>
          <p:cNvSpPr/>
          <p:nvPr/>
        </p:nvSpPr>
        <p:spPr>
          <a:xfrm>
            <a:off x="464632" y="701775"/>
            <a:ext cx="11748388" cy="662153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70C0"/>
                </a:solidFill>
              </a:rPr>
              <a:t>R</a:t>
            </a:r>
            <a:r>
              <a:rPr lang="en-BR" sz="1200" b="1" dirty="0">
                <a:solidFill>
                  <a:srgbClr val="0070C0"/>
                </a:solidFill>
              </a:rPr>
              <a:t>econhecimento para além dos limites nacionais, como centro de excelência na produção de conhecimento científico e na formação de docentes/pesquisadores nos domínios da área</a:t>
            </a: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50A736CC-29F6-1845-99AC-E7C4DD06E3FB}"/>
              </a:ext>
            </a:extLst>
          </p:cNvPr>
          <p:cNvSpPr/>
          <p:nvPr/>
        </p:nvSpPr>
        <p:spPr>
          <a:xfrm>
            <a:off x="580768" y="1680519"/>
            <a:ext cx="3015048" cy="185400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Rever a estrutura geral do Programa e o papel das Áreas de concentração;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Realizar oficinas para ampliar o domínio de novas tecnologias educacionais;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Rever a estrutura de oferta de disciplinas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Revisar o processo seletivo e sua divulgação</a:t>
            </a:r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B2489AF9-B2BA-0542-AEE5-E81A1894EB66}"/>
              </a:ext>
            </a:extLst>
          </p:cNvPr>
          <p:cNvSpPr/>
          <p:nvPr/>
        </p:nvSpPr>
        <p:spPr>
          <a:xfrm>
            <a:off x="580768" y="1363928"/>
            <a:ext cx="3015048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FORMAÇÃO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4C46DA7-DD22-5947-AD9D-8D4366E81EF9}"/>
              </a:ext>
            </a:extLst>
          </p:cNvPr>
          <p:cNvSpPr/>
          <p:nvPr/>
        </p:nvSpPr>
        <p:spPr>
          <a:xfrm>
            <a:off x="580768" y="1680518"/>
            <a:ext cx="3015048" cy="7637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1000" b="1" dirty="0">
                <a:solidFill>
                  <a:schemeClr val="tx1"/>
                </a:solidFill>
              </a:rPr>
              <a:t>Diretriz Estratégica 1:</a:t>
            </a:r>
          </a:p>
          <a:p>
            <a:pPr algn="ctr"/>
            <a:r>
              <a:rPr lang="en-BR" sz="1000" dirty="0">
                <a:solidFill>
                  <a:schemeClr val="tx1"/>
                </a:solidFill>
              </a:rPr>
              <a:t>Aprimorar o processo de formação atualizando a proposta Curricular e inserindo atividades inovadoras de ensino-aprendizagem</a:t>
            </a:r>
          </a:p>
        </p:txBody>
      </p:sp>
      <p:sp>
        <p:nvSpPr>
          <p:cNvPr id="11" name="Round Diagonal Corner Rectangle 10">
            <a:extLst>
              <a:ext uri="{FF2B5EF4-FFF2-40B4-BE49-F238E27FC236}">
                <a16:creationId xmlns:a16="http://schemas.microsoft.com/office/drawing/2014/main" id="{4F7E0ECD-E259-874E-B35E-10738E09CDE9}"/>
              </a:ext>
            </a:extLst>
          </p:cNvPr>
          <p:cNvSpPr/>
          <p:nvPr/>
        </p:nvSpPr>
        <p:spPr>
          <a:xfrm>
            <a:off x="3760581" y="1659924"/>
            <a:ext cx="3443408" cy="198708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Definir diretriz formal de coautorias;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Estabelecer metas quantitativas e qualitativas de produção por linhas de pesquisa;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Rever a estrutura de oferta de disciplinas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Revisar o processo seletivo e sua divulgação; Articular projetos de pesquisadores de forma a incluir jovens pesquisadores;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Incrementar a participação de discentes nas publicações mai</a:t>
            </a:r>
            <a:r>
              <a:rPr lang="pt-BR" sz="900" dirty="0">
                <a:solidFill>
                  <a:schemeClr val="tx1"/>
                </a:solidFill>
              </a:rPr>
              <a:t>s</a:t>
            </a:r>
            <a:r>
              <a:rPr lang="en-BR" sz="900" dirty="0">
                <a:solidFill>
                  <a:schemeClr val="tx1"/>
                </a:solidFill>
              </a:rPr>
              <a:t> expressivas do programa.</a:t>
            </a:r>
          </a:p>
        </p:txBody>
      </p:sp>
      <p:sp>
        <p:nvSpPr>
          <p:cNvPr id="12" name="Round Diagonal Corner Rectangle 11">
            <a:extLst>
              <a:ext uri="{FF2B5EF4-FFF2-40B4-BE49-F238E27FC236}">
                <a16:creationId xmlns:a16="http://schemas.microsoft.com/office/drawing/2014/main" id="{14BB8B14-BCD8-8741-851F-C83F3D223E92}"/>
              </a:ext>
            </a:extLst>
          </p:cNvPr>
          <p:cNvSpPr/>
          <p:nvPr/>
        </p:nvSpPr>
        <p:spPr>
          <a:xfrm>
            <a:off x="3760580" y="1343331"/>
            <a:ext cx="3443407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PRODUÇÃO INTELECTUAL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E92E81B5-D334-794A-ADA1-416F1F3AA0C4}"/>
              </a:ext>
            </a:extLst>
          </p:cNvPr>
          <p:cNvSpPr/>
          <p:nvPr/>
        </p:nvSpPr>
        <p:spPr>
          <a:xfrm>
            <a:off x="3760581" y="1659922"/>
            <a:ext cx="3443406" cy="7423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2: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Incrementar o padrão de qualidade da produção científica, ampliando a participação discente e de egressos na Produção do Programa</a:t>
            </a:r>
          </a:p>
        </p:txBody>
      </p:sp>
      <p:sp>
        <p:nvSpPr>
          <p:cNvPr id="14" name="Round Diagonal Corner Rectangle 13">
            <a:extLst>
              <a:ext uri="{FF2B5EF4-FFF2-40B4-BE49-F238E27FC236}">
                <a16:creationId xmlns:a16="http://schemas.microsoft.com/office/drawing/2014/main" id="{0563B3BE-F7AD-2B45-9FF0-B5439BEBEFD8}"/>
              </a:ext>
            </a:extLst>
          </p:cNvPr>
          <p:cNvSpPr/>
          <p:nvPr/>
        </p:nvSpPr>
        <p:spPr>
          <a:xfrm>
            <a:off x="7368751" y="1680520"/>
            <a:ext cx="4394883" cy="187490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C</a:t>
            </a:r>
            <a:r>
              <a:rPr lang="en-US" sz="900" dirty="0">
                <a:solidFill>
                  <a:schemeClr val="tx1"/>
                </a:solidFill>
              </a:rPr>
              <a:t>r</a:t>
            </a:r>
            <a:r>
              <a:rPr lang="en-BR" sz="900" dirty="0">
                <a:solidFill>
                  <a:schemeClr val="tx1"/>
                </a:solidFill>
              </a:rPr>
              <a:t>iar as redes sociais do programa (facebook, twitter, etc)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Transmmitir seminários e eventos científicos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Ampliar a difusão do conhecimento para o publico não-acadêmico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Intensificar as redes de cooperação técnico-científica com organizaçoes público e privadas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  <a:p>
            <a:pPr algn="ctr"/>
            <a:endParaRPr lang="en-BR" sz="900" dirty="0">
              <a:solidFill>
                <a:schemeClr val="tx1"/>
              </a:solidFill>
            </a:endParaRP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BCFAFFD3-E306-FB4F-A0E4-0465E445CA34}"/>
              </a:ext>
            </a:extLst>
          </p:cNvPr>
          <p:cNvSpPr/>
          <p:nvPr/>
        </p:nvSpPr>
        <p:spPr>
          <a:xfrm>
            <a:off x="7368751" y="1363928"/>
            <a:ext cx="4394881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IMPACTO SOCIAL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6CD3F9D-0DAE-524A-A82A-8B16725AB558}"/>
              </a:ext>
            </a:extLst>
          </p:cNvPr>
          <p:cNvSpPr/>
          <p:nvPr/>
        </p:nvSpPr>
        <p:spPr>
          <a:xfrm>
            <a:off x="7368752" y="1680518"/>
            <a:ext cx="4394880" cy="7217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3: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Ampliar os impactos do programa aprofundando as açoes de difusão e transferência do conhecimento para contribuir para a superação de problemas no campo de atuação do programa</a:t>
            </a:r>
          </a:p>
        </p:txBody>
      </p:sp>
      <p:sp>
        <p:nvSpPr>
          <p:cNvPr id="17" name="Round Diagonal Corner Rectangle 16">
            <a:extLst>
              <a:ext uri="{FF2B5EF4-FFF2-40B4-BE49-F238E27FC236}">
                <a16:creationId xmlns:a16="http://schemas.microsoft.com/office/drawing/2014/main" id="{385E6308-753F-D74D-9A49-C7B672ECCFB9}"/>
              </a:ext>
            </a:extLst>
          </p:cNvPr>
          <p:cNvSpPr/>
          <p:nvPr/>
        </p:nvSpPr>
        <p:spPr>
          <a:xfrm>
            <a:off x="454122" y="4125636"/>
            <a:ext cx="5152766" cy="1440139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Incrementar as produçoes intelectuais de circulação internacional do programa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</p:txBody>
      </p:sp>
      <p:sp>
        <p:nvSpPr>
          <p:cNvPr id="18" name="Round Diagonal Corner Rectangle 17">
            <a:extLst>
              <a:ext uri="{FF2B5EF4-FFF2-40B4-BE49-F238E27FC236}">
                <a16:creationId xmlns:a16="http://schemas.microsoft.com/office/drawing/2014/main" id="{F488E403-F6C6-7C4E-8369-7BB47CD99609}"/>
              </a:ext>
            </a:extLst>
          </p:cNvPr>
          <p:cNvSpPr/>
          <p:nvPr/>
        </p:nvSpPr>
        <p:spPr>
          <a:xfrm>
            <a:off x="485652" y="3775740"/>
            <a:ext cx="5121236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INTERNACIONALIZAÇÃO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93AAC8F2-4B44-0A44-B3A8-779AD24CA837}"/>
              </a:ext>
            </a:extLst>
          </p:cNvPr>
          <p:cNvSpPr/>
          <p:nvPr/>
        </p:nvSpPr>
        <p:spPr>
          <a:xfrm>
            <a:off x="464632" y="4111879"/>
            <a:ext cx="5152766" cy="4893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4: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Aprimorar o processo de internacionalização, diminuindo assimetrias entre as linhas de pesquisa do PPG</a:t>
            </a:r>
          </a:p>
        </p:txBody>
      </p:sp>
      <p:sp>
        <p:nvSpPr>
          <p:cNvPr id="20" name="Round Diagonal Corner Rectangle 19">
            <a:extLst>
              <a:ext uri="{FF2B5EF4-FFF2-40B4-BE49-F238E27FC236}">
                <a16:creationId xmlns:a16="http://schemas.microsoft.com/office/drawing/2014/main" id="{C7439F79-7282-1444-A82F-F6C3CD369402}"/>
              </a:ext>
            </a:extLst>
          </p:cNvPr>
          <p:cNvSpPr/>
          <p:nvPr/>
        </p:nvSpPr>
        <p:spPr>
          <a:xfrm>
            <a:off x="5825435" y="4424629"/>
            <a:ext cx="5152766" cy="1147577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900" dirty="0">
                <a:solidFill>
                  <a:schemeClr val="tx1"/>
                </a:solidFill>
              </a:rPr>
              <a:t>Definir processo de acompanhamento e monitoramentos das açoes do programa 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Definir os indicadores empregados pelo peograma 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Outros</a:t>
            </a:r>
          </a:p>
        </p:txBody>
      </p:sp>
      <p:sp>
        <p:nvSpPr>
          <p:cNvPr id="21" name="Round Diagonal Corner Rectangle 20">
            <a:extLst>
              <a:ext uri="{FF2B5EF4-FFF2-40B4-BE49-F238E27FC236}">
                <a16:creationId xmlns:a16="http://schemas.microsoft.com/office/drawing/2014/main" id="{8F598374-3984-7348-97C3-555B9ACE8789}"/>
              </a:ext>
            </a:extLst>
          </p:cNvPr>
          <p:cNvSpPr/>
          <p:nvPr/>
        </p:nvSpPr>
        <p:spPr>
          <a:xfrm>
            <a:off x="5866629" y="3766942"/>
            <a:ext cx="5111572" cy="316589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dirty="0"/>
              <a:t>GESTÃO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3045C088-B764-A340-929E-7D2BAFEC9D1F}"/>
              </a:ext>
            </a:extLst>
          </p:cNvPr>
          <p:cNvSpPr/>
          <p:nvPr/>
        </p:nvSpPr>
        <p:spPr>
          <a:xfrm>
            <a:off x="5825435" y="4111879"/>
            <a:ext cx="5152766" cy="525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900" b="1" dirty="0">
                <a:solidFill>
                  <a:schemeClr val="tx1"/>
                </a:solidFill>
              </a:rPr>
              <a:t>Diretriz Estratégica 5:</a:t>
            </a:r>
          </a:p>
          <a:p>
            <a:pPr algn="ctr"/>
            <a:r>
              <a:rPr lang="en-BR" sz="900" dirty="0">
                <a:solidFill>
                  <a:schemeClr val="tx1"/>
                </a:solidFill>
              </a:rPr>
              <a:t>Definir processos de acompanhamento, que permitam criar uma cultura de planejamento</a:t>
            </a:r>
          </a:p>
        </p:txBody>
      </p:sp>
      <p:sp>
        <p:nvSpPr>
          <p:cNvPr id="23" name="Snip Single Corner Rectangle 22">
            <a:extLst>
              <a:ext uri="{FF2B5EF4-FFF2-40B4-BE49-F238E27FC236}">
                <a16:creationId xmlns:a16="http://schemas.microsoft.com/office/drawing/2014/main" id="{74410179-E0DD-5E40-ABBA-2FEA2567B341}"/>
              </a:ext>
            </a:extLst>
          </p:cNvPr>
          <p:cNvSpPr/>
          <p:nvPr/>
        </p:nvSpPr>
        <p:spPr>
          <a:xfrm>
            <a:off x="305039" y="5850270"/>
            <a:ext cx="11653796" cy="266855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1200" b="1" dirty="0">
                <a:solidFill>
                  <a:srgbClr val="0070C0"/>
                </a:solidFill>
              </a:rPr>
              <a:t>Valores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FBAFCA7-A54A-5245-AA8B-9C39C1407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046508"/>
              </p:ext>
            </p:extLst>
          </p:nvPr>
        </p:nvGraphicFramePr>
        <p:xfrm>
          <a:off x="305039" y="6156225"/>
          <a:ext cx="11653797" cy="453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9697">
                  <a:extLst>
                    <a:ext uri="{9D8B030D-6E8A-4147-A177-3AD203B41FA5}">
                      <a16:colId xmlns:a16="http://schemas.microsoft.com/office/drawing/2014/main" val="3308264048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626739007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2072166983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1100012191"/>
                    </a:ext>
                  </a:extLst>
                </a:gridCol>
                <a:gridCol w="2331025">
                  <a:extLst>
                    <a:ext uri="{9D8B030D-6E8A-4147-A177-3AD203B41FA5}">
                      <a16:colId xmlns:a16="http://schemas.microsoft.com/office/drawing/2014/main" val="1135859838"/>
                    </a:ext>
                  </a:extLst>
                </a:gridCol>
              </a:tblGrid>
              <a:tr h="453115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Rigor teórico metodológico na produção do conhecimento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Relevância dos conhecimentos produzidos 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462915" algn="ctr"/>
                        </a:tabLst>
                      </a:pPr>
                      <a:r>
                        <a:rPr lang="pt-BR" sz="1000" dirty="0">
                          <a:effectLst/>
                        </a:rPr>
                        <a:t>	Inovação e criatividade nos projetos de pesquisa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Cooperação e solidariedade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5875" algn="ctr">
                        <a:spcAft>
                          <a:spcPts val="600"/>
                        </a:spcAft>
                        <a:tabLst>
                          <a:tab pos="900430" algn="l"/>
                          <a:tab pos="6931025" algn="l"/>
                          <a:tab pos="7021195" algn="l"/>
                        </a:tabLst>
                      </a:pPr>
                      <a:r>
                        <a:rPr lang="pt-BR" sz="1000" dirty="0">
                          <a:effectLst/>
                        </a:rPr>
                        <a:t>Formação de pesquisadores críticos e independentes</a:t>
                      </a:r>
                      <a:endParaRPr lang="en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1996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4754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C5A902D0-1454-7446-A6BE-8AB0EB05C977}"/>
              </a:ext>
            </a:extLst>
          </p:cNvPr>
          <p:cNvSpPr/>
          <p:nvPr/>
        </p:nvSpPr>
        <p:spPr>
          <a:xfrm>
            <a:off x="0" y="795383"/>
            <a:ext cx="751491" cy="707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5BD82A-B5C7-EB4F-82D7-BDA0AFCC7687}"/>
              </a:ext>
            </a:extLst>
          </p:cNvPr>
          <p:cNvSpPr/>
          <p:nvPr/>
        </p:nvSpPr>
        <p:spPr>
          <a:xfrm>
            <a:off x="5829415" y="795383"/>
            <a:ext cx="751490" cy="6698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26125" y="1406106"/>
            <a:ext cx="5822731" cy="2369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 FORÇAS: O que estamos fazendo bem? Quais são as nossas qualidades principais e o que nos fortalece?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194EB-2820-6647-B94B-EBA3F5315F2A}"/>
              </a:ext>
            </a:extLst>
          </p:cNvPr>
          <p:cNvSpPr txBox="1"/>
          <p:nvPr/>
        </p:nvSpPr>
        <p:spPr>
          <a:xfrm>
            <a:off x="6074981" y="1416806"/>
            <a:ext cx="6027681" cy="23476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FRAQUEZAS: O que precisamos melhorar/aprimorar? O que os demais fazem de melhor? </a:t>
            </a:r>
          </a:p>
          <a:p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9668E7-7FF0-0B4C-9368-33767CB1EE11}"/>
              </a:ext>
            </a:extLst>
          </p:cNvPr>
          <p:cNvSpPr/>
          <p:nvPr/>
        </p:nvSpPr>
        <p:spPr>
          <a:xfrm>
            <a:off x="0" y="3775166"/>
            <a:ext cx="751491" cy="707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O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DD24072-154A-8A43-B9B7-82102B2494BF}"/>
              </a:ext>
            </a:extLst>
          </p:cNvPr>
          <p:cNvSpPr/>
          <p:nvPr/>
        </p:nvSpPr>
        <p:spPr>
          <a:xfrm>
            <a:off x="5948856" y="3775166"/>
            <a:ext cx="751490" cy="728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R" sz="7200" dirty="0"/>
              <a:t>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2B5EA1-398D-DD40-A3C1-A708A39ED40E}"/>
              </a:ext>
            </a:extLst>
          </p:cNvPr>
          <p:cNvSpPr txBox="1"/>
          <p:nvPr/>
        </p:nvSpPr>
        <p:spPr>
          <a:xfrm>
            <a:off x="6096000" y="4328510"/>
            <a:ext cx="5969875" cy="2369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 AMEAÇAS: Quais são os problemas enfrentados? Quais fatores estão fora de seu controle?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A22262-E025-1B4B-A188-85EC2CEDCEBA}"/>
              </a:ext>
            </a:extLst>
          </p:cNvPr>
          <p:cNvSpPr txBox="1"/>
          <p:nvPr/>
        </p:nvSpPr>
        <p:spPr>
          <a:xfrm>
            <a:off x="126125" y="4328510"/>
            <a:ext cx="5822731" cy="2369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rtlCol="0" anchor="t">
            <a:noAutofit/>
          </a:bodyPr>
          <a:lstStyle/>
          <a:p>
            <a:r>
              <a:rPr lang="en-BR" sz="1000" dirty="0"/>
              <a:t> OPORTUNIDADES: Quais são os objetivos? As demandas estão mudando? C</a:t>
            </a:r>
            <a:r>
              <a:rPr lang="en-US" sz="1000" dirty="0"/>
              <a:t>o</a:t>
            </a:r>
            <a:r>
              <a:rPr lang="en-BR" sz="1000" dirty="0"/>
              <a:t>mo melhorar?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B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BR" sz="1000" dirty="0"/>
              <a:t> 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589D9E-E19C-194B-8E05-4A352F6969AA}"/>
              </a:ext>
            </a:extLst>
          </p:cNvPr>
          <p:cNvSpPr txBox="1"/>
          <p:nvPr/>
        </p:nvSpPr>
        <p:spPr>
          <a:xfrm>
            <a:off x="1397728" y="129797"/>
            <a:ext cx="4206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R" sz="3600" b="1" dirty="0">
                <a:solidFill>
                  <a:schemeClr val="accent1"/>
                </a:solidFill>
              </a:rPr>
              <a:t>MATRIZ SWOT</a:t>
            </a:r>
          </a:p>
        </p:txBody>
      </p:sp>
    </p:spTree>
    <p:extLst>
      <p:ext uri="{BB962C8B-B14F-4D97-AF65-F5344CB8AC3E}">
        <p14:creationId xmlns:p14="http://schemas.microsoft.com/office/powerpoint/2010/main" val="31068995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>
            <a:extLst>
              <a:ext uri="{FF2B5EF4-FFF2-40B4-BE49-F238E27FC236}">
                <a16:creationId xmlns:a16="http://schemas.microsoft.com/office/drawing/2014/main" id="{5D38F88C-4D25-BF44-BADC-66211A1973A8}"/>
              </a:ext>
            </a:extLst>
          </p:cNvPr>
          <p:cNvSpPr/>
          <p:nvPr/>
        </p:nvSpPr>
        <p:spPr>
          <a:xfrm>
            <a:off x="580767" y="1528354"/>
            <a:ext cx="5872284" cy="76520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2800" dirty="0">
                <a:solidFill>
                  <a:schemeClr val="tx1"/>
                </a:solidFill>
              </a:rPr>
              <a:t>MISSÃO</a:t>
            </a:r>
          </a:p>
          <a:p>
            <a:pPr algn="ctr"/>
            <a:r>
              <a:rPr lang="en-BR" sz="1100" dirty="0">
                <a:solidFill>
                  <a:schemeClr val="tx1"/>
                </a:solidFill>
              </a:rPr>
              <a:t>ENTENDIDO COMO O PROPÓSITO FUNDAMENTAL DO PROGRAMA DE PÓS-GRADUAÇÃO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7E18993F-6C21-604A-9323-D8021DC0D0EE}"/>
              </a:ext>
            </a:extLst>
          </p:cNvPr>
          <p:cNvSpPr/>
          <p:nvPr/>
        </p:nvSpPr>
        <p:spPr>
          <a:xfrm>
            <a:off x="1569190" y="2542902"/>
            <a:ext cx="5872284" cy="65749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2800" dirty="0">
                <a:solidFill>
                  <a:schemeClr val="tx1"/>
                </a:solidFill>
              </a:rPr>
              <a:t>VISÃO</a:t>
            </a:r>
          </a:p>
          <a:p>
            <a:pPr algn="ctr"/>
            <a:r>
              <a:rPr lang="en-BR" sz="1100" dirty="0">
                <a:solidFill>
                  <a:schemeClr val="tx1"/>
                </a:solidFill>
              </a:rPr>
              <a:t>DEFINE O QUE O PROGRAMA DE PÓS-GRADUAÇÃO PRETENDE SE TORNAR NO FUTURO PRÓXIMO</a:t>
            </a: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A3B7E163-FF0B-074A-A5AD-7E87215B67B9}"/>
              </a:ext>
            </a:extLst>
          </p:cNvPr>
          <p:cNvSpPr/>
          <p:nvPr/>
        </p:nvSpPr>
        <p:spPr>
          <a:xfrm>
            <a:off x="3001750" y="3432330"/>
            <a:ext cx="6625576" cy="77391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BR" sz="2800" dirty="0">
                <a:solidFill>
                  <a:schemeClr val="tx1"/>
                </a:solidFill>
              </a:rPr>
              <a:t>VALORES</a:t>
            </a:r>
          </a:p>
          <a:p>
            <a:pPr algn="ctr"/>
            <a:r>
              <a:rPr lang="en-BR" sz="1100" dirty="0">
                <a:solidFill>
                  <a:schemeClr val="tx1"/>
                </a:solidFill>
              </a:rPr>
              <a:t>DELIMITA OS PRINCÍPIOS E CRENÇAS QUE DEVEM ORIENTAR AS AÇÕES DO PROGRAMA DE PÓS-GRADUAÇÃO</a:t>
            </a:r>
          </a:p>
        </p:txBody>
      </p:sp>
      <p:sp>
        <p:nvSpPr>
          <p:cNvPr id="9" name="Curved Down Arrow 8">
            <a:extLst>
              <a:ext uri="{FF2B5EF4-FFF2-40B4-BE49-F238E27FC236}">
                <a16:creationId xmlns:a16="http://schemas.microsoft.com/office/drawing/2014/main" id="{367A49DD-533C-9443-873E-C6A6FB6A7055}"/>
              </a:ext>
            </a:extLst>
          </p:cNvPr>
          <p:cNvSpPr/>
          <p:nvPr/>
        </p:nvSpPr>
        <p:spPr>
          <a:xfrm rot="5400000">
            <a:off x="7187737" y="1858110"/>
            <a:ext cx="1170907" cy="113765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>
              <a:solidFill>
                <a:schemeClr val="tx1"/>
              </a:solidFill>
            </a:endParaRPr>
          </a:p>
        </p:txBody>
      </p:sp>
      <p:sp>
        <p:nvSpPr>
          <p:cNvPr id="10" name="Curved Down Arrow 9">
            <a:extLst>
              <a:ext uri="{FF2B5EF4-FFF2-40B4-BE49-F238E27FC236}">
                <a16:creationId xmlns:a16="http://schemas.microsoft.com/office/drawing/2014/main" id="{ED1CDD89-863B-0A41-9530-FB820371AD6B}"/>
              </a:ext>
            </a:extLst>
          </p:cNvPr>
          <p:cNvSpPr/>
          <p:nvPr/>
        </p:nvSpPr>
        <p:spPr>
          <a:xfrm rot="5400000">
            <a:off x="9276840" y="2708861"/>
            <a:ext cx="1170907" cy="1344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265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769511D-2002-0447-A096-D4A3BB53F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998182"/>
              </p:ext>
            </p:extLst>
          </p:nvPr>
        </p:nvGraphicFramePr>
        <p:xfrm>
          <a:off x="187037" y="650394"/>
          <a:ext cx="11866419" cy="600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696">
                  <a:extLst>
                    <a:ext uri="{9D8B030D-6E8A-4147-A177-3AD203B41FA5}">
                      <a16:colId xmlns:a16="http://schemas.microsoft.com/office/drawing/2014/main" val="533015603"/>
                    </a:ext>
                  </a:extLst>
                </a:gridCol>
                <a:gridCol w="7474240">
                  <a:extLst>
                    <a:ext uri="{9D8B030D-6E8A-4147-A177-3AD203B41FA5}">
                      <a16:colId xmlns:a16="http://schemas.microsoft.com/office/drawing/2014/main" val="3085089100"/>
                    </a:ext>
                  </a:extLst>
                </a:gridCol>
                <a:gridCol w="2026338">
                  <a:extLst>
                    <a:ext uri="{9D8B030D-6E8A-4147-A177-3AD203B41FA5}">
                      <a16:colId xmlns:a16="http://schemas.microsoft.com/office/drawing/2014/main" val="3283714896"/>
                    </a:ext>
                  </a:extLst>
                </a:gridCol>
                <a:gridCol w="1704145">
                  <a:extLst>
                    <a:ext uri="{9D8B030D-6E8A-4147-A177-3AD203B41FA5}">
                      <a16:colId xmlns:a16="http://schemas.microsoft.com/office/drawing/2014/main" val="4146067387"/>
                    </a:ext>
                  </a:extLst>
                </a:gridCol>
              </a:tblGrid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/>
                        <a:t>PROGRAMA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/>
                        <a:t>PONTOS FORTES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/>
                        <a:t>FRAGILIDADES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686020"/>
                  </a:ext>
                </a:extLst>
              </a:tr>
              <a:tr h="679696">
                <a:tc>
                  <a:txBody>
                    <a:bodyPr/>
                    <a:lstStyle/>
                    <a:p>
                      <a:r>
                        <a:rPr lang="en-BR" sz="1400" b="1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Articulação, aderência e atualização das áreas de concentração, l</a:t>
                      </a:r>
                      <a:r>
                        <a:rPr lang="pt-BR" sz="1400" b="1"/>
                        <a:t>in</a:t>
                      </a:r>
                      <a:r>
                        <a:rPr lang="en-BR" sz="1400" b="1"/>
                        <a:t>has </a:t>
                      </a:r>
                      <a:r>
                        <a:rPr lang="en-BR" sz="1400" b="1" dirty="0"/>
                        <a:t>de pesquisa, projetos em andamento e estrutura curricular, bem como a infraestrutura disponível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24047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Perfil do corpo docente e sua compatibilidade </a:t>
                      </a:r>
                      <a:r>
                        <a:rPr lang="en-BR" sz="1400" b="1"/>
                        <a:t>e adequação </a:t>
                      </a:r>
                      <a:r>
                        <a:rPr lang="en-BR" sz="1400" b="1" dirty="0"/>
                        <a:t>à Proposta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938392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Plenejamento Estratégico, considerando as articulações com o PDI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545325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Os processos e resultados da autoavaliação do programa, com foco na formação discente e produção intelectual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492944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FORMAÇÃO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468522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e adequação das teses, dissertações ou equivalente em relação às áreas de concentração e linhas de pesquisa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188152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da Produção intelectual de discentes e egressos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154417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Destino e atuação dos egressos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939196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das atividades de pesquisa e da produção intelectual do  corpo docente no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027638"/>
                  </a:ext>
                </a:extLst>
              </a:tr>
              <a:tr h="478305">
                <a:tc>
                  <a:txBody>
                    <a:bodyPr/>
                    <a:lstStyle/>
                    <a:p>
                      <a:r>
                        <a:rPr lang="en-BR" sz="1400" b="1" dirty="0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Qualidade e envolvimento do corpo docente do programa em relação às atividades de formação no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648467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BR" sz="1400" b="1" dirty="0">
                          <a:solidFill>
                            <a:schemeClr val="bg1"/>
                          </a:solidFill>
                        </a:rPr>
                        <a:t>IMPACTOS NA SOCIEDADE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18442"/>
                  </a:ext>
                </a:extLst>
              </a:tr>
              <a:tr h="361704">
                <a:tc>
                  <a:txBody>
                    <a:bodyPr/>
                    <a:lstStyle/>
                    <a:p>
                      <a:r>
                        <a:rPr lang="en-BR" sz="1400" b="1" dirty="0"/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Impacto e carater inovador da produção intelectual em função da natureza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36010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Impacto Social, econômico e cultural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374122"/>
                  </a:ext>
                </a:extLst>
              </a:tr>
              <a:tr h="306283">
                <a:tc>
                  <a:txBody>
                    <a:bodyPr/>
                    <a:lstStyle/>
                    <a:p>
                      <a:r>
                        <a:rPr lang="en-BR" sz="1400" b="1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R" sz="1400" b="1" dirty="0"/>
                        <a:t>Internacionalização e visibilidade do programa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B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498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46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-19198" y="557048"/>
            <a:ext cx="1169551" cy="5933090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É importante que a grade curricular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forneça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ampla oportunidade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aos discentes (Mestrado e Doutorado), ofertando 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disciplinas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geral 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específicas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relacionadas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às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áreas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6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atuação</a:t>
            </a:r>
            <a:r>
              <a:rPr lang="pt-BR" sz="16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programa.</a:t>
            </a:r>
            <a:endParaRPr lang="en-B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90197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4644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Análise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estrutura curricular com foco nas habilidades 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competências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esperadas para o perfil proposto, a matriz curricular contendo as disciplinas e sua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organização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núcleos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ou etapas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a estrutura de pesquisa em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áreas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concentração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contendo as linhas e projetos de pesquisa.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22132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46440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infraestrutura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própria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compartilhada do PPG para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sustentação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das atividades previstas no PPC do programa, detalhando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espaços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didáticos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pedagógicos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administração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sz="1400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laboratórios</a:t>
            </a:r>
            <a:r>
              <a:rPr lang="pt-BR" sz="1400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biblioteca e acesso à rede mundial de computadores.</a:t>
            </a:r>
            <a:endParaRPr lang="en-BR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385360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9D1D41B-D6C3-F14A-A728-3547BAB00C93}"/>
              </a:ext>
            </a:extLst>
          </p:cNvPr>
          <p:cNvGrpSpPr/>
          <p:nvPr/>
        </p:nvGrpSpPr>
        <p:grpSpPr>
          <a:xfrm>
            <a:off x="1759169" y="-2"/>
            <a:ext cx="9890234" cy="1250734"/>
            <a:chOff x="1759169" y="-2"/>
            <a:chExt cx="9890234" cy="1250734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5A902D0-1454-7446-A6BE-8AB0EB05C977}"/>
                </a:ext>
              </a:extLst>
            </p:cNvPr>
            <p:cNvSpPr/>
            <p:nvPr/>
          </p:nvSpPr>
          <p:spPr>
            <a:xfrm>
              <a:off x="1759169" y="0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S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25BD82A-B5C7-EB4F-82D7-BDA0AFCC7687}"/>
                </a:ext>
              </a:extLst>
            </p:cNvPr>
            <p:cNvSpPr/>
            <p:nvPr/>
          </p:nvSpPr>
          <p:spPr>
            <a:xfrm>
              <a:off x="4570685" y="0"/>
              <a:ext cx="1435976" cy="12507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W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59668E7-7FF0-0B4C-9368-33767CB1EE11}"/>
                </a:ext>
              </a:extLst>
            </p:cNvPr>
            <p:cNvSpPr/>
            <p:nvPr/>
          </p:nvSpPr>
          <p:spPr>
            <a:xfrm>
              <a:off x="7382201" y="-2"/>
              <a:ext cx="1435976" cy="12507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O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DD24072-154A-8A43-B9B7-82102B2494BF}"/>
                </a:ext>
              </a:extLst>
            </p:cNvPr>
            <p:cNvSpPr/>
            <p:nvPr/>
          </p:nvSpPr>
          <p:spPr>
            <a:xfrm>
              <a:off x="10213427" y="0"/>
              <a:ext cx="1435976" cy="125072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BR" sz="7200" dirty="0"/>
                <a:t>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FB0212B-22F3-9747-9355-F4737544D79E}"/>
              </a:ext>
            </a:extLst>
          </p:cNvPr>
          <p:cNvSpPr/>
          <p:nvPr/>
        </p:nvSpPr>
        <p:spPr>
          <a:xfrm>
            <a:off x="117432" y="817672"/>
            <a:ext cx="1015663" cy="56724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Avaliação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trajetória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histórica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programa, contexto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criação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evolução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do programa e sua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coerência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com os objetivos e perfil de </a:t>
            </a:r>
            <a:r>
              <a:rPr lang="pt-BR" dirty="0" err="1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formação</a:t>
            </a:r>
            <a:r>
              <a:rPr lang="pt-BR" dirty="0">
                <a:latin typeface="Baskerville" panose="02020502070401020303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desejados. </a:t>
            </a:r>
            <a:endParaRPr lang="en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727195-B8FD-7A42-8FE0-9E1E190D4E41}"/>
              </a:ext>
            </a:extLst>
          </p:cNvPr>
          <p:cNvSpPr txBox="1"/>
          <p:nvPr/>
        </p:nvSpPr>
        <p:spPr>
          <a:xfrm>
            <a:off x="1185042" y="1082565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8A51BC-E2C2-074A-B2B4-0A16CF296132}"/>
              </a:ext>
            </a:extLst>
          </p:cNvPr>
          <p:cNvSpPr txBox="1"/>
          <p:nvPr/>
        </p:nvSpPr>
        <p:spPr>
          <a:xfrm>
            <a:off x="3996558" y="1080286"/>
            <a:ext cx="2735317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1F4445-F690-4049-AC44-DD42A6B2EB2B}"/>
              </a:ext>
            </a:extLst>
          </p:cNvPr>
          <p:cNvSpPr txBox="1"/>
          <p:nvPr/>
        </p:nvSpPr>
        <p:spPr>
          <a:xfrm>
            <a:off x="6808074" y="1080286"/>
            <a:ext cx="262688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866F79-CF7B-E043-8517-713C5363182F}"/>
              </a:ext>
            </a:extLst>
          </p:cNvPr>
          <p:cNvSpPr txBox="1"/>
          <p:nvPr/>
        </p:nvSpPr>
        <p:spPr>
          <a:xfrm>
            <a:off x="9521158" y="1080286"/>
            <a:ext cx="2501463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wrap="square" rtlCol="0" anchor="b">
            <a:spAutoFit/>
          </a:bodyPr>
          <a:lstStyle/>
          <a:p>
            <a:r>
              <a:rPr lang="en-BR" sz="1000" dirty="0"/>
              <a:t> 1-</a:t>
            </a:r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  <a:p>
            <a:endParaRPr lang="en-BR" sz="1000" dirty="0"/>
          </a:p>
        </p:txBody>
      </p:sp>
    </p:spTree>
    <p:extLst>
      <p:ext uri="{BB962C8B-B14F-4D97-AF65-F5344CB8AC3E}">
        <p14:creationId xmlns:p14="http://schemas.microsoft.com/office/powerpoint/2010/main" val="1180260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A3F67DA-ED01-3841-BF7C-9BDC60548C9B}">
  <we:reference id="wa104380907" version="3.0.0.0" store="en-US" storeType="OMEX"/>
  <we:alternateReferences>
    <we:reference id="wa104380907" version="3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3311</Words>
  <Application>Microsoft Office PowerPoint</Application>
  <PresentationFormat>Widescreen</PresentationFormat>
  <Paragraphs>6242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53</vt:i4>
      </vt:variant>
    </vt:vector>
  </HeadingPairs>
  <TitlesOfParts>
    <vt:vector size="61" baseType="lpstr">
      <vt:lpstr>Arial Unicode MS</vt:lpstr>
      <vt:lpstr>Arial</vt:lpstr>
      <vt:lpstr>Baskerville</vt:lpstr>
      <vt:lpstr>Calibri</vt:lpstr>
      <vt:lpstr>Calibri Light</vt:lpstr>
      <vt:lpstr>Rockwell</vt:lpstr>
      <vt:lpstr>Times New Roman</vt:lpstr>
      <vt:lpstr>Office Theme</vt:lpstr>
      <vt:lpstr>Quadros SWOT do Planejamento Estratégico</vt:lpstr>
      <vt:lpstr>QUESITO I  - PROGRAMA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QUESITO II  - FORMAÇÃO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QUESITO III  - IMPACTOS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Diretrizes Estratégicas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Quadros SWOT do Planejamento Estratégico</dc:title>
  <dc:creator>Andre Rodacki</dc:creator>
  <cp:lastModifiedBy>Cpgss Coordenação Pós-graduação Stricto Sensu</cp:lastModifiedBy>
  <cp:revision>13</cp:revision>
  <dcterms:created xsi:type="dcterms:W3CDTF">2020-08-17T21:08:14Z</dcterms:created>
  <dcterms:modified xsi:type="dcterms:W3CDTF">2022-07-06T12:05:51Z</dcterms:modified>
</cp:coreProperties>
</file>