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5" r:id="rId1"/>
  </p:sldMasterIdLst>
  <p:sldIdLst>
    <p:sldId id="256" r:id="rId2"/>
    <p:sldId id="258" r:id="rId3"/>
    <p:sldId id="264" r:id="rId4"/>
    <p:sldId id="260" r:id="rId5"/>
    <p:sldId id="261" r:id="rId6"/>
    <p:sldId id="272" r:id="rId7"/>
    <p:sldId id="259" r:id="rId8"/>
    <p:sldId id="263" r:id="rId9"/>
    <p:sldId id="262" r:id="rId10"/>
    <p:sldId id="268" r:id="rId11"/>
    <p:sldId id="269" r:id="rId12"/>
    <p:sldId id="270" r:id="rId13"/>
    <p:sldId id="271" r:id="rId14"/>
    <p:sldId id="257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49"/>
  </p:normalViewPr>
  <p:slideViewPr>
    <p:cSldViewPr snapToGrid="0" snapToObjects="1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4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8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39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4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707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2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1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9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gradFill>
          <a:gsLst>
            <a:gs pos="7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4034D2-0537-BC47-8EDB-417E2276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34641EF2-FB4B-BD47-97DC-E7CE1E5D6C0F}"/>
              </a:ext>
            </a:extLst>
          </p:cNvPr>
          <p:cNvSpPr/>
          <p:nvPr userDrawn="1"/>
        </p:nvSpPr>
        <p:spPr>
          <a:xfrm>
            <a:off x="-67775" y="0"/>
            <a:ext cx="487905" cy="6858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BR" dirty="0"/>
              <a:t>UFPR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A59C04F-4E81-3747-A068-8392540958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549032" y="6000046"/>
            <a:ext cx="1339213" cy="37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5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7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1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7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5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5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7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6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9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ppg.ufpr/sites/p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2974-2ED8-B04A-9F8A-70CB95F8C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489" y="3606679"/>
            <a:ext cx="11410992" cy="1675835"/>
          </a:xfrm>
          <a:effectLst>
            <a:outerShdw blurRad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</p:spPr>
        <p:txBody>
          <a:bodyPr>
            <a:normAutofit/>
          </a:bodyPr>
          <a:lstStyle/>
          <a:p>
            <a:r>
              <a:rPr lang="en-BR" sz="4400" b="1" dirty="0">
                <a:solidFill>
                  <a:schemeClr val="accent1">
                    <a:lumMod val="50000"/>
                  </a:schemeClr>
                </a:solidFill>
              </a:rPr>
              <a:t>ACOMPANHAMENTO PÓS-GRADUAÇÃO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9B9E0-651A-2A4D-BAA8-387329E5A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489" y="5282514"/>
            <a:ext cx="8282673" cy="428973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BR" b="1" dirty="0">
                <a:solidFill>
                  <a:schemeClr val="bg1"/>
                </a:solidFill>
              </a:rPr>
              <a:t>AÇÕES DE PLANEJAMENTO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EE31BB-2B20-F94F-A4D1-174DD8F2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578296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1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447D91-1321-E645-BCA5-A696A5040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158" y="2022389"/>
            <a:ext cx="8915400" cy="3777622"/>
          </a:xfrm>
        </p:spPr>
        <p:txBody>
          <a:bodyPr/>
          <a:lstStyle/>
          <a:p>
            <a:r>
              <a:rPr lang="en-BR" dirty="0"/>
              <a:t>PLANEJAMENTO ESTRATÉGICO </a:t>
            </a:r>
          </a:p>
          <a:p>
            <a:r>
              <a:rPr lang="en-BR" dirty="0"/>
              <a:t>POWER POINT</a:t>
            </a:r>
          </a:p>
          <a:p>
            <a:endParaRPr lang="en-BR" dirty="0"/>
          </a:p>
          <a:p>
            <a:endParaRPr lang="en-BR" dirty="0"/>
          </a:p>
          <a:p>
            <a:endParaRPr lang="en-BR" dirty="0"/>
          </a:p>
          <a:p>
            <a:r>
              <a:rPr lang="en-BR" dirty="0"/>
              <a:t>Documentos serão disponibilizados na página da CPGSS</a:t>
            </a:r>
          </a:p>
          <a:p>
            <a:r>
              <a:rPr lang="en-BR" dirty="0">
                <a:hlinkClick r:id="rId2"/>
              </a:rPr>
              <a:t>www.prppg.ufpr/sites/pes</a:t>
            </a:r>
            <a:r>
              <a:rPr lang="en-BR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4BD967-3224-9445-B38A-A6A28359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/>
              <a:t>VAMOS VER OS DOCUMENTOS </a:t>
            </a:r>
            <a:br>
              <a:rPr lang="en-BR" dirty="0"/>
            </a:b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16294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8F6683-0420-1A4F-89CE-423793BC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02" y="0"/>
            <a:ext cx="8911687" cy="1280890"/>
          </a:xfrm>
        </p:spPr>
        <p:txBody>
          <a:bodyPr/>
          <a:lstStyle/>
          <a:p>
            <a:r>
              <a:rPr lang="pt-BR" dirty="0"/>
              <a:t>C</a:t>
            </a:r>
            <a:r>
              <a:rPr lang="en-BR" dirty="0"/>
              <a:t>alendário</a:t>
            </a:r>
          </a:p>
        </p:txBody>
      </p:sp>
      <p:pic>
        <p:nvPicPr>
          <p:cNvPr id="5" name="Picture 4" descr="A large empty room&#10;&#10;Description automatically generated">
            <a:extLst>
              <a:ext uri="{FF2B5EF4-FFF2-40B4-BE49-F238E27FC236}">
                <a16:creationId xmlns:a16="http://schemas.microsoft.com/office/drawing/2014/main" id="{99BF1D5F-BE65-EE41-8012-6348245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28" y="640445"/>
            <a:ext cx="4056055" cy="2943013"/>
          </a:xfrm>
          <a:prstGeom prst="rect">
            <a:avLst/>
          </a:prstGeom>
        </p:spPr>
      </p:pic>
      <p:pic>
        <p:nvPicPr>
          <p:cNvPr id="7" name="Picture 6" descr="A picture containing large, covered, sitting, counter&#10;&#10;Description automatically generated">
            <a:extLst>
              <a:ext uri="{FF2B5EF4-FFF2-40B4-BE49-F238E27FC236}">
                <a16:creationId xmlns:a16="http://schemas.microsoft.com/office/drawing/2014/main" id="{18FB006B-6EDE-404B-B484-873CD61A9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7" y="3583458"/>
            <a:ext cx="4056055" cy="25462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7214A8-954E-2943-AC91-D7529FFAB9D1}"/>
              </a:ext>
            </a:extLst>
          </p:cNvPr>
          <p:cNvSpPr txBox="1"/>
          <p:nvPr/>
        </p:nvSpPr>
        <p:spPr>
          <a:xfrm>
            <a:off x="4715381" y="626096"/>
            <a:ext cx="73589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/>
              <a:t>28.08 – Oficina Press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dirty="0"/>
              <a:t>31.08 – Reunião com consultores – </a:t>
            </a:r>
            <a:r>
              <a:rPr lang="pt-BR" sz="1600" dirty="0" err="1"/>
              <a:t>Template</a:t>
            </a:r>
            <a:r>
              <a:rPr lang="pt-BR" sz="1600" dirty="0"/>
              <a:t> </a:t>
            </a:r>
            <a:r>
              <a:rPr lang="en-BR" sz="1600" dirty="0"/>
              <a:t>planejamento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dirty="0"/>
              <a:t>03.09 – Reunião Fórum – </a:t>
            </a:r>
            <a:r>
              <a:rPr lang="pt-BR" sz="1600" dirty="0" err="1"/>
              <a:t>Template</a:t>
            </a:r>
            <a:r>
              <a:rPr lang="pt-BR" sz="1600" dirty="0"/>
              <a:t> </a:t>
            </a:r>
            <a:r>
              <a:rPr lang="en-BR" sz="1600" dirty="0"/>
              <a:t>planejamento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0070C0"/>
                </a:solidFill>
              </a:rPr>
              <a:t>09.09 – Início da consultoria</a:t>
            </a:r>
            <a:r>
              <a:rPr lang="pt-BR" sz="1600" b="1" dirty="0">
                <a:solidFill>
                  <a:srgbClr val="0070C0"/>
                </a:solidFill>
              </a:rPr>
              <a:t> dos </a:t>
            </a:r>
            <a:r>
              <a:rPr lang="pt-BR" sz="1600" b="1" dirty="0" err="1">
                <a:solidFill>
                  <a:srgbClr val="0070C0"/>
                </a:solidFill>
              </a:rPr>
              <a:t>PPGs</a:t>
            </a:r>
            <a:endParaRPr lang="en-BR" sz="16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/>
              <a:t>11.09 – </a:t>
            </a:r>
            <a:r>
              <a:rPr lang="pt-BR" sz="1600" b="1" dirty="0"/>
              <a:t>Live: </a:t>
            </a:r>
            <a:r>
              <a:rPr lang="en-BR" sz="1600" b="1" dirty="0"/>
              <a:t>Impactos Social, Educacional e Econ</a:t>
            </a:r>
            <a:r>
              <a:rPr lang="pt-BR" sz="1600" b="1" dirty="0"/>
              <a:t>ô</a:t>
            </a:r>
            <a:r>
              <a:rPr lang="en-BR" sz="1600" b="1" dirty="0"/>
              <a:t>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FF0000"/>
                </a:solidFill>
              </a:rPr>
              <a:t>14.09 – Workshop Quesito 1 – (itens 1.1, 1.2 e 1.4)</a:t>
            </a:r>
            <a:endParaRPr lang="en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/>
              <a:t>18.09 – </a:t>
            </a:r>
            <a:r>
              <a:rPr lang="pt-BR" sz="1600" b="1" dirty="0"/>
              <a:t>Live: I</a:t>
            </a:r>
            <a:r>
              <a:rPr lang="en-BR" sz="1600" b="1" dirty="0"/>
              <a:t>novação e transferência de conhecimento (item 3.1)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/>
              <a:t>22.09 – </a:t>
            </a:r>
            <a:r>
              <a:rPr lang="pt-BR" sz="1600" b="1" dirty="0"/>
              <a:t>Live: Caminhos da P</a:t>
            </a:r>
            <a:r>
              <a:rPr lang="en-BR" sz="1600" b="1" dirty="0"/>
              <a:t>esquisa de </a:t>
            </a:r>
            <a:r>
              <a:rPr lang="pt-BR" sz="1600" b="1" dirty="0"/>
              <a:t>E</a:t>
            </a:r>
            <a:r>
              <a:rPr lang="en-BR" sz="1600" b="1" dirty="0"/>
              <a:t>xcelência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FF0000"/>
                </a:solidFill>
              </a:rPr>
              <a:t>25.09 – Workshop Quesito 3 – (itens 3.1 e 3.2)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chemeClr val="accent4"/>
                </a:solidFill>
              </a:rPr>
              <a:t>30.09 – PPGs indicam Prêmio Curta Ciência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34A28-D6AC-3E4F-B864-85038039AE3A}"/>
              </a:ext>
            </a:extLst>
          </p:cNvPr>
          <p:cNvSpPr txBox="1"/>
          <p:nvPr/>
        </p:nvSpPr>
        <p:spPr>
          <a:xfrm>
            <a:off x="4715381" y="3597807"/>
            <a:ext cx="7358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/>
              <a:t>09.10 – Oficina Detecção Plágio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FF0000"/>
                </a:solidFill>
              </a:rPr>
              <a:t>16</a:t>
            </a:r>
            <a:r>
              <a:rPr lang="en-BR" sz="1600" b="1" dirty="0">
                <a:solidFill>
                  <a:srgbClr val="FF0000"/>
                </a:solidFill>
              </a:rPr>
              <a:t>.10 – Workshop Quesito 2 – SIGA indicadores (itens 2.1 a 2.5)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00B050"/>
                </a:solidFill>
              </a:rPr>
              <a:t>16.10 – Quesito 1 – Envio texto para consultores (1.1, 1.2 e 1.4)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13</a:t>
            </a:r>
            <a:r>
              <a:rPr lang="en-BR" sz="1600" b="1" dirty="0"/>
              <a:t>.10 – Live: preenchimento SUCUPIRA (aberta – a confirmar)</a:t>
            </a:r>
            <a:endParaRPr lang="en-BR" sz="16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FF0000"/>
                </a:solidFill>
              </a:rPr>
              <a:t>30.10 – Workshop Quesito 3 – (item 3.3)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FF0000"/>
                </a:solidFill>
              </a:rPr>
              <a:t>30.10 – Envio dos materiais do Prêmio Curta Ciência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D743A5-A037-3F40-B4BA-F0FF6EDB119F}"/>
              </a:ext>
            </a:extLst>
          </p:cNvPr>
          <p:cNvSpPr txBox="1"/>
          <p:nvPr/>
        </p:nvSpPr>
        <p:spPr>
          <a:xfrm>
            <a:off x="1149491" y="152355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/>
              <a:t>🇧🇷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BE95F8-5F13-4347-863F-24F2E8F6EFA6}"/>
              </a:ext>
            </a:extLst>
          </p:cNvPr>
          <p:cNvSpPr txBox="1"/>
          <p:nvPr/>
        </p:nvSpPr>
        <p:spPr>
          <a:xfrm>
            <a:off x="569628" y="149216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/>
              <a:t>🇧🇷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B30D16-F282-2940-A176-F06FD207EEE2}"/>
              </a:ext>
            </a:extLst>
          </p:cNvPr>
          <p:cNvSpPr txBox="1"/>
          <p:nvPr/>
        </p:nvSpPr>
        <p:spPr>
          <a:xfrm>
            <a:off x="595386" y="4683708"/>
            <a:ext cx="1442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4000" dirty="0"/>
              <a:t>⛪️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B9734B-3DE0-774D-B00E-A7570CDC04EE}"/>
              </a:ext>
            </a:extLst>
          </p:cNvPr>
          <p:cNvSpPr txBox="1"/>
          <p:nvPr/>
        </p:nvSpPr>
        <p:spPr>
          <a:xfrm>
            <a:off x="3021766" y="4350699"/>
            <a:ext cx="561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400" dirty="0"/>
              <a:t>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80DAE-23D8-E44E-959E-0B685FA19AAE}"/>
              </a:ext>
            </a:extLst>
          </p:cNvPr>
          <p:cNvSpPr txBox="1"/>
          <p:nvPr/>
        </p:nvSpPr>
        <p:spPr>
          <a:xfrm>
            <a:off x="659327" y="2106924"/>
            <a:ext cx="92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800" dirty="0"/>
              <a:t>⚙️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76067D-0FD2-544D-BEE9-B6B3F801AA7E}"/>
              </a:ext>
            </a:extLst>
          </p:cNvPr>
          <p:cNvSpPr txBox="1"/>
          <p:nvPr/>
        </p:nvSpPr>
        <p:spPr>
          <a:xfrm>
            <a:off x="3021766" y="2645840"/>
            <a:ext cx="92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400" dirty="0"/>
              <a:t>⚙️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4E7349-159F-4340-954A-98E8869FEB09}"/>
              </a:ext>
            </a:extLst>
          </p:cNvPr>
          <p:cNvSpPr txBox="1"/>
          <p:nvPr/>
        </p:nvSpPr>
        <p:spPr>
          <a:xfrm>
            <a:off x="3021766" y="4776041"/>
            <a:ext cx="92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400" dirty="0"/>
              <a:t>⚙️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275BF8-A3F3-B541-958B-CD61687F3998}"/>
              </a:ext>
            </a:extLst>
          </p:cNvPr>
          <p:cNvSpPr txBox="1"/>
          <p:nvPr/>
        </p:nvSpPr>
        <p:spPr>
          <a:xfrm>
            <a:off x="3021766" y="5694335"/>
            <a:ext cx="92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400" dirty="0"/>
              <a:t>⚙️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C6C42-D755-B34F-B79E-DCDACEF025B4}"/>
              </a:ext>
            </a:extLst>
          </p:cNvPr>
          <p:cNvSpPr txBox="1"/>
          <p:nvPr/>
        </p:nvSpPr>
        <p:spPr>
          <a:xfrm>
            <a:off x="3011337" y="1584498"/>
            <a:ext cx="80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400" dirty="0"/>
              <a:t>🎥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B73C17-D83A-1F45-9832-B4A3C56C5E0C}"/>
              </a:ext>
            </a:extLst>
          </p:cNvPr>
          <p:cNvSpPr txBox="1"/>
          <p:nvPr/>
        </p:nvSpPr>
        <p:spPr>
          <a:xfrm>
            <a:off x="3021766" y="2106924"/>
            <a:ext cx="80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400" dirty="0"/>
              <a:t>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F49F98-6A46-2B41-887F-9985B586805C}"/>
              </a:ext>
            </a:extLst>
          </p:cNvPr>
          <p:cNvSpPr txBox="1"/>
          <p:nvPr/>
        </p:nvSpPr>
        <p:spPr>
          <a:xfrm>
            <a:off x="1267255" y="2597704"/>
            <a:ext cx="80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400" dirty="0"/>
              <a:t>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C4B68C-772C-1942-89D6-49FF807686E4}"/>
              </a:ext>
            </a:extLst>
          </p:cNvPr>
          <p:cNvSpPr txBox="1"/>
          <p:nvPr/>
        </p:nvSpPr>
        <p:spPr>
          <a:xfrm>
            <a:off x="632956" y="5271191"/>
            <a:ext cx="80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400" dirty="0"/>
              <a:t>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413F32-8AB1-4448-8C2B-148B94B068D8}"/>
              </a:ext>
            </a:extLst>
          </p:cNvPr>
          <p:cNvSpPr txBox="1"/>
          <p:nvPr/>
        </p:nvSpPr>
        <p:spPr>
          <a:xfrm>
            <a:off x="1847118" y="3165737"/>
            <a:ext cx="9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400" dirty="0"/>
              <a:t>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30546-D284-8443-ADA7-E178626E7E2D}"/>
              </a:ext>
            </a:extLst>
          </p:cNvPr>
          <p:cNvSpPr txBox="1"/>
          <p:nvPr/>
        </p:nvSpPr>
        <p:spPr>
          <a:xfrm>
            <a:off x="1795822" y="1578210"/>
            <a:ext cx="69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400" dirty="0"/>
              <a:t>🏁</a:t>
            </a:r>
          </a:p>
        </p:txBody>
      </p:sp>
    </p:spTree>
    <p:extLst>
      <p:ext uri="{BB962C8B-B14F-4D97-AF65-F5344CB8AC3E}">
        <p14:creationId xmlns:p14="http://schemas.microsoft.com/office/powerpoint/2010/main" val="394599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overed, large, empty, long&#10;&#10;Description automatically generated">
            <a:extLst>
              <a:ext uri="{FF2B5EF4-FFF2-40B4-BE49-F238E27FC236}">
                <a16:creationId xmlns:a16="http://schemas.microsoft.com/office/drawing/2014/main" id="{D5E6140B-F091-0547-8FC5-35023CFA0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171" y="366584"/>
            <a:ext cx="4039697" cy="2969741"/>
          </a:xfrm>
        </p:spPr>
      </p:pic>
      <p:pic>
        <p:nvPicPr>
          <p:cNvPr id="7" name="Picture 6" descr="A picture containing large, covered, sitting, counter&#10;&#10;Description automatically generated">
            <a:extLst>
              <a:ext uri="{FF2B5EF4-FFF2-40B4-BE49-F238E27FC236}">
                <a16:creationId xmlns:a16="http://schemas.microsoft.com/office/drawing/2014/main" id="{8419E52C-809C-D943-B658-EA4944AEA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71" y="3576533"/>
            <a:ext cx="4039697" cy="29697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AD2FD4-5723-F646-A3C3-023C51219B68}"/>
              </a:ext>
            </a:extLst>
          </p:cNvPr>
          <p:cNvSpPr txBox="1"/>
          <p:nvPr/>
        </p:nvSpPr>
        <p:spPr>
          <a:xfrm>
            <a:off x="1291589" y="5811600"/>
            <a:ext cx="28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/>
              <a:t>RECESSO FINAL DE ANO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0FBC2C-3493-CB48-B93A-90BA9B0816B8}"/>
              </a:ext>
            </a:extLst>
          </p:cNvPr>
          <p:cNvSpPr txBox="1"/>
          <p:nvPr/>
        </p:nvSpPr>
        <p:spPr>
          <a:xfrm>
            <a:off x="815070" y="5682733"/>
            <a:ext cx="69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600" dirty="0"/>
              <a:t>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EBCF3-5B7E-FD4D-9CD3-C8A55D7B7D78}"/>
              </a:ext>
            </a:extLst>
          </p:cNvPr>
          <p:cNvSpPr txBox="1"/>
          <p:nvPr/>
        </p:nvSpPr>
        <p:spPr>
          <a:xfrm>
            <a:off x="3972682" y="568273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4000" dirty="0"/>
              <a:t>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F4C6F-59F2-4946-BB83-ECD0B79262C5}"/>
              </a:ext>
            </a:extLst>
          </p:cNvPr>
          <p:cNvSpPr txBox="1"/>
          <p:nvPr/>
        </p:nvSpPr>
        <p:spPr>
          <a:xfrm>
            <a:off x="4803868" y="322116"/>
            <a:ext cx="7388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0070C0"/>
                </a:solidFill>
              </a:rPr>
              <a:t>06.11 – Quesito 1 – Devolutiva dos consultores (itens 1.1, 1.2 e 1.4)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00B050"/>
                </a:solidFill>
              </a:rPr>
              <a:t>13.11 – Quesito 3 – Envio para os consultores (itens 3.1 e 3.2)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00B050"/>
                </a:solidFill>
              </a:rPr>
              <a:t>23.11 – Reenvio Recoleta para CPGSS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dirty="0"/>
              <a:t>30.11 – Reenvio R</a:t>
            </a:r>
            <a:r>
              <a:rPr lang="en-US" sz="1600" dirty="0"/>
              <a:t>e</a:t>
            </a:r>
            <a:r>
              <a:rPr lang="en-BR" sz="1600" dirty="0"/>
              <a:t>coleta para CAPES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B455B-9307-8940-83BF-125892143D4B}"/>
              </a:ext>
            </a:extLst>
          </p:cNvPr>
          <p:cNvSpPr txBox="1"/>
          <p:nvPr/>
        </p:nvSpPr>
        <p:spPr>
          <a:xfrm>
            <a:off x="764171" y="74988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4000" dirty="0"/>
              <a:t>🕯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7F6E99-8D27-CE49-8E76-0A6A4EBD544D}"/>
              </a:ext>
            </a:extLst>
          </p:cNvPr>
          <p:cNvSpPr txBox="1"/>
          <p:nvPr/>
        </p:nvSpPr>
        <p:spPr>
          <a:xfrm>
            <a:off x="4803868" y="3576533"/>
            <a:ext cx="738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00B050"/>
                </a:solidFill>
              </a:rPr>
              <a:t>04.12 – Quesito 2 – Envio para os consultores itens 2.1 a 2.5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0070C0"/>
                </a:solidFill>
              </a:rPr>
              <a:t>04.12 – Quesito 3 – D</a:t>
            </a:r>
            <a:r>
              <a:rPr lang="en-US" sz="1600" b="1" dirty="0">
                <a:solidFill>
                  <a:srgbClr val="0070C0"/>
                </a:solidFill>
              </a:rPr>
              <a:t>e</a:t>
            </a:r>
            <a:r>
              <a:rPr lang="en-BR" sz="1600" b="1" dirty="0">
                <a:solidFill>
                  <a:srgbClr val="0070C0"/>
                </a:solidFill>
              </a:rPr>
              <a:t>volutiva dos consultores (itens 3.1 e 3.2)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00B050"/>
                </a:solidFill>
              </a:rPr>
              <a:t>18.12 – Quesito 1 – Envio do planejamento para consultores (item 1.3)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F9C44F-8464-B740-A81F-36E7FD64400C}"/>
              </a:ext>
            </a:extLst>
          </p:cNvPr>
          <p:cNvSpPr txBox="1"/>
          <p:nvPr/>
        </p:nvSpPr>
        <p:spPr>
          <a:xfrm>
            <a:off x="764171" y="2865768"/>
            <a:ext cx="129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600" dirty="0"/>
              <a:t>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951BE3-ABE2-BB41-9EFD-9A72C174CA47}"/>
              </a:ext>
            </a:extLst>
          </p:cNvPr>
          <p:cNvSpPr txBox="1"/>
          <p:nvPr/>
        </p:nvSpPr>
        <p:spPr>
          <a:xfrm>
            <a:off x="764171" y="2332916"/>
            <a:ext cx="129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600" dirty="0"/>
              <a:t>🎲</a:t>
            </a:r>
          </a:p>
        </p:txBody>
      </p:sp>
    </p:spTree>
    <p:extLst>
      <p:ext uri="{BB962C8B-B14F-4D97-AF65-F5344CB8AC3E}">
        <p14:creationId xmlns:p14="http://schemas.microsoft.com/office/powerpoint/2010/main" val="917757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room&#10;&#10;Description automatically generated">
            <a:extLst>
              <a:ext uri="{FF2B5EF4-FFF2-40B4-BE49-F238E27FC236}">
                <a16:creationId xmlns:a16="http://schemas.microsoft.com/office/drawing/2014/main" id="{7137539E-15A6-8041-83DA-877164500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4" y="274589"/>
            <a:ext cx="4040659" cy="3247087"/>
          </a:xfrm>
          <a:prstGeom prst="rect">
            <a:avLst/>
          </a:prstGeom>
        </p:spPr>
      </p:pic>
      <p:pic>
        <p:nvPicPr>
          <p:cNvPr id="6" name="Picture 5" descr="A picture containing covered, large, sitting, empty&#10;&#10;Description automatically generated">
            <a:extLst>
              <a:ext uri="{FF2B5EF4-FFF2-40B4-BE49-F238E27FC236}">
                <a16:creationId xmlns:a16="http://schemas.microsoft.com/office/drawing/2014/main" id="{D0458C7B-D765-B040-8A06-F99E2B1B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40" y="3539596"/>
            <a:ext cx="4176583" cy="32470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F70677-9983-254A-BBCA-CB1B647136B6}"/>
              </a:ext>
            </a:extLst>
          </p:cNvPr>
          <p:cNvSpPr txBox="1"/>
          <p:nvPr/>
        </p:nvSpPr>
        <p:spPr>
          <a:xfrm>
            <a:off x="1159052" y="226882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/>
              <a:t>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DD65C8-A6EF-F045-A2CD-F3AE1C5AE1A8}"/>
              </a:ext>
            </a:extLst>
          </p:cNvPr>
          <p:cNvSpPr txBox="1"/>
          <p:nvPr/>
        </p:nvSpPr>
        <p:spPr>
          <a:xfrm>
            <a:off x="1805383" y="224124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/>
              <a:t>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AD22F6-D9EA-B849-B0FA-4CEB65BB8956}"/>
              </a:ext>
            </a:extLst>
          </p:cNvPr>
          <p:cNvSpPr txBox="1"/>
          <p:nvPr/>
        </p:nvSpPr>
        <p:spPr>
          <a:xfrm>
            <a:off x="667264" y="22670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/>
              <a:t>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35F79-2E9F-5047-89C3-2AD4D543941E}"/>
              </a:ext>
            </a:extLst>
          </p:cNvPr>
          <p:cNvSpPr txBox="1"/>
          <p:nvPr/>
        </p:nvSpPr>
        <p:spPr>
          <a:xfrm>
            <a:off x="4707923" y="256669"/>
            <a:ext cx="6816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00B050"/>
                </a:solidFill>
              </a:rPr>
              <a:t>08.02 – Quesito 3 – Envio para consultores (item 3.3)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0070C0"/>
                </a:solidFill>
              </a:rPr>
              <a:t>18.02 – Quesito 1 – Devolutiva consultores (item 1.3)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0070C0"/>
                </a:solidFill>
              </a:rPr>
              <a:t>26.02 – Quesito 2 – D</a:t>
            </a:r>
            <a:r>
              <a:rPr lang="en-US" sz="1600" b="1" dirty="0">
                <a:solidFill>
                  <a:srgbClr val="0070C0"/>
                </a:solidFill>
              </a:rPr>
              <a:t>e</a:t>
            </a:r>
            <a:r>
              <a:rPr lang="en-BR" sz="1600" b="1" dirty="0">
                <a:solidFill>
                  <a:srgbClr val="0070C0"/>
                </a:solidFill>
              </a:rPr>
              <a:t>volutiva dos consultores (item 2.1 a 2.5)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7E71B8-94DD-9A41-8B42-36FB1D5C755A}"/>
              </a:ext>
            </a:extLst>
          </p:cNvPr>
          <p:cNvSpPr txBox="1"/>
          <p:nvPr/>
        </p:nvSpPr>
        <p:spPr>
          <a:xfrm>
            <a:off x="4877739" y="3539596"/>
            <a:ext cx="6472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0070C0"/>
                </a:solidFill>
              </a:rPr>
              <a:t>05.03 – Quesito 3 – D</a:t>
            </a:r>
            <a:r>
              <a:rPr lang="en-US" sz="1600" b="1" dirty="0">
                <a:solidFill>
                  <a:srgbClr val="0070C0"/>
                </a:solidFill>
              </a:rPr>
              <a:t>e</a:t>
            </a:r>
            <a:r>
              <a:rPr lang="en-BR" sz="1600" b="1" dirty="0">
                <a:solidFill>
                  <a:srgbClr val="0070C0"/>
                </a:solidFill>
              </a:rPr>
              <a:t>volutiva consultores (item 3.3)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00B050"/>
                </a:solidFill>
              </a:rPr>
              <a:t>19.03 – E</a:t>
            </a:r>
            <a:r>
              <a:rPr lang="en-US" sz="1600" b="1" dirty="0">
                <a:solidFill>
                  <a:srgbClr val="00B050"/>
                </a:solidFill>
              </a:rPr>
              <a:t>n</a:t>
            </a:r>
            <a:r>
              <a:rPr lang="en-BR" sz="1600" b="1" dirty="0">
                <a:solidFill>
                  <a:srgbClr val="00B050"/>
                </a:solidFill>
              </a:rPr>
              <a:t>vio Coleta 2020 - CPGSS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dirty="0"/>
              <a:t>31.03 – E</a:t>
            </a:r>
            <a:r>
              <a:rPr lang="en-US" sz="1600" dirty="0"/>
              <a:t>n</a:t>
            </a:r>
            <a:r>
              <a:rPr lang="en-BR" sz="1600" dirty="0"/>
              <a:t>vio Coleta 2020 – CAPES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b="1" dirty="0">
                <a:solidFill>
                  <a:srgbClr val="00B050"/>
                </a:solidFill>
              </a:rPr>
              <a:t>30.04 – Escolha dos destaques de Produção Intelectual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80DF41-951B-D948-88C2-BE18E819BE38}"/>
              </a:ext>
            </a:extLst>
          </p:cNvPr>
          <p:cNvSpPr txBox="1"/>
          <p:nvPr/>
        </p:nvSpPr>
        <p:spPr>
          <a:xfrm>
            <a:off x="2890076" y="5163139"/>
            <a:ext cx="90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600" dirty="0"/>
              <a:t>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29724B-084C-7644-AF50-8C09CBA6D271}"/>
              </a:ext>
            </a:extLst>
          </p:cNvPr>
          <p:cNvSpPr txBox="1"/>
          <p:nvPr/>
        </p:nvSpPr>
        <p:spPr>
          <a:xfrm>
            <a:off x="1651614" y="6260245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600" dirty="0"/>
              <a:t>📤</a:t>
            </a:r>
          </a:p>
        </p:txBody>
      </p:sp>
    </p:spTree>
    <p:extLst>
      <p:ext uri="{BB962C8B-B14F-4D97-AF65-F5344CB8AC3E}">
        <p14:creationId xmlns:p14="http://schemas.microsoft.com/office/powerpoint/2010/main" val="421747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033B7E7-2A94-A34F-9AE0-039A2897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087" y="5268847"/>
            <a:ext cx="8911687" cy="1280890"/>
          </a:xfrm>
        </p:spPr>
        <p:txBody>
          <a:bodyPr/>
          <a:lstStyle/>
          <a:p>
            <a:r>
              <a:rPr lang="en-BR" dirty="0"/>
              <a:t>Distribuição dos consultores nos PPGS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B3243-6791-3B4C-8915-F91877CF0E41}"/>
              </a:ext>
            </a:extLst>
          </p:cNvPr>
          <p:cNvSpPr/>
          <p:nvPr/>
        </p:nvSpPr>
        <p:spPr>
          <a:xfrm>
            <a:off x="3387436" y="5964382"/>
            <a:ext cx="79906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95832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E7F2F4-587F-034C-B0DE-7AC0E8E2E185}"/>
              </a:ext>
            </a:extLst>
          </p:cNvPr>
          <p:cNvSpPr txBox="1">
            <a:spLocks/>
          </p:cNvSpPr>
          <p:nvPr/>
        </p:nvSpPr>
        <p:spPr>
          <a:xfrm>
            <a:off x="591131" y="15575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COLÉGIO DA VIDA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B33054-6D3C-5941-B9DE-D9BB39E2E215}"/>
              </a:ext>
            </a:extLst>
          </p:cNvPr>
          <p:cNvGraphicFramePr>
            <a:graphicFrameLocks noGrp="1"/>
          </p:cNvGraphicFramePr>
          <p:nvPr/>
        </p:nvGraphicFramePr>
        <p:xfrm>
          <a:off x="591131" y="1634353"/>
          <a:ext cx="11726563" cy="4876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03304">
                  <a:extLst>
                    <a:ext uri="{9D8B030D-6E8A-4147-A177-3AD203B41FA5}">
                      <a16:colId xmlns:a16="http://schemas.microsoft.com/office/drawing/2014/main" val="778499919"/>
                    </a:ext>
                  </a:extLst>
                </a:gridCol>
                <a:gridCol w="2845207">
                  <a:extLst>
                    <a:ext uri="{9D8B030D-6E8A-4147-A177-3AD203B41FA5}">
                      <a16:colId xmlns:a16="http://schemas.microsoft.com/office/drawing/2014/main" val="2298586119"/>
                    </a:ext>
                  </a:extLst>
                </a:gridCol>
                <a:gridCol w="3290855">
                  <a:extLst>
                    <a:ext uri="{9D8B030D-6E8A-4147-A177-3AD203B41FA5}">
                      <a16:colId xmlns:a16="http://schemas.microsoft.com/office/drawing/2014/main" val="2934711454"/>
                    </a:ext>
                  </a:extLst>
                </a:gridCol>
                <a:gridCol w="3087197">
                  <a:extLst>
                    <a:ext uri="{9D8B030D-6E8A-4147-A177-3AD203B41FA5}">
                      <a16:colId xmlns:a16="http://schemas.microsoft.com/office/drawing/2014/main" val="27214084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Andre Andrian Padial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SISTEMAS COSTEIROS E OCEÂNICOS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032661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Ricardo Jorge </a:t>
                      </a:r>
                      <a:r>
                        <a:rPr lang="en-US" sz="1050" u="none" strike="noStrike" dirty="0" err="1">
                          <a:effectLst/>
                        </a:rPr>
                        <a:t>Klitzke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CiÊNCIAS DO SOLO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CIÊNCIAS BIOLÓGICAS (ENTOMOLOGIA)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167737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Nelson Rosario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SAÚDE COLETIVA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SAÚDE DA CRIANÇA E DO ADOLESCENTE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806297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Fabiano Montiani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CIÊNCIA ANIMAL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481311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Marcelo Müller dos Santos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BIOINFORMÁTICA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115534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Ricardo Fernandez Perez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CIÊNCIAS (BIOQUÍMICA)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ODONTOLOGIA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623595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Herberto Jose Chong Neto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MEDICINA (CLÍNICA CIRÚRGICA)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MEDICINA INTERNA E CIÊNCIAS DA SAÚDE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TOCOGINECOLOGIA E SAÚDE DA MULHER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05025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Alda Lúcia Gomes Monteiro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ALIMENTAÇÃO E NUTRIÇÃO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AQUICULTURA E DESENVOLVIMENTO SUSTENTÁVEL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154007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Thales Ricardo Cipriani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FARMACOLOGIA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EDUCAÇÃO FÍSICA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841509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Maria Regina Torres Boeger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AGRONOMIA (PRODUÇÃO VEGETAL)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226151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Roberto Andreatini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FISIOLOGIA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PRÁTICA DO CUIDADO EM SAÚDE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971815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Eduardo Ballester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BOTÂNICA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361228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Renata Hanae Nagai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ECOLOGIA E CONSERVAÇÃO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ZOOLOGIA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747571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Louise Larissa May De Mio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MICRO, PARASITO E PATOLOGIA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834823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Volnei Pauletti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BIOTECNOLOGIA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764557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Ricardo Lehtonen R. de Souza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ENFERMAGEM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3259292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Sila Mary Rodrigues Ferreira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CIÊNCIAS FARMACÊUTICAS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DE ALIMENTOS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30897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Hugo Fraga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FLORESTAL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493268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Glaucia Regina Martinez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BIOLOGIA CELULAR E MOLECULAR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GENÉTICA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612384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Américo Fróes Garcez Neto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CIÊNCIAS VETERINÁRIAS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ZOOTECNIA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 dirty="0">
                          <a:effectLst/>
                        </a:rPr>
                        <a:t> </a:t>
                      </a:r>
                      <a:endParaRPr lang="en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85973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20FDD1-629D-4049-851D-30AB06B00452}"/>
              </a:ext>
            </a:extLst>
          </p:cNvPr>
          <p:cNvSpPr txBox="1"/>
          <p:nvPr/>
        </p:nvSpPr>
        <p:spPr>
          <a:xfrm>
            <a:off x="642551" y="1136822"/>
            <a:ext cx="89159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NOME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89EF7-11EA-1E47-86C9-C966502F7277}"/>
              </a:ext>
            </a:extLst>
          </p:cNvPr>
          <p:cNvSpPr txBox="1"/>
          <p:nvPr/>
        </p:nvSpPr>
        <p:spPr>
          <a:xfrm>
            <a:off x="3132910" y="1136822"/>
            <a:ext cx="851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PPG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33A16-9845-564F-ACE8-5EC1478BCF6D}"/>
              </a:ext>
            </a:extLst>
          </p:cNvPr>
          <p:cNvSpPr txBox="1"/>
          <p:nvPr/>
        </p:nvSpPr>
        <p:spPr>
          <a:xfrm>
            <a:off x="5917816" y="1136822"/>
            <a:ext cx="851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PPG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E7F24-8CD7-884A-AA1F-6B2428A36B36}"/>
              </a:ext>
            </a:extLst>
          </p:cNvPr>
          <p:cNvSpPr txBox="1"/>
          <p:nvPr/>
        </p:nvSpPr>
        <p:spPr>
          <a:xfrm>
            <a:off x="9192241" y="1136822"/>
            <a:ext cx="851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PPG 3</a:t>
            </a:r>
          </a:p>
        </p:txBody>
      </p:sp>
    </p:spTree>
    <p:extLst>
      <p:ext uri="{BB962C8B-B14F-4D97-AF65-F5344CB8AC3E}">
        <p14:creationId xmlns:p14="http://schemas.microsoft.com/office/powerpoint/2010/main" val="2678051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9C71F3-CF2C-6D4F-B441-B2F97FD6EC33}"/>
              </a:ext>
            </a:extLst>
          </p:cNvPr>
          <p:cNvGraphicFramePr>
            <a:graphicFrameLocks noGrp="1"/>
          </p:cNvGraphicFramePr>
          <p:nvPr/>
        </p:nvGraphicFramePr>
        <p:xfrm>
          <a:off x="666194" y="2625814"/>
          <a:ext cx="11183937" cy="3886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72954">
                  <a:extLst>
                    <a:ext uri="{9D8B030D-6E8A-4147-A177-3AD203B41FA5}">
                      <a16:colId xmlns:a16="http://schemas.microsoft.com/office/drawing/2014/main" val="3362862016"/>
                    </a:ext>
                  </a:extLst>
                </a:gridCol>
                <a:gridCol w="4834737">
                  <a:extLst>
                    <a:ext uri="{9D8B030D-6E8A-4147-A177-3AD203B41FA5}">
                      <a16:colId xmlns:a16="http://schemas.microsoft.com/office/drawing/2014/main" val="496297093"/>
                    </a:ext>
                  </a:extLst>
                </a:gridCol>
                <a:gridCol w="2976246">
                  <a:extLst>
                    <a:ext uri="{9D8B030D-6E8A-4147-A177-3AD203B41FA5}">
                      <a16:colId xmlns:a16="http://schemas.microsoft.com/office/drawing/2014/main" val="107494898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Neila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Tonin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Agranionih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FISICA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QUIMICA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888364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Aloísio Leoni Schmid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EDUCAÇÃO EM CIÊNCIAS E EM MATEMÁTICA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ENGENHARIA DE PRODUÇÃO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498955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César de Castro Martins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E TECNOLOGIA AMBIENTAL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067274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José Eduardo </a:t>
                      </a:r>
                      <a:r>
                        <a:rPr lang="en-US" sz="1050" u="none" strike="noStrike" dirty="0" err="1">
                          <a:effectLst/>
                        </a:rPr>
                        <a:t>Pécora</a:t>
                      </a:r>
                      <a:r>
                        <a:rPr lang="en-US" sz="1050" u="none" strike="noStrike" dirty="0">
                          <a:effectLst/>
                        </a:rPr>
                        <a:t> Junior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DE MANUFATURA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MATEMÁTICA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991776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Mauricio Almeida Noernberg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CIÊNCIAS GEODÉSICAS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GEOLOGIA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204416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José Viriato Coelho Vargas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ELÉTRICA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MÉTODOS NUMÉRICOS EM ENGENHARIA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300876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Carlos Alberto Cioce Sampaio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MEIO AMBIENTE URBANO E INDUSTRIAL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841564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Nelson Luís da Costa Dias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DE CONSTRUÇÃO CIVIL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MECÂNICA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679293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Gislene Pereira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DESENVOLVIMENTO TERRITORIAL SUSTENTÁVEL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MEIO AMBIENTE E DESENVOLVIMENTO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4402838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Luciene Delazari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DE RECURSOS HÍDRICOS E AMBIENTAL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AMBIENTAL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289938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Claudio Dariva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E CIÊNCIA DOS MATERIAIS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QUÍMICA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569833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Cristovão Vicente Scapulatempo Fernandes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DE BIOPROCESSOS E BIOTECNOLOGIA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93648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Fernando Antonio Prado Gimenez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GESTÃO DA INFORMAÇÃO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EDUCAÇÃO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7046702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Valdir Frigo Denardin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POLÍTICAS PÚBLICAS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420765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Edson A. Mitishita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INFORMÁTICA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548851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6F2C5FC-4B2A-294D-B4DA-538B6BC08463}"/>
              </a:ext>
            </a:extLst>
          </p:cNvPr>
          <p:cNvSpPr txBox="1">
            <a:spLocks/>
          </p:cNvSpPr>
          <p:nvPr/>
        </p:nvSpPr>
        <p:spPr>
          <a:xfrm>
            <a:off x="591131" y="155756"/>
            <a:ext cx="1150613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COLÉGIO DA CIÊNCIAS EXATAS ENGENHARIAS E MULTIDISCIPLINAR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381DE-4C59-CC43-9657-8639291F85C0}"/>
              </a:ext>
            </a:extLst>
          </p:cNvPr>
          <p:cNvSpPr txBox="1"/>
          <p:nvPr/>
        </p:nvSpPr>
        <p:spPr>
          <a:xfrm>
            <a:off x="624235" y="1938648"/>
            <a:ext cx="89159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NOME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F9C81-5B4B-6E4D-A8A9-7DA327A3D749}"/>
              </a:ext>
            </a:extLst>
          </p:cNvPr>
          <p:cNvSpPr txBox="1"/>
          <p:nvPr/>
        </p:nvSpPr>
        <p:spPr>
          <a:xfrm>
            <a:off x="4042704" y="1950237"/>
            <a:ext cx="851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PPG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1532C-E81F-6C49-B553-0B45BA87EEE6}"/>
              </a:ext>
            </a:extLst>
          </p:cNvPr>
          <p:cNvSpPr txBox="1"/>
          <p:nvPr/>
        </p:nvSpPr>
        <p:spPr>
          <a:xfrm>
            <a:off x="8844115" y="1884359"/>
            <a:ext cx="851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PPG 2</a:t>
            </a:r>
          </a:p>
        </p:txBody>
      </p:sp>
    </p:spTree>
    <p:extLst>
      <p:ext uri="{BB962C8B-B14F-4D97-AF65-F5344CB8AC3E}">
        <p14:creationId xmlns:p14="http://schemas.microsoft.com/office/powerpoint/2010/main" val="102732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4C71D6-0D1B-084E-AC68-6B92C8202DD1}"/>
              </a:ext>
            </a:extLst>
          </p:cNvPr>
          <p:cNvSpPr txBox="1">
            <a:spLocks/>
          </p:cNvSpPr>
          <p:nvPr/>
        </p:nvSpPr>
        <p:spPr>
          <a:xfrm>
            <a:off x="591131" y="15575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COLÉGIO DAS HUMANIDADES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5A7-C91B-284C-9F09-05018B8B005B}"/>
              </a:ext>
            </a:extLst>
          </p:cNvPr>
          <p:cNvSpPr txBox="1"/>
          <p:nvPr/>
        </p:nvSpPr>
        <p:spPr>
          <a:xfrm>
            <a:off x="733606" y="1880289"/>
            <a:ext cx="89159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NOME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9AFEB-4949-F24B-8D54-7E4F7A01A5EA}"/>
              </a:ext>
            </a:extLst>
          </p:cNvPr>
          <p:cNvSpPr txBox="1"/>
          <p:nvPr/>
        </p:nvSpPr>
        <p:spPr>
          <a:xfrm>
            <a:off x="3268835" y="1880289"/>
            <a:ext cx="851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PPG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546D8-3382-1B4D-9368-970C14AF3513}"/>
              </a:ext>
            </a:extLst>
          </p:cNvPr>
          <p:cNvSpPr txBox="1"/>
          <p:nvPr/>
        </p:nvSpPr>
        <p:spPr>
          <a:xfrm>
            <a:off x="7220137" y="1822191"/>
            <a:ext cx="851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PPG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2DCEB-01EC-704E-B3B3-89D10E2F0174}"/>
              </a:ext>
            </a:extLst>
          </p:cNvPr>
          <p:cNvSpPr txBox="1"/>
          <p:nvPr/>
        </p:nvSpPr>
        <p:spPr>
          <a:xfrm>
            <a:off x="9848807" y="1811297"/>
            <a:ext cx="851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PPG 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3E0E56-3FEF-1745-8518-E7926B9945D0}"/>
              </a:ext>
            </a:extLst>
          </p:cNvPr>
          <p:cNvGraphicFramePr>
            <a:graphicFrameLocks noGrp="1"/>
          </p:cNvGraphicFramePr>
          <p:nvPr/>
        </p:nvGraphicFramePr>
        <p:xfrm>
          <a:off x="733606" y="2577068"/>
          <a:ext cx="11289518" cy="23903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41938">
                  <a:extLst>
                    <a:ext uri="{9D8B030D-6E8A-4147-A177-3AD203B41FA5}">
                      <a16:colId xmlns:a16="http://schemas.microsoft.com/office/drawing/2014/main" val="2137438900"/>
                    </a:ext>
                  </a:extLst>
                </a:gridCol>
                <a:gridCol w="3939848">
                  <a:extLst>
                    <a:ext uri="{9D8B030D-6E8A-4147-A177-3AD203B41FA5}">
                      <a16:colId xmlns:a16="http://schemas.microsoft.com/office/drawing/2014/main" val="3569973775"/>
                    </a:ext>
                  </a:extLst>
                </a:gridCol>
                <a:gridCol w="2801372">
                  <a:extLst>
                    <a:ext uri="{9D8B030D-6E8A-4147-A177-3AD203B41FA5}">
                      <a16:colId xmlns:a16="http://schemas.microsoft.com/office/drawing/2014/main" val="1048645801"/>
                    </a:ext>
                  </a:extLst>
                </a:gridCol>
                <a:gridCol w="2006360">
                  <a:extLst>
                    <a:ext uri="{9D8B030D-6E8A-4147-A177-3AD203B41FA5}">
                      <a16:colId xmlns:a16="http://schemas.microsoft.com/office/drawing/2014/main" val="4028689559"/>
                    </a:ext>
                  </a:extLst>
                </a:gridCol>
              </a:tblGrid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Edilene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Coffaci</a:t>
                      </a:r>
                      <a:r>
                        <a:rPr lang="en-US" sz="1050" u="none" strike="noStrike" dirty="0">
                          <a:effectLst/>
                        </a:rPr>
                        <a:t> de Lima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CIENCIA POLITICA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LETRAS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0489182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Thiago Henrique Moreira Goes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CONTABILIDADE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DESENVOLVIMENTO ECONÔMICO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 dirty="0">
                          <a:effectLst/>
                        </a:rPr>
                        <a:t> </a:t>
                      </a:r>
                      <a:endParaRPr lang="en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2366831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Sonia Maria Chaves Haracemiv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TURISMO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PLANEJAMENTO URBANO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3601111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Ângelo Ricardo de Souza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GEOGRAFIA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HISTÓRIA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7515893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Eduardo Angeli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GESTÃO DE ORGANIZAÇÕES, LIDERANÇA E DECISÃO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ECONOMIA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375737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Melise de Lima Pereira.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ADMINISTRAÇÃO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COMUNICAÇÃO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2083818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Marion Brepohl de Magalhães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DIREITO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SOCIOLOGIA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4209132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Maurício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Fagundes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ANTROPOLOGIA E ARQUEOLOGIA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FILOSOFIA PROFISSIONAL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FILOSOFIA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2415042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Valquiria Michela John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DESIGN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MÚSICA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5625856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Vinicius </a:t>
                      </a:r>
                      <a:r>
                        <a:rPr lang="en-US" sz="1050" u="none" strike="noStrike" dirty="0" err="1">
                          <a:effectLst/>
                        </a:rPr>
                        <a:t>Berlendis</a:t>
                      </a:r>
                      <a:r>
                        <a:rPr lang="en-US" sz="1050" u="none" strike="noStrike" dirty="0">
                          <a:effectLst/>
                        </a:rPr>
                        <a:t> de </a:t>
                      </a:r>
                      <a:r>
                        <a:rPr lang="en-US" sz="1050" u="none" strike="noStrike" dirty="0" err="1">
                          <a:effectLst/>
                        </a:rPr>
                        <a:t>Figueiredo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EDUCAÇÃO: TEORIA E PRÁTICA DE ENSINO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PSICOLOGIA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 dirty="0">
                          <a:effectLst/>
                        </a:rPr>
                        <a:t> </a:t>
                      </a:r>
                      <a:endParaRPr lang="en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3639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80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D35F12-CA1F-464B-863C-4CE78C07AE4A}"/>
              </a:ext>
            </a:extLst>
          </p:cNvPr>
          <p:cNvSpPr/>
          <p:nvPr/>
        </p:nvSpPr>
        <p:spPr>
          <a:xfrm>
            <a:off x="4905632" y="5822139"/>
            <a:ext cx="7125730" cy="17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571A5B-D811-194A-8633-5953A4B9244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410992" cy="1675835"/>
          </a:xfrm>
          <a:prstGeom prst="rect">
            <a:avLst/>
          </a:prstGeom>
          <a:effectLst>
            <a:outerShdw blurRad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sz="4400" b="1">
                <a:solidFill>
                  <a:schemeClr val="accent1">
                    <a:lumMod val="50000"/>
                  </a:schemeClr>
                </a:solidFill>
              </a:rPr>
              <a:t>ACOMPANHAMENTO PÓS-GRADUAÇÃO </a:t>
            </a:r>
            <a:endParaRPr lang="en-BR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4D3A2FD-568F-7546-9815-01AB958B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632" y="5181694"/>
            <a:ext cx="8911687" cy="1280890"/>
          </a:xfrm>
        </p:spPr>
        <p:txBody>
          <a:bodyPr/>
          <a:lstStyle/>
          <a:p>
            <a:r>
              <a:rPr lang="en-BR" dirty="0"/>
              <a:t>O que define as notas…</a:t>
            </a:r>
          </a:p>
        </p:txBody>
      </p:sp>
    </p:spTree>
    <p:extLst>
      <p:ext uri="{BB962C8B-B14F-4D97-AF65-F5344CB8AC3E}">
        <p14:creationId xmlns:p14="http://schemas.microsoft.com/office/powerpoint/2010/main" val="400001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E6012D-3946-EA4A-8503-FDB4508BB693}"/>
              </a:ext>
            </a:extLst>
          </p:cNvPr>
          <p:cNvGraphicFramePr>
            <a:graphicFrameLocks noGrp="1"/>
          </p:cNvGraphicFramePr>
          <p:nvPr/>
        </p:nvGraphicFramePr>
        <p:xfrm>
          <a:off x="667264" y="187160"/>
          <a:ext cx="10305536" cy="6483680"/>
        </p:xfrm>
        <a:graphic>
          <a:graphicData uri="http://schemas.openxmlformats.org/drawingml/2006/table">
            <a:tbl>
              <a:tblPr/>
              <a:tblGrid>
                <a:gridCol w="1255559">
                  <a:extLst>
                    <a:ext uri="{9D8B030D-6E8A-4147-A177-3AD203B41FA5}">
                      <a16:colId xmlns:a16="http://schemas.microsoft.com/office/drawing/2014/main" val="1358935252"/>
                    </a:ext>
                  </a:extLst>
                </a:gridCol>
                <a:gridCol w="5610536">
                  <a:extLst>
                    <a:ext uri="{9D8B030D-6E8A-4147-A177-3AD203B41FA5}">
                      <a16:colId xmlns:a16="http://schemas.microsoft.com/office/drawing/2014/main" val="428152312"/>
                    </a:ext>
                  </a:extLst>
                </a:gridCol>
                <a:gridCol w="965615">
                  <a:extLst>
                    <a:ext uri="{9D8B030D-6E8A-4147-A177-3AD203B41FA5}">
                      <a16:colId xmlns:a16="http://schemas.microsoft.com/office/drawing/2014/main" val="938932448"/>
                    </a:ext>
                  </a:extLst>
                </a:gridCol>
                <a:gridCol w="1429598">
                  <a:extLst>
                    <a:ext uri="{9D8B030D-6E8A-4147-A177-3AD203B41FA5}">
                      <a16:colId xmlns:a16="http://schemas.microsoft.com/office/drawing/2014/main" val="2994179623"/>
                    </a:ext>
                  </a:extLst>
                </a:gridCol>
                <a:gridCol w="1044228">
                  <a:extLst>
                    <a:ext uri="{9D8B030D-6E8A-4147-A177-3AD203B41FA5}">
                      <a16:colId xmlns:a16="http://schemas.microsoft.com/office/drawing/2014/main" val="456044855"/>
                    </a:ext>
                  </a:extLst>
                </a:gridCol>
              </a:tblGrid>
              <a:tr h="735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Quesito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 / 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Descritor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Peso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mínimo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Análise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Peso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mínimo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do total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91232"/>
                  </a:ext>
                </a:extLst>
              </a:tr>
              <a:tr h="604801">
                <a:tc rowSpan="4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Programa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883" marR="5883" marT="5883" marB="28238" vert="vert27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1.1.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Articulação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aderência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atualização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das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áreas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concentração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linhas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pesquisa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projetos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andamento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estrutura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curricular,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bem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como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infraestrutura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disponível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relação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aos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objetivos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missão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modalidade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endParaRPr lang="en-US" sz="14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2494"/>
                  </a:ext>
                </a:extLst>
              </a:tr>
              <a:tr h="384215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1.2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Perfil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corpo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docente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e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sua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compatibilidade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adequação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à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Proposta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endParaRPr lang="en-US" sz="12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quantitativa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327217"/>
                  </a:ext>
                </a:extLst>
              </a:tr>
              <a:tr h="895577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1.3.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Planejamento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estratégico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considerando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também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articulações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com o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planejamento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estratégico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instituição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com vistas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à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gestão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seu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desenvolvimento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futuro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adequação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melhorias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infraestrutura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melhor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formação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seus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alunos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vinculada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à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produção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intelectual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bibliográfica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técnica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e/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ou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artística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endParaRPr lang="en-US" sz="14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17762"/>
                  </a:ext>
                </a:extLst>
              </a:tr>
              <a:tr h="384215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1.4.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Os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processos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procedimentos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resultados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autoavaliação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com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foco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formação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discente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produção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intelectual</a:t>
                      </a:r>
                      <a:r>
                        <a:rPr lang="en-US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endParaRPr lang="en-US" sz="14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90959"/>
                  </a:ext>
                </a:extLst>
              </a:tr>
              <a:tr h="45941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Formação</a:t>
                      </a:r>
                      <a:endParaRPr lang="en-US" sz="1400" b="1" i="0" u="none" strike="noStrike" dirty="0">
                        <a:solidFill>
                          <a:srgbClr val="333F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vert="vert27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2.1.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Qualidade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adequação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das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teses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dissertações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ou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equivalente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relação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às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áreas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concentração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linhas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pesquisa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quantitativa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071775"/>
                  </a:ext>
                </a:extLst>
              </a:tr>
              <a:tr h="368353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333F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2.2. Qualidade da produção intelectual de discentes e egressos.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quantitativa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84855"/>
                  </a:ext>
                </a:extLst>
              </a:tr>
              <a:tr h="384215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333F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2.3.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Destino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atuação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avaliação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dos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egressos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relação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à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formação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recebida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endParaRPr lang="en-US" sz="1400" b="1" i="0" u="none" strike="noStrike" dirty="0">
                        <a:solidFill>
                          <a:srgbClr val="333F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05077"/>
                  </a:ext>
                </a:extLst>
              </a:tr>
              <a:tr h="384215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333F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2.4.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Qualidade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das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atividades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pesquisa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e da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produção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intelectual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corpo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docente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no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endParaRPr lang="en-US" sz="1200" b="1" i="0" u="none" strike="noStrike" dirty="0">
                        <a:solidFill>
                          <a:srgbClr val="333F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quantitativa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00843"/>
                  </a:ext>
                </a:extLst>
              </a:tr>
              <a:tr h="384215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333F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2.5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Qualidade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envolvimento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corpo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docente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relação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às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atividades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formação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 no </a:t>
                      </a:r>
                      <a:r>
                        <a:rPr lang="en-US" sz="1200" b="1" i="0" u="none" strike="noStrike" dirty="0" err="1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2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quantitativa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333F4F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93188"/>
                  </a:ext>
                </a:extLst>
              </a:tr>
              <a:tr h="7094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vert="vert27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caráter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inovador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produção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intelectual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função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natureza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qualitativa e quantitativa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722485"/>
                  </a:ext>
                </a:extLst>
              </a:tr>
              <a:tr h="237786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econômico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social e cultural do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15915"/>
                  </a:ext>
                </a:extLst>
              </a:tr>
              <a:tr h="237786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Internacionalização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visibilidade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691360"/>
                  </a:ext>
                </a:extLst>
              </a:tr>
              <a:tr h="1938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8173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CF299D-3523-EF4B-BDF0-2B89348AFA27}"/>
              </a:ext>
            </a:extLst>
          </p:cNvPr>
          <p:cNvSpPr txBox="1"/>
          <p:nvPr/>
        </p:nvSpPr>
        <p:spPr>
          <a:xfrm>
            <a:off x="7532565" y="951605"/>
            <a:ext cx="956526" cy="23229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en-B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DFD81-9FD5-3443-B028-9ED55DCACD4E}"/>
              </a:ext>
            </a:extLst>
          </p:cNvPr>
          <p:cNvSpPr txBox="1"/>
          <p:nvPr/>
        </p:nvSpPr>
        <p:spPr>
          <a:xfrm>
            <a:off x="7532565" y="3274540"/>
            <a:ext cx="956526" cy="19400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en-B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C9FF7-F212-1042-8ACC-3A246364D7CF}"/>
              </a:ext>
            </a:extLst>
          </p:cNvPr>
          <p:cNvSpPr txBox="1"/>
          <p:nvPr/>
        </p:nvSpPr>
        <p:spPr>
          <a:xfrm>
            <a:off x="7532566" y="5214552"/>
            <a:ext cx="956526" cy="12356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18345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327B6-15B5-5A44-9455-A5D05BFB5B1B}"/>
              </a:ext>
            </a:extLst>
          </p:cNvPr>
          <p:cNvSpPr txBox="1"/>
          <p:nvPr/>
        </p:nvSpPr>
        <p:spPr>
          <a:xfrm>
            <a:off x="1993415" y="2626054"/>
            <a:ext cx="535260" cy="42031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A660E-BD63-9E47-851F-D32E5CA79E62}"/>
              </a:ext>
            </a:extLst>
          </p:cNvPr>
          <p:cNvSpPr txBox="1"/>
          <p:nvPr/>
        </p:nvSpPr>
        <p:spPr>
          <a:xfrm>
            <a:off x="1993415" y="2115307"/>
            <a:ext cx="535260" cy="42031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DF8A9-750B-DC4C-A319-48B7B275D81B}"/>
              </a:ext>
            </a:extLst>
          </p:cNvPr>
          <p:cNvSpPr txBox="1"/>
          <p:nvPr/>
        </p:nvSpPr>
        <p:spPr>
          <a:xfrm>
            <a:off x="1993415" y="1604560"/>
            <a:ext cx="535260" cy="42031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AED76-1FC0-0540-BD27-C96057293B9B}"/>
              </a:ext>
            </a:extLst>
          </p:cNvPr>
          <p:cNvSpPr txBox="1"/>
          <p:nvPr/>
        </p:nvSpPr>
        <p:spPr>
          <a:xfrm>
            <a:off x="3330103" y="2089211"/>
            <a:ext cx="535260" cy="4203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09137-5077-6D40-B95E-0DCB224C9644}"/>
              </a:ext>
            </a:extLst>
          </p:cNvPr>
          <p:cNvSpPr txBox="1"/>
          <p:nvPr/>
        </p:nvSpPr>
        <p:spPr>
          <a:xfrm>
            <a:off x="1684496" y="1158340"/>
            <a:ext cx="112999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BR" b="1" dirty="0">
                <a:solidFill>
                  <a:schemeClr val="bg1"/>
                </a:solidFill>
              </a:rPr>
              <a:t>QUESITO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14F203-D4A6-B142-B6B7-294A793E7684}"/>
              </a:ext>
            </a:extLst>
          </p:cNvPr>
          <p:cNvSpPr txBox="1"/>
          <p:nvPr/>
        </p:nvSpPr>
        <p:spPr>
          <a:xfrm>
            <a:off x="2891339" y="1158340"/>
            <a:ext cx="142339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BR" dirty="0">
                <a:solidFill>
                  <a:schemeClr val="bg1"/>
                </a:solidFill>
              </a:rPr>
              <a:t>CONCEITO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5BE98-3008-2841-A637-9BD024486DFB}"/>
              </a:ext>
            </a:extLst>
          </p:cNvPr>
          <p:cNvSpPr txBox="1"/>
          <p:nvPr/>
        </p:nvSpPr>
        <p:spPr>
          <a:xfrm>
            <a:off x="4322490" y="1174465"/>
            <a:ext cx="86950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BR" b="1" dirty="0">
                <a:solidFill>
                  <a:schemeClr val="tx2"/>
                </a:solidFill>
              </a:rPr>
              <a:t>NOTA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752C0-84E0-7747-A640-3F823F8F4F4F}"/>
              </a:ext>
            </a:extLst>
          </p:cNvPr>
          <p:cNvSpPr txBox="1"/>
          <p:nvPr/>
        </p:nvSpPr>
        <p:spPr>
          <a:xfrm>
            <a:off x="4440051" y="2090507"/>
            <a:ext cx="634383" cy="42031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63013CFF-F616-6745-8E18-DDC51564592A}"/>
              </a:ext>
            </a:extLst>
          </p:cNvPr>
          <p:cNvSpPr/>
          <p:nvPr/>
        </p:nvSpPr>
        <p:spPr>
          <a:xfrm>
            <a:off x="1623735" y="1096555"/>
            <a:ext cx="3578316" cy="2196764"/>
          </a:xfrm>
          <a:prstGeom prst="frame">
            <a:avLst>
              <a:gd name="adj1" fmla="val 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648AE43-6607-B544-845F-5C06DD1C1AAD}"/>
              </a:ext>
            </a:extLst>
          </p:cNvPr>
          <p:cNvSpPr txBox="1"/>
          <p:nvPr/>
        </p:nvSpPr>
        <p:spPr>
          <a:xfrm>
            <a:off x="6479325" y="1529499"/>
            <a:ext cx="588786" cy="42031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6DF753C-5531-0144-88AF-630A6A00E320}"/>
              </a:ext>
            </a:extLst>
          </p:cNvPr>
          <p:cNvSpPr txBox="1"/>
          <p:nvPr/>
        </p:nvSpPr>
        <p:spPr>
          <a:xfrm>
            <a:off x="6479325" y="1018752"/>
            <a:ext cx="588786" cy="42031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E231BCA-AFCE-BB4D-923B-E40854D19556}"/>
              </a:ext>
            </a:extLst>
          </p:cNvPr>
          <p:cNvSpPr txBox="1"/>
          <p:nvPr/>
        </p:nvSpPr>
        <p:spPr>
          <a:xfrm>
            <a:off x="6479325" y="508005"/>
            <a:ext cx="588786" cy="42031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3917BAA-B6DB-364B-87A1-432911CC8CBE}"/>
              </a:ext>
            </a:extLst>
          </p:cNvPr>
          <p:cNvSpPr txBox="1"/>
          <p:nvPr/>
        </p:nvSpPr>
        <p:spPr>
          <a:xfrm>
            <a:off x="7608251" y="1018752"/>
            <a:ext cx="588786" cy="4203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00D5954-1C2D-C240-8939-27B65F2F171F}"/>
              </a:ext>
            </a:extLst>
          </p:cNvPr>
          <p:cNvSpPr txBox="1"/>
          <p:nvPr/>
        </p:nvSpPr>
        <p:spPr>
          <a:xfrm>
            <a:off x="6188632" y="61785"/>
            <a:ext cx="1110743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BR" b="1" dirty="0">
                <a:solidFill>
                  <a:schemeClr val="bg1"/>
                </a:solidFill>
              </a:rPr>
              <a:t>QUESITO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82C8923-0C5D-5747-A34A-13C7BF1393E7}"/>
              </a:ext>
            </a:extLst>
          </p:cNvPr>
          <p:cNvSpPr txBox="1"/>
          <p:nvPr/>
        </p:nvSpPr>
        <p:spPr>
          <a:xfrm>
            <a:off x="7299375" y="61785"/>
            <a:ext cx="196990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dirty="0">
                <a:solidFill>
                  <a:schemeClr val="bg1"/>
                </a:solidFill>
              </a:rPr>
              <a:t>CONCEITO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1C097C0-BC37-A64F-9885-0476C5949620}"/>
              </a:ext>
            </a:extLst>
          </p:cNvPr>
          <p:cNvSpPr txBox="1"/>
          <p:nvPr/>
        </p:nvSpPr>
        <p:spPr>
          <a:xfrm>
            <a:off x="9248891" y="65553"/>
            <a:ext cx="95645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b="1" dirty="0">
                <a:solidFill>
                  <a:schemeClr val="tx2"/>
                </a:solidFill>
              </a:rPr>
              <a:t>NOTA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8135A4F-DD86-A240-BF13-B357B5017BA7}"/>
              </a:ext>
            </a:extLst>
          </p:cNvPr>
          <p:cNvSpPr txBox="1"/>
          <p:nvPr/>
        </p:nvSpPr>
        <p:spPr>
          <a:xfrm>
            <a:off x="9427636" y="1018666"/>
            <a:ext cx="697821" cy="42031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75" name="Frame 74">
            <a:extLst>
              <a:ext uri="{FF2B5EF4-FFF2-40B4-BE49-F238E27FC236}">
                <a16:creationId xmlns:a16="http://schemas.microsoft.com/office/drawing/2014/main" id="{BDABE5A6-F422-5B44-96CA-C29D89BC8489}"/>
              </a:ext>
            </a:extLst>
          </p:cNvPr>
          <p:cNvSpPr/>
          <p:nvPr/>
        </p:nvSpPr>
        <p:spPr>
          <a:xfrm>
            <a:off x="6003479" y="0"/>
            <a:ext cx="4260865" cy="2196764"/>
          </a:xfrm>
          <a:prstGeom prst="frame">
            <a:avLst>
              <a:gd name="adj1" fmla="val 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1764653-925E-A14B-8E94-CB9A9FF197C4}"/>
              </a:ext>
            </a:extLst>
          </p:cNvPr>
          <p:cNvSpPr txBox="1"/>
          <p:nvPr/>
        </p:nvSpPr>
        <p:spPr>
          <a:xfrm>
            <a:off x="6479325" y="3835403"/>
            <a:ext cx="588786" cy="42031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A6E78E2-9639-4A4C-9606-16191F4ACF6F}"/>
              </a:ext>
            </a:extLst>
          </p:cNvPr>
          <p:cNvSpPr txBox="1"/>
          <p:nvPr/>
        </p:nvSpPr>
        <p:spPr>
          <a:xfrm>
            <a:off x="6479325" y="3324656"/>
            <a:ext cx="588786" cy="42031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958F149-E000-DE43-8036-D311A83849FB}"/>
              </a:ext>
            </a:extLst>
          </p:cNvPr>
          <p:cNvSpPr txBox="1"/>
          <p:nvPr/>
        </p:nvSpPr>
        <p:spPr>
          <a:xfrm>
            <a:off x="6479325" y="2813909"/>
            <a:ext cx="588786" cy="42031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94D12F3-4012-FD43-BF75-DD20B77049D1}"/>
              </a:ext>
            </a:extLst>
          </p:cNvPr>
          <p:cNvSpPr txBox="1"/>
          <p:nvPr/>
        </p:nvSpPr>
        <p:spPr>
          <a:xfrm>
            <a:off x="6188632" y="2367689"/>
            <a:ext cx="1110743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BR" b="1" dirty="0">
                <a:solidFill>
                  <a:schemeClr val="bg1"/>
                </a:solidFill>
              </a:rPr>
              <a:t>QUESITO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D3216C8-15D1-1442-8F70-6DEC4E18E871}"/>
              </a:ext>
            </a:extLst>
          </p:cNvPr>
          <p:cNvSpPr txBox="1"/>
          <p:nvPr/>
        </p:nvSpPr>
        <p:spPr>
          <a:xfrm>
            <a:off x="7299375" y="2367689"/>
            <a:ext cx="196990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dirty="0">
                <a:solidFill>
                  <a:schemeClr val="bg1"/>
                </a:solidFill>
              </a:rPr>
              <a:t>CONCEITO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F8EB5F0-D9D4-AB48-9BEC-7CA6EBB210CA}"/>
              </a:ext>
            </a:extLst>
          </p:cNvPr>
          <p:cNvSpPr txBox="1"/>
          <p:nvPr/>
        </p:nvSpPr>
        <p:spPr>
          <a:xfrm>
            <a:off x="9248891" y="2371457"/>
            <a:ext cx="95645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b="1" dirty="0">
                <a:solidFill>
                  <a:schemeClr val="tx2"/>
                </a:solidFill>
              </a:rPr>
              <a:t>NOTA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E465F14-B65F-CF44-95B9-421E80F01467}"/>
              </a:ext>
            </a:extLst>
          </p:cNvPr>
          <p:cNvSpPr txBox="1"/>
          <p:nvPr/>
        </p:nvSpPr>
        <p:spPr>
          <a:xfrm>
            <a:off x="9427636" y="3324570"/>
            <a:ext cx="697821" cy="42031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84" name="Frame 83">
            <a:extLst>
              <a:ext uri="{FF2B5EF4-FFF2-40B4-BE49-F238E27FC236}">
                <a16:creationId xmlns:a16="http://schemas.microsoft.com/office/drawing/2014/main" id="{88FA1631-D229-0241-9CA9-A6B68D11EA00}"/>
              </a:ext>
            </a:extLst>
          </p:cNvPr>
          <p:cNvSpPr/>
          <p:nvPr/>
        </p:nvSpPr>
        <p:spPr>
          <a:xfrm>
            <a:off x="6003479" y="2305904"/>
            <a:ext cx="4260865" cy="2196764"/>
          </a:xfrm>
          <a:prstGeom prst="frame">
            <a:avLst>
              <a:gd name="adj1" fmla="val 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3F02956-9E57-F944-AE04-1074C4D1F962}"/>
              </a:ext>
            </a:extLst>
          </p:cNvPr>
          <p:cNvSpPr txBox="1"/>
          <p:nvPr/>
        </p:nvSpPr>
        <p:spPr>
          <a:xfrm>
            <a:off x="6479325" y="6128950"/>
            <a:ext cx="588786" cy="42031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4521111-777A-184B-8A3A-5B72FAA4C150}"/>
              </a:ext>
            </a:extLst>
          </p:cNvPr>
          <p:cNvSpPr txBox="1"/>
          <p:nvPr/>
        </p:nvSpPr>
        <p:spPr>
          <a:xfrm>
            <a:off x="6479325" y="5618203"/>
            <a:ext cx="588786" cy="42031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279669A-0E11-934F-B123-2350B3A6DDFA}"/>
              </a:ext>
            </a:extLst>
          </p:cNvPr>
          <p:cNvSpPr txBox="1"/>
          <p:nvPr/>
        </p:nvSpPr>
        <p:spPr>
          <a:xfrm>
            <a:off x="6479325" y="5107456"/>
            <a:ext cx="588786" cy="42031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3DC555E-8B15-4243-979E-53B81DECE386}"/>
              </a:ext>
            </a:extLst>
          </p:cNvPr>
          <p:cNvSpPr txBox="1"/>
          <p:nvPr/>
        </p:nvSpPr>
        <p:spPr>
          <a:xfrm>
            <a:off x="6188632" y="4661236"/>
            <a:ext cx="1110743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BR" b="1" dirty="0">
                <a:solidFill>
                  <a:schemeClr val="bg1"/>
                </a:solidFill>
              </a:rPr>
              <a:t>QUESITO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7D1D6A9-511D-2E4E-BE98-B1B1B1E93AF0}"/>
              </a:ext>
            </a:extLst>
          </p:cNvPr>
          <p:cNvSpPr txBox="1"/>
          <p:nvPr/>
        </p:nvSpPr>
        <p:spPr>
          <a:xfrm>
            <a:off x="7299375" y="4661236"/>
            <a:ext cx="196990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dirty="0">
                <a:solidFill>
                  <a:schemeClr val="bg1"/>
                </a:solidFill>
              </a:rPr>
              <a:t>CONCEITO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5AC9C8F-F7AF-0143-B4A6-79F289469F74}"/>
              </a:ext>
            </a:extLst>
          </p:cNvPr>
          <p:cNvSpPr txBox="1"/>
          <p:nvPr/>
        </p:nvSpPr>
        <p:spPr>
          <a:xfrm>
            <a:off x="9248891" y="4665004"/>
            <a:ext cx="95645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b="1" dirty="0">
                <a:solidFill>
                  <a:schemeClr val="tx2"/>
                </a:solidFill>
              </a:rPr>
              <a:t>NOTA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A9EC1E4-BBF5-B441-9624-08DF85010FBC}"/>
              </a:ext>
            </a:extLst>
          </p:cNvPr>
          <p:cNvSpPr txBox="1"/>
          <p:nvPr/>
        </p:nvSpPr>
        <p:spPr>
          <a:xfrm>
            <a:off x="9427636" y="5618117"/>
            <a:ext cx="697821" cy="42031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93" name="Frame 92">
            <a:extLst>
              <a:ext uri="{FF2B5EF4-FFF2-40B4-BE49-F238E27FC236}">
                <a16:creationId xmlns:a16="http://schemas.microsoft.com/office/drawing/2014/main" id="{29CB871A-259B-0546-996D-EBD1C351B589}"/>
              </a:ext>
            </a:extLst>
          </p:cNvPr>
          <p:cNvSpPr/>
          <p:nvPr/>
        </p:nvSpPr>
        <p:spPr>
          <a:xfrm>
            <a:off x="6003479" y="4599451"/>
            <a:ext cx="4260865" cy="2196764"/>
          </a:xfrm>
          <a:prstGeom prst="frame">
            <a:avLst>
              <a:gd name="adj1" fmla="val 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6CFC838-FCFF-4E49-9A26-3275E4A75D2A}"/>
              </a:ext>
            </a:extLst>
          </p:cNvPr>
          <p:cNvSpPr txBox="1"/>
          <p:nvPr/>
        </p:nvSpPr>
        <p:spPr>
          <a:xfrm>
            <a:off x="1993415" y="4978397"/>
            <a:ext cx="535260" cy="42031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A6E5E3E-7D9D-4146-944B-3F1E18F2592A}"/>
              </a:ext>
            </a:extLst>
          </p:cNvPr>
          <p:cNvSpPr txBox="1"/>
          <p:nvPr/>
        </p:nvSpPr>
        <p:spPr>
          <a:xfrm>
            <a:off x="1993415" y="4467650"/>
            <a:ext cx="535260" cy="42031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D1C3401-66BF-6649-A50E-5D50EA4456EC}"/>
              </a:ext>
            </a:extLst>
          </p:cNvPr>
          <p:cNvSpPr txBox="1"/>
          <p:nvPr/>
        </p:nvSpPr>
        <p:spPr>
          <a:xfrm>
            <a:off x="1993415" y="3956903"/>
            <a:ext cx="535260" cy="42031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E7B1839-B2AC-144F-BC5B-6BBD72838FAA}"/>
              </a:ext>
            </a:extLst>
          </p:cNvPr>
          <p:cNvSpPr txBox="1"/>
          <p:nvPr/>
        </p:nvSpPr>
        <p:spPr>
          <a:xfrm>
            <a:off x="3337048" y="4467649"/>
            <a:ext cx="535260" cy="4203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BB3BEB3-8EA5-5247-B88A-272D110192CD}"/>
              </a:ext>
            </a:extLst>
          </p:cNvPr>
          <p:cNvSpPr txBox="1"/>
          <p:nvPr/>
        </p:nvSpPr>
        <p:spPr>
          <a:xfrm>
            <a:off x="1684496" y="3510683"/>
            <a:ext cx="112999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BR" b="1" dirty="0">
                <a:solidFill>
                  <a:schemeClr val="bg1"/>
                </a:solidFill>
              </a:rPr>
              <a:t>QUESITO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6D9E35D-F770-A944-ADF4-A12F6B881FED}"/>
              </a:ext>
            </a:extLst>
          </p:cNvPr>
          <p:cNvSpPr txBox="1"/>
          <p:nvPr/>
        </p:nvSpPr>
        <p:spPr>
          <a:xfrm>
            <a:off x="2891339" y="3510683"/>
            <a:ext cx="142339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BR" dirty="0">
                <a:solidFill>
                  <a:schemeClr val="bg1"/>
                </a:solidFill>
              </a:rPr>
              <a:t>CONCEITO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B6AD988-6C34-4340-BB75-2CBB1ACCEA27}"/>
              </a:ext>
            </a:extLst>
          </p:cNvPr>
          <p:cNvSpPr txBox="1"/>
          <p:nvPr/>
        </p:nvSpPr>
        <p:spPr>
          <a:xfrm>
            <a:off x="4322490" y="3526808"/>
            <a:ext cx="86950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BR" b="1" dirty="0">
                <a:solidFill>
                  <a:schemeClr val="tx2"/>
                </a:solidFill>
              </a:rPr>
              <a:t>NOTA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E57A4D9-FC42-5E4D-91F8-F9879EA026AA}"/>
              </a:ext>
            </a:extLst>
          </p:cNvPr>
          <p:cNvSpPr txBox="1"/>
          <p:nvPr/>
        </p:nvSpPr>
        <p:spPr>
          <a:xfrm>
            <a:off x="4440051" y="4442850"/>
            <a:ext cx="634383" cy="42031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20" name="Frame 119">
            <a:extLst>
              <a:ext uri="{FF2B5EF4-FFF2-40B4-BE49-F238E27FC236}">
                <a16:creationId xmlns:a16="http://schemas.microsoft.com/office/drawing/2014/main" id="{11608E11-32C5-F34D-8A41-95F58F889022}"/>
              </a:ext>
            </a:extLst>
          </p:cNvPr>
          <p:cNvSpPr/>
          <p:nvPr/>
        </p:nvSpPr>
        <p:spPr>
          <a:xfrm>
            <a:off x="1623735" y="3448898"/>
            <a:ext cx="3578316" cy="2196764"/>
          </a:xfrm>
          <a:prstGeom prst="frame">
            <a:avLst>
              <a:gd name="adj1" fmla="val 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chemeClr val="tx1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186C548-B8E8-7F41-8F2B-3D63F79E5A34}"/>
              </a:ext>
            </a:extLst>
          </p:cNvPr>
          <p:cNvSpPr txBox="1"/>
          <p:nvPr/>
        </p:nvSpPr>
        <p:spPr>
          <a:xfrm>
            <a:off x="8143511" y="1500850"/>
            <a:ext cx="588786" cy="4203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8434578-329B-3143-AC79-FAFDAE897BED}"/>
              </a:ext>
            </a:extLst>
          </p:cNvPr>
          <p:cNvSpPr txBox="1"/>
          <p:nvPr/>
        </p:nvSpPr>
        <p:spPr>
          <a:xfrm>
            <a:off x="8143511" y="528740"/>
            <a:ext cx="588786" cy="4203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19BC7CA-70EC-0F4D-A20A-E73B0D3EE868}"/>
              </a:ext>
            </a:extLst>
          </p:cNvPr>
          <p:cNvSpPr txBox="1"/>
          <p:nvPr/>
        </p:nvSpPr>
        <p:spPr>
          <a:xfrm>
            <a:off x="8680224" y="1024433"/>
            <a:ext cx="588786" cy="4203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dirty="0">
                <a:solidFill>
                  <a:schemeClr val="bg1"/>
                </a:solidFill>
              </a:rPr>
              <a:t>1F</a:t>
            </a:r>
          </a:p>
        </p:txBody>
      </p:sp>
      <p:sp>
        <p:nvSpPr>
          <p:cNvPr id="128" name="Down Arrow 127">
            <a:extLst>
              <a:ext uri="{FF2B5EF4-FFF2-40B4-BE49-F238E27FC236}">
                <a16:creationId xmlns:a16="http://schemas.microsoft.com/office/drawing/2014/main" id="{1198856C-CDB5-8C47-BA75-38A6294B1ADF}"/>
              </a:ext>
            </a:extLst>
          </p:cNvPr>
          <p:cNvSpPr/>
          <p:nvPr/>
        </p:nvSpPr>
        <p:spPr>
          <a:xfrm rot="19668472">
            <a:off x="8622547" y="881544"/>
            <a:ext cx="229070" cy="22399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29" name="Down Arrow 128">
            <a:extLst>
              <a:ext uri="{FF2B5EF4-FFF2-40B4-BE49-F238E27FC236}">
                <a16:creationId xmlns:a16="http://schemas.microsoft.com/office/drawing/2014/main" id="{39F3B0F7-2C80-0545-81B6-671C7B944FBC}"/>
              </a:ext>
            </a:extLst>
          </p:cNvPr>
          <p:cNvSpPr/>
          <p:nvPr/>
        </p:nvSpPr>
        <p:spPr>
          <a:xfrm rot="13812468">
            <a:off x="8616236" y="1327069"/>
            <a:ext cx="229070" cy="22399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85144B9-A134-EB45-895A-C113271BCA2B}"/>
              </a:ext>
            </a:extLst>
          </p:cNvPr>
          <p:cNvSpPr txBox="1"/>
          <p:nvPr/>
        </p:nvSpPr>
        <p:spPr>
          <a:xfrm>
            <a:off x="7574292" y="3345937"/>
            <a:ext cx="588786" cy="4203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939769A-862F-3143-A4B1-77645902F613}"/>
              </a:ext>
            </a:extLst>
          </p:cNvPr>
          <p:cNvSpPr txBox="1"/>
          <p:nvPr/>
        </p:nvSpPr>
        <p:spPr>
          <a:xfrm>
            <a:off x="8109552" y="3828035"/>
            <a:ext cx="588786" cy="4203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25C828A-49DD-6742-B154-210D64EE0909}"/>
              </a:ext>
            </a:extLst>
          </p:cNvPr>
          <p:cNvSpPr txBox="1"/>
          <p:nvPr/>
        </p:nvSpPr>
        <p:spPr>
          <a:xfrm>
            <a:off x="8109552" y="2855925"/>
            <a:ext cx="588786" cy="4203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338DEF7-CE84-A64F-A7D3-4D94F590058A}"/>
              </a:ext>
            </a:extLst>
          </p:cNvPr>
          <p:cNvSpPr txBox="1"/>
          <p:nvPr/>
        </p:nvSpPr>
        <p:spPr>
          <a:xfrm>
            <a:off x="8646265" y="3351618"/>
            <a:ext cx="588786" cy="4203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dirty="0">
                <a:solidFill>
                  <a:schemeClr val="bg1"/>
                </a:solidFill>
              </a:rPr>
              <a:t>1R</a:t>
            </a:r>
          </a:p>
        </p:txBody>
      </p:sp>
      <p:sp>
        <p:nvSpPr>
          <p:cNvPr id="140" name="Down Arrow 139">
            <a:extLst>
              <a:ext uri="{FF2B5EF4-FFF2-40B4-BE49-F238E27FC236}">
                <a16:creationId xmlns:a16="http://schemas.microsoft.com/office/drawing/2014/main" id="{30BA20CA-69C2-8C41-8A69-C266FA35E08D}"/>
              </a:ext>
            </a:extLst>
          </p:cNvPr>
          <p:cNvSpPr/>
          <p:nvPr/>
        </p:nvSpPr>
        <p:spPr>
          <a:xfrm rot="19668472">
            <a:off x="8588588" y="3208729"/>
            <a:ext cx="229070" cy="22399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41" name="Down Arrow 140">
            <a:extLst>
              <a:ext uri="{FF2B5EF4-FFF2-40B4-BE49-F238E27FC236}">
                <a16:creationId xmlns:a16="http://schemas.microsoft.com/office/drawing/2014/main" id="{9821D2B3-DDFF-3A43-81C3-83A6A0CDFB88}"/>
              </a:ext>
            </a:extLst>
          </p:cNvPr>
          <p:cNvSpPr/>
          <p:nvPr/>
        </p:nvSpPr>
        <p:spPr>
          <a:xfrm rot="13812468">
            <a:off x="8582277" y="3654254"/>
            <a:ext cx="229070" cy="22399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95A66FD-A994-BE45-B219-E3358D058A1F}"/>
              </a:ext>
            </a:extLst>
          </p:cNvPr>
          <p:cNvSpPr txBox="1"/>
          <p:nvPr/>
        </p:nvSpPr>
        <p:spPr>
          <a:xfrm>
            <a:off x="7540437" y="5645662"/>
            <a:ext cx="588786" cy="4203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MB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691B978-7345-2649-BE95-18D5A59CDD35}"/>
              </a:ext>
            </a:extLst>
          </p:cNvPr>
          <p:cNvSpPr txBox="1"/>
          <p:nvPr/>
        </p:nvSpPr>
        <p:spPr>
          <a:xfrm>
            <a:off x="8075697" y="6127760"/>
            <a:ext cx="588786" cy="4203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dirty="0">
                <a:solidFill>
                  <a:schemeClr val="bg1"/>
                </a:solidFill>
              </a:rPr>
              <a:t>MB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8BA5E87-05C6-9D47-888F-DB8612B1E1E3}"/>
              </a:ext>
            </a:extLst>
          </p:cNvPr>
          <p:cNvSpPr txBox="1"/>
          <p:nvPr/>
        </p:nvSpPr>
        <p:spPr>
          <a:xfrm>
            <a:off x="8075697" y="5155650"/>
            <a:ext cx="588786" cy="4203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dirty="0">
                <a:solidFill>
                  <a:schemeClr val="bg1"/>
                </a:solidFill>
              </a:rPr>
              <a:t>MB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AF4E0D3-1375-7F4D-AFE4-DF7476E802A2}"/>
              </a:ext>
            </a:extLst>
          </p:cNvPr>
          <p:cNvSpPr txBox="1"/>
          <p:nvPr/>
        </p:nvSpPr>
        <p:spPr>
          <a:xfrm>
            <a:off x="8612410" y="5651343"/>
            <a:ext cx="588786" cy="4203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dirty="0">
                <a:solidFill>
                  <a:schemeClr val="bg1"/>
                </a:solidFill>
              </a:rPr>
              <a:t>1B</a:t>
            </a:r>
          </a:p>
        </p:txBody>
      </p:sp>
      <p:sp>
        <p:nvSpPr>
          <p:cNvPr id="146" name="Down Arrow 145">
            <a:extLst>
              <a:ext uri="{FF2B5EF4-FFF2-40B4-BE49-F238E27FC236}">
                <a16:creationId xmlns:a16="http://schemas.microsoft.com/office/drawing/2014/main" id="{DD5EAD71-84F9-6D43-A064-96C2D972C795}"/>
              </a:ext>
            </a:extLst>
          </p:cNvPr>
          <p:cNvSpPr/>
          <p:nvPr/>
        </p:nvSpPr>
        <p:spPr>
          <a:xfrm rot="19668472">
            <a:off x="8554733" y="5508454"/>
            <a:ext cx="229070" cy="22399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47" name="Down Arrow 146">
            <a:extLst>
              <a:ext uri="{FF2B5EF4-FFF2-40B4-BE49-F238E27FC236}">
                <a16:creationId xmlns:a16="http://schemas.microsoft.com/office/drawing/2014/main" id="{9CFDD36E-C15A-6B49-A39E-6C0FE7648F32}"/>
              </a:ext>
            </a:extLst>
          </p:cNvPr>
          <p:cNvSpPr/>
          <p:nvPr/>
        </p:nvSpPr>
        <p:spPr>
          <a:xfrm rot="13812468">
            <a:off x="8548422" y="5953979"/>
            <a:ext cx="229070" cy="22399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8EBD354-866A-484B-A10F-94D20FDFECBC}"/>
              </a:ext>
            </a:extLst>
          </p:cNvPr>
          <p:cNvSpPr txBox="1"/>
          <p:nvPr/>
        </p:nvSpPr>
        <p:spPr>
          <a:xfrm>
            <a:off x="7150992" y="973967"/>
            <a:ext cx="98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600" dirty="0"/>
              <a:t>🚫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8A541D6-A3FE-CE4F-B886-35549BF98FD1}"/>
              </a:ext>
            </a:extLst>
          </p:cNvPr>
          <p:cNvSpPr txBox="1"/>
          <p:nvPr/>
        </p:nvSpPr>
        <p:spPr>
          <a:xfrm>
            <a:off x="7129280" y="3314478"/>
            <a:ext cx="98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600" dirty="0"/>
              <a:t>🚫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31606FD-B234-BF47-8B5B-20F9AFBE9F23}"/>
              </a:ext>
            </a:extLst>
          </p:cNvPr>
          <p:cNvSpPr txBox="1"/>
          <p:nvPr/>
        </p:nvSpPr>
        <p:spPr>
          <a:xfrm>
            <a:off x="7107896" y="5628213"/>
            <a:ext cx="98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600" dirty="0"/>
              <a:t>🚫</a:t>
            </a:r>
          </a:p>
        </p:txBody>
      </p:sp>
    </p:spTree>
    <p:extLst>
      <p:ext uri="{BB962C8B-B14F-4D97-AF65-F5344CB8AC3E}">
        <p14:creationId xmlns:p14="http://schemas.microsoft.com/office/powerpoint/2010/main" val="358253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4C0957EF-5AAB-7C4E-84BD-10C8245031BE}"/>
              </a:ext>
            </a:extLst>
          </p:cNvPr>
          <p:cNvSpPr txBox="1"/>
          <p:nvPr/>
        </p:nvSpPr>
        <p:spPr>
          <a:xfrm>
            <a:off x="2396500" y="2805673"/>
            <a:ext cx="561772" cy="452688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644AC14-2477-C143-92AF-E1D3B527E9DE}"/>
              </a:ext>
            </a:extLst>
          </p:cNvPr>
          <p:cNvSpPr txBox="1"/>
          <p:nvPr/>
        </p:nvSpPr>
        <p:spPr>
          <a:xfrm>
            <a:off x="2396500" y="2294926"/>
            <a:ext cx="561772" cy="452688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3D52F2A-3FDB-444A-924C-D63C81B2FF1E}"/>
              </a:ext>
            </a:extLst>
          </p:cNvPr>
          <p:cNvSpPr txBox="1"/>
          <p:nvPr/>
        </p:nvSpPr>
        <p:spPr>
          <a:xfrm>
            <a:off x="2396500" y="1784179"/>
            <a:ext cx="561772" cy="452688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111FFEB-FA98-404E-8E94-3B1A8510FC0E}"/>
              </a:ext>
            </a:extLst>
          </p:cNvPr>
          <p:cNvSpPr txBox="1"/>
          <p:nvPr/>
        </p:nvSpPr>
        <p:spPr>
          <a:xfrm>
            <a:off x="2067640" y="1337959"/>
            <a:ext cx="118596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BR" b="1" dirty="0">
                <a:solidFill>
                  <a:schemeClr val="bg1"/>
                </a:solidFill>
              </a:rPr>
              <a:t>QUESITO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EF0DFB6-2475-5E49-8DAB-F3C074E162A0}"/>
              </a:ext>
            </a:extLst>
          </p:cNvPr>
          <p:cNvSpPr txBox="1"/>
          <p:nvPr/>
        </p:nvSpPr>
        <p:spPr>
          <a:xfrm>
            <a:off x="3294424" y="1337959"/>
            <a:ext cx="149389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BR" dirty="0">
                <a:solidFill>
                  <a:schemeClr val="bg1"/>
                </a:solidFill>
              </a:rPr>
              <a:t>CONCEITO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8CA9B7E-22EA-244D-970C-0534ED4998C1}"/>
              </a:ext>
            </a:extLst>
          </p:cNvPr>
          <p:cNvSpPr txBox="1"/>
          <p:nvPr/>
        </p:nvSpPr>
        <p:spPr>
          <a:xfrm>
            <a:off x="9344605" y="1337959"/>
            <a:ext cx="9125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BR" b="1" dirty="0">
                <a:solidFill>
                  <a:schemeClr val="tx2"/>
                </a:solidFill>
              </a:rPr>
              <a:t>NOTA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224C1AB-C1D3-564E-83D1-C149D5043B9F}"/>
              </a:ext>
            </a:extLst>
          </p:cNvPr>
          <p:cNvSpPr txBox="1"/>
          <p:nvPr/>
        </p:nvSpPr>
        <p:spPr>
          <a:xfrm>
            <a:off x="9467989" y="2207194"/>
            <a:ext cx="665805" cy="4526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02" name="Frame 101">
            <a:extLst>
              <a:ext uri="{FF2B5EF4-FFF2-40B4-BE49-F238E27FC236}">
                <a16:creationId xmlns:a16="http://schemas.microsoft.com/office/drawing/2014/main" id="{166F0D28-8B4F-8248-B3B6-557D467842BE}"/>
              </a:ext>
            </a:extLst>
          </p:cNvPr>
          <p:cNvSpPr/>
          <p:nvPr/>
        </p:nvSpPr>
        <p:spPr>
          <a:xfrm>
            <a:off x="1953269" y="1276174"/>
            <a:ext cx="8551180" cy="2318250"/>
          </a:xfrm>
          <a:prstGeom prst="frame">
            <a:avLst>
              <a:gd name="adj1" fmla="val 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chemeClr val="tx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21B5B4-1F56-944D-A892-BF85215A2819}"/>
              </a:ext>
            </a:extLst>
          </p:cNvPr>
          <p:cNvSpPr txBox="1"/>
          <p:nvPr/>
        </p:nvSpPr>
        <p:spPr>
          <a:xfrm>
            <a:off x="2397090" y="5589043"/>
            <a:ext cx="561772" cy="452688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89412F-9FCF-354F-B08E-2A06A2AFCA23}"/>
              </a:ext>
            </a:extLst>
          </p:cNvPr>
          <p:cNvSpPr txBox="1"/>
          <p:nvPr/>
        </p:nvSpPr>
        <p:spPr>
          <a:xfrm>
            <a:off x="2397090" y="5078296"/>
            <a:ext cx="561772" cy="452688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94E6818-6C26-2C4B-B778-DBD952EC2D44}"/>
              </a:ext>
            </a:extLst>
          </p:cNvPr>
          <p:cNvSpPr txBox="1"/>
          <p:nvPr/>
        </p:nvSpPr>
        <p:spPr>
          <a:xfrm>
            <a:off x="2397090" y="4567549"/>
            <a:ext cx="561772" cy="452688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3628E6C-C7C0-EB44-8CC5-FDF76EBB5E81}"/>
              </a:ext>
            </a:extLst>
          </p:cNvPr>
          <p:cNvSpPr txBox="1"/>
          <p:nvPr/>
        </p:nvSpPr>
        <p:spPr>
          <a:xfrm>
            <a:off x="3688091" y="5124123"/>
            <a:ext cx="561772" cy="45268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MB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3CFB36D-2F17-0F40-96DA-736F84E85F19}"/>
              </a:ext>
            </a:extLst>
          </p:cNvPr>
          <p:cNvSpPr txBox="1"/>
          <p:nvPr/>
        </p:nvSpPr>
        <p:spPr>
          <a:xfrm>
            <a:off x="2014029" y="4121329"/>
            <a:ext cx="118596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BR" b="1" dirty="0">
                <a:solidFill>
                  <a:schemeClr val="bg1"/>
                </a:solidFill>
              </a:rPr>
              <a:t>QUESITO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8722B24-114E-C74A-B491-B92B740937ED}"/>
              </a:ext>
            </a:extLst>
          </p:cNvPr>
          <p:cNvSpPr txBox="1"/>
          <p:nvPr/>
        </p:nvSpPr>
        <p:spPr>
          <a:xfrm>
            <a:off x="3307851" y="4109163"/>
            <a:ext cx="149389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BR" dirty="0">
                <a:solidFill>
                  <a:schemeClr val="bg1"/>
                </a:solidFill>
              </a:rPr>
              <a:t>CONCEITO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BE884B5-2B88-AB41-840D-01B763637ED9}"/>
              </a:ext>
            </a:extLst>
          </p:cNvPr>
          <p:cNvSpPr txBox="1"/>
          <p:nvPr/>
        </p:nvSpPr>
        <p:spPr>
          <a:xfrm>
            <a:off x="9355377" y="4121329"/>
            <a:ext cx="9125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BR" b="1" dirty="0">
                <a:solidFill>
                  <a:schemeClr val="tx2"/>
                </a:solidFill>
              </a:rPr>
              <a:t>NOTA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0E3D503-532C-2A49-B978-C59501D7E1D8}"/>
              </a:ext>
            </a:extLst>
          </p:cNvPr>
          <p:cNvSpPr txBox="1"/>
          <p:nvPr/>
        </p:nvSpPr>
        <p:spPr>
          <a:xfrm>
            <a:off x="9467988" y="5005400"/>
            <a:ext cx="665805" cy="4526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11" name="Frame 110">
            <a:extLst>
              <a:ext uri="{FF2B5EF4-FFF2-40B4-BE49-F238E27FC236}">
                <a16:creationId xmlns:a16="http://schemas.microsoft.com/office/drawing/2014/main" id="{1162B5E2-369E-F443-A64E-4EEC401F82BA}"/>
              </a:ext>
            </a:extLst>
          </p:cNvPr>
          <p:cNvSpPr/>
          <p:nvPr/>
        </p:nvSpPr>
        <p:spPr>
          <a:xfrm>
            <a:off x="1953268" y="4059544"/>
            <a:ext cx="8551180" cy="2205332"/>
          </a:xfrm>
          <a:prstGeom prst="frame">
            <a:avLst>
              <a:gd name="adj1" fmla="val 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37699E1-C648-DB40-83B3-8E6DB71029C2}"/>
              </a:ext>
            </a:extLst>
          </p:cNvPr>
          <p:cNvSpPr txBox="1"/>
          <p:nvPr/>
        </p:nvSpPr>
        <p:spPr>
          <a:xfrm>
            <a:off x="3672339" y="2302740"/>
            <a:ext cx="561772" cy="45268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MB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2F86A15-A701-8048-8736-FA35ED4AF3DA}"/>
              </a:ext>
            </a:extLst>
          </p:cNvPr>
          <p:cNvSpPr txBox="1"/>
          <p:nvPr/>
        </p:nvSpPr>
        <p:spPr>
          <a:xfrm>
            <a:off x="3668327" y="2789662"/>
            <a:ext cx="561772" cy="45268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MB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CA15849-4961-E945-ACF9-29F07909F311}"/>
              </a:ext>
            </a:extLst>
          </p:cNvPr>
          <p:cNvSpPr txBox="1"/>
          <p:nvPr/>
        </p:nvSpPr>
        <p:spPr>
          <a:xfrm>
            <a:off x="3672892" y="1809494"/>
            <a:ext cx="561772" cy="45268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MB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01304C7-A2F8-5041-9D7B-1FECB20269F9}"/>
              </a:ext>
            </a:extLst>
          </p:cNvPr>
          <p:cNvSpPr txBox="1"/>
          <p:nvPr/>
        </p:nvSpPr>
        <p:spPr>
          <a:xfrm>
            <a:off x="4894539" y="1341864"/>
            <a:ext cx="32362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ITENS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0FFF9FC-9430-7D4C-9378-427AB1AC905C}"/>
              </a:ext>
            </a:extLst>
          </p:cNvPr>
          <p:cNvSpPr txBox="1"/>
          <p:nvPr/>
        </p:nvSpPr>
        <p:spPr>
          <a:xfrm>
            <a:off x="5851149" y="1858630"/>
            <a:ext cx="1119387" cy="39927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1.1- MB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B5DB769-1262-0B4A-9DB3-FF91880F7FCC}"/>
              </a:ext>
            </a:extLst>
          </p:cNvPr>
          <p:cNvSpPr txBox="1"/>
          <p:nvPr/>
        </p:nvSpPr>
        <p:spPr>
          <a:xfrm>
            <a:off x="4909608" y="1837592"/>
            <a:ext cx="588786" cy="4203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5" name="Down Arrow 124">
            <a:extLst>
              <a:ext uri="{FF2B5EF4-FFF2-40B4-BE49-F238E27FC236}">
                <a16:creationId xmlns:a16="http://schemas.microsoft.com/office/drawing/2014/main" id="{AC4C6876-E158-8D40-8F00-8A546AEA37E1}"/>
              </a:ext>
            </a:extLst>
          </p:cNvPr>
          <p:cNvSpPr/>
          <p:nvPr/>
        </p:nvSpPr>
        <p:spPr>
          <a:xfrm rot="16200000">
            <a:off x="4441902" y="1969073"/>
            <a:ext cx="229070" cy="22399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4ECE5F8-70F1-7E4B-83EF-54773BDDD152}"/>
              </a:ext>
            </a:extLst>
          </p:cNvPr>
          <p:cNvSpPr txBox="1"/>
          <p:nvPr/>
        </p:nvSpPr>
        <p:spPr>
          <a:xfrm>
            <a:off x="7408794" y="1858630"/>
            <a:ext cx="1119387" cy="39927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1.2- MB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BD178C1-8DF5-D446-8B0A-4F2F227357FF}"/>
              </a:ext>
            </a:extLst>
          </p:cNvPr>
          <p:cNvSpPr txBox="1"/>
          <p:nvPr/>
        </p:nvSpPr>
        <p:spPr>
          <a:xfrm>
            <a:off x="5851149" y="2814618"/>
            <a:ext cx="1119387" cy="39927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3.1- MB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50A3AE2-8272-D34D-972F-17FF619F9DE6}"/>
              </a:ext>
            </a:extLst>
          </p:cNvPr>
          <p:cNvSpPr txBox="1"/>
          <p:nvPr/>
        </p:nvSpPr>
        <p:spPr>
          <a:xfrm>
            <a:off x="4909608" y="2793580"/>
            <a:ext cx="588786" cy="42031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7671E13-1E13-C248-98C7-9BAB63C3E709}"/>
              </a:ext>
            </a:extLst>
          </p:cNvPr>
          <p:cNvSpPr txBox="1"/>
          <p:nvPr/>
        </p:nvSpPr>
        <p:spPr>
          <a:xfrm>
            <a:off x="7419135" y="2814618"/>
            <a:ext cx="1119387" cy="39927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3.3- MB</a:t>
            </a:r>
          </a:p>
        </p:txBody>
      </p:sp>
      <p:sp>
        <p:nvSpPr>
          <p:cNvPr id="132" name="Down Arrow 131">
            <a:extLst>
              <a:ext uri="{FF2B5EF4-FFF2-40B4-BE49-F238E27FC236}">
                <a16:creationId xmlns:a16="http://schemas.microsoft.com/office/drawing/2014/main" id="{B5296829-8EDD-FD44-84E3-1D4C0A82B585}"/>
              </a:ext>
            </a:extLst>
          </p:cNvPr>
          <p:cNvSpPr/>
          <p:nvPr/>
        </p:nvSpPr>
        <p:spPr>
          <a:xfrm rot="16200000">
            <a:off x="4441903" y="2928437"/>
            <a:ext cx="229070" cy="22399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CD87DCF-180C-F443-951D-66D15F6D9EFB}"/>
              </a:ext>
            </a:extLst>
          </p:cNvPr>
          <p:cNvSpPr txBox="1"/>
          <p:nvPr/>
        </p:nvSpPr>
        <p:spPr>
          <a:xfrm>
            <a:off x="4909608" y="4109163"/>
            <a:ext cx="32362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b="1" dirty="0">
                <a:solidFill>
                  <a:schemeClr val="bg1"/>
                </a:solidFill>
              </a:rPr>
              <a:t>ITENS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F2482FC-F231-1F4F-A729-11664A857C7F}"/>
              </a:ext>
            </a:extLst>
          </p:cNvPr>
          <p:cNvSpPr txBox="1"/>
          <p:nvPr/>
        </p:nvSpPr>
        <p:spPr>
          <a:xfrm>
            <a:off x="6213130" y="5078296"/>
            <a:ext cx="561772" cy="45268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BR" b="1" dirty="0">
                <a:solidFill>
                  <a:srgbClr val="FF0000"/>
                </a:solidFill>
              </a:rPr>
              <a:t>MB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CE62A-C899-C446-828C-2C949376EC7B}"/>
              </a:ext>
            </a:extLst>
          </p:cNvPr>
          <p:cNvSpPr txBox="1"/>
          <p:nvPr/>
        </p:nvSpPr>
        <p:spPr>
          <a:xfrm>
            <a:off x="5455725" y="1809494"/>
            <a:ext cx="98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600" dirty="0"/>
              <a:t>🚫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6EABB8E-F453-7D4A-9934-15AB98A8C306}"/>
              </a:ext>
            </a:extLst>
          </p:cNvPr>
          <p:cNvSpPr txBox="1"/>
          <p:nvPr/>
        </p:nvSpPr>
        <p:spPr>
          <a:xfrm>
            <a:off x="5474437" y="2765447"/>
            <a:ext cx="98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600" dirty="0"/>
              <a:t>🚫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F7C0011-A836-6D4D-B1BE-66C441FE3A3E}"/>
              </a:ext>
            </a:extLst>
          </p:cNvPr>
          <p:cNvSpPr txBox="1"/>
          <p:nvPr/>
        </p:nvSpPr>
        <p:spPr>
          <a:xfrm>
            <a:off x="7016916" y="1810795"/>
            <a:ext cx="98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600" dirty="0"/>
              <a:t>🚫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124440A-DED5-AA42-9636-A52AC32144B4}"/>
              </a:ext>
            </a:extLst>
          </p:cNvPr>
          <p:cNvSpPr txBox="1"/>
          <p:nvPr/>
        </p:nvSpPr>
        <p:spPr>
          <a:xfrm>
            <a:off x="7035628" y="2766748"/>
            <a:ext cx="98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600" dirty="0"/>
              <a:t>🚫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011AECE-2704-6F4D-B654-D36B604250D5}"/>
              </a:ext>
            </a:extLst>
          </p:cNvPr>
          <p:cNvSpPr txBox="1"/>
          <p:nvPr/>
        </p:nvSpPr>
        <p:spPr>
          <a:xfrm>
            <a:off x="5748077" y="5078296"/>
            <a:ext cx="98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600" dirty="0"/>
              <a:t>🚫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291DBD2-0A40-C947-B707-D35CFFA5A007}"/>
              </a:ext>
            </a:extLst>
          </p:cNvPr>
          <p:cNvSpPr txBox="1"/>
          <p:nvPr/>
        </p:nvSpPr>
        <p:spPr>
          <a:xfrm>
            <a:off x="3169093" y="2257603"/>
            <a:ext cx="98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600" dirty="0"/>
              <a:t>🚫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1BA71-0D19-C042-B523-4CBBC0EF58B1}"/>
              </a:ext>
            </a:extLst>
          </p:cNvPr>
          <p:cNvSpPr txBox="1"/>
          <p:nvPr/>
        </p:nvSpPr>
        <p:spPr>
          <a:xfrm>
            <a:off x="2024630" y="6447156"/>
            <a:ext cx="549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b="1" dirty="0"/>
              <a:t>… e demais itens a serem definidos pela CAPES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B335FDC-3A8A-6747-9479-33672A8BC285}"/>
              </a:ext>
            </a:extLst>
          </p:cNvPr>
          <p:cNvSpPr txBox="1"/>
          <p:nvPr/>
        </p:nvSpPr>
        <p:spPr>
          <a:xfrm>
            <a:off x="1953268" y="339104"/>
            <a:ext cx="688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b="1" dirty="0"/>
              <a:t>A princípio, os programas 5 são candidatos às notas 6 e 7</a:t>
            </a:r>
          </a:p>
        </p:txBody>
      </p:sp>
    </p:spTree>
    <p:extLst>
      <p:ext uri="{BB962C8B-B14F-4D97-AF65-F5344CB8AC3E}">
        <p14:creationId xmlns:p14="http://schemas.microsoft.com/office/powerpoint/2010/main" val="424117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C0062C-E1E8-4546-B697-3FA58637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251" y="5279238"/>
            <a:ext cx="8911687" cy="1280890"/>
          </a:xfrm>
        </p:spPr>
        <p:txBody>
          <a:bodyPr/>
          <a:lstStyle/>
          <a:p>
            <a:r>
              <a:rPr lang="en-BR" dirty="0"/>
              <a:t>Proposta de Trabalho</a:t>
            </a:r>
          </a:p>
        </p:txBody>
      </p:sp>
    </p:spTree>
    <p:extLst>
      <p:ext uri="{BB962C8B-B14F-4D97-AF65-F5344CB8AC3E}">
        <p14:creationId xmlns:p14="http://schemas.microsoft.com/office/powerpoint/2010/main" val="415433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E6012D-3946-EA4A-8503-FDB4508BB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69397"/>
              </p:ext>
            </p:extLst>
          </p:nvPr>
        </p:nvGraphicFramePr>
        <p:xfrm>
          <a:off x="667264" y="224231"/>
          <a:ext cx="11343503" cy="4986445"/>
        </p:xfrm>
        <a:graphic>
          <a:graphicData uri="http://schemas.openxmlformats.org/drawingml/2006/table">
            <a:tbl>
              <a:tblPr/>
              <a:tblGrid>
                <a:gridCol w="1382018">
                  <a:extLst>
                    <a:ext uri="{9D8B030D-6E8A-4147-A177-3AD203B41FA5}">
                      <a16:colId xmlns:a16="http://schemas.microsoft.com/office/drawing/2014/main" val="1358935252"/>
                    </a:ext>
                  </a:extLst>
                </a:gridCol>
                <a:gridCol w="6175626">
                  <a:extLst>
                    <a:ext uri="{9D8B030D-6E8A-4147-A177-3AD203B41FA5}">
                      <a16:colId xmlns:a16="http://schemas.microsoft.com/office/drawing/2014/main" val="428152312"/>
                    </a:ext>
                  </a:extLst>
                </a:gridCol>
                <a:gridCol w="1326865">
                  <a:extLst>
                    <a:ext uri="{9D8B030D-6E8A-4147-A177-3AD203B41FA5}">
                      <a16:colId xmlns:a16="http://schemas.microsoft.com/office/drawing/2014/main" val="938932448"/>
                    </a:ext>
                  </a:extLst>
                </a:gridCol>
                <a:gridCol w="1309592">
                  <a:extLst>
                    <a:ext uri="{9D8B030D-6E8A-4147-A177-3AD203B41FA5}">
                      <a16:colId xmlns:a16="http://schemas.microsoft.com/office/drawing/2014/main" val="2994179623"/>
                    </a:ext>
                  </a:extLst>
                </a:gridCol>
                <a:gridCol w="1149402">
                  <a:extLst>
                    <a:ext uri="{9D8B030D-6E8A-4147-A177-3AD203B41FA5}">
                      <a16:colId xmlns:a16="http://schemas.microsoft.com/office/drawing/2014/main" val="456044855"/>
                    </a:ext>
                  </a:extLst>
                </a:gridCol>
              </a:tblGrid>
              <a:tr h="735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Quesito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 /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Descritor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Peso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mínimo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Análise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Peso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mínimo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do total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91232"/>
                  </a:ext>
                </a:extLst>
              </a:tr>
              <a:tr h="604801">
                <a:tc rowSpan="4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Programa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883" marR="5883" marT="5883" marB="28238" vert="vert27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1.1.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Articulação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aderência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atualização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das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áreas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concentração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linhas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pesquisa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projetos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andamento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estrutura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curricular,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bem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como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infraestrutura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disponível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relação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aos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objetivos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missão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modalidade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en-US" sz="16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2494"/>
                  </a:ext>
                </a:extLst>
              </a:tr>
              <a:tr h="384215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1.2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Perfil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corpo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docente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sua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compatibilidade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adequação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à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Proposta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en-US" sz="16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quantitativa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327217"/>
                  </a:ext>
                </a:extLst>
              </a:tr>
              <a:tr h="895577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1.3.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Planejamento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estratégico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considerando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também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articulações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com o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planejamento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estratégico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instituição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com vistas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à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gestão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seu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desenvolvimento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futuro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adequação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melhorias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infraestrutura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melhor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formação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seus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alunos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vinculada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à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produção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intelectual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bibliográfica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técnica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e/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ou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artística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en-US" sz="16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17762"/>
                  </a:ext>
                </a:extLst>
              </a:tr>
              <a:tr h="384215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1.4.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Os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processos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procedimentos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resultados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autoavaliação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com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foco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formação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discente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produção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intelectual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9095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CCA6B15-C538-434D-AC1B-EC0F5046C82D}"/>
              </a:ext>
            </a:extLst>
          </p:cNvPr>
          <p:cNvSpPr txBox="1"/>
          <p:nvPr/>
        </p:nvSpPr>
        <p:spPr>
          <a:xfrm>
            <a:off x="667264" y="5523472"/>
            <a:ext cx="10949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BR" b="1" dirty="0"/>
              <a:t>As informações existentes dos programas já contemplam parte dos itens (relatórios anteriores)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BR" b="1" dirty="0"/>
              <a:t>Expressiva parcela desses itens são eminentemente qualitativos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BR" b="1" dirty="0"/>
              <a:t>A maioria ainda pode ser ajustada/moldada de acordo com as demandas das áreas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BR" b="1" dirty="0"/>
              <a:t>Não devem sofrer grandes variações em sua essência – que pode ser ajustada até março</a:t>
            </a:r>
          </a:p>
        </p:txBody>
      </p:sp>
    </p:spTree>
    <p:extLst>
      <p:ext uri="{BB962C8B-B14F-4D97-AF65-F5344CB8AC3E}">
        <p14:creationId xmlns:p14="http://schemas.microsoft.com/office/powerpoint/2010/main" val="289584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E6012D-3946-EA4A-8503-FDB4508BB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658173"/>
              </p:ext>
            </p:extLst>
          </p:nvPr>
        </p:nvGraphicFramePr>
        <p:xfrm>
          <a:off x="667263" y="397225"/>
          <a:ext cx="11269363" cy="3519764"/>
        </p:xfrm>
        <a:graphic>
          <a:graphicData uri="http://schemas.openxmlformats.org/drawingml/2006/table">
            <a:tbl>
              <a:tblPr/>
              <a:tblGrid>
                <a:gridCol w="1372985">
                  <a:extLst>
                    <a:ext uri="{9D8B030D-6E8A-4147-A177-3AD203B41FA5}">
                      <a16:colId xmlns:a16="http://schemas.microsoft.com/office/drawing/2014/main" val="1358935252"/>
                    </a:ext>
                  </a:extLst>
                </a:gridCol>
                <a:gridCol w="5831006">
                  <a:extLst>
                    <a:ext uri="{9D8B030D-6E8A-4147-A177-3AD203B41FA5}">
                      <a16:colId xmlns:a16="http://schemas.microsoft.com/office/drawing/2014/main" val="428152312"/>
                    </a:ext>
                  </a:extLst>
                </a:gridCol>
                <a:gridCol w="1360180">
                  <a:extLst>
                    <a:ext uri="{9D8B030D-6E8A-4147-A177-3AD203B41FA5}">
                      <a16:colId xmlns:a16="http://schemas.microsoft.com/office/drawing/2014/main" val="938932448"/>
                    </a:ext>
                  </a:extLst>
                </a:gridCol>
                <a:gridCol w="1563302">
                  <a:extLst>
                    <a:ext uri="{9D8B030D-6E8A-4147-A177-3AD203B41FA5}">
                      <a16:colId xmlns:a16="http://schemas.microsoft.com/office/drawing/2014/main" val="2994179623"/>
                    </a:ext>
                  </a:extLst>
                </a:gridCol>
                <a:gridCol w="1141890">
                  <a:extLst>
                    <a:ext uri="{9D8B030D-6E8A-4147-A177-3AD203B41FA5}">
                      <a16:colId xmlns:a16="http://schemas.microsoft.com/office/drawing/2014/main" val="456044855"/>
                    </a:ext>
                  </a:extLst>
                </a:gridCol>
              </a:tblGrid>
              <a:tr h="735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Quesito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 / </a:t>
                      </a:r>
                      <a:r>
                        <a:rPr lang="en-US" sz="2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Descritor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Peso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mínimo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Análise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Peso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mínimo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do total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91232"/>
                  </a:ext>
                </a:extLst>
              </a:tr>
              <a:tr h="7094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vert="vert27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caráter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inovador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produção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intelectual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função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natureza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e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quantitativa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722485"/>
                  </a:ext>
                </a:extLst>
              </a:tr>
              <a:tr h="237786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3.2.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econômico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social e cultural do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15915"/>
                  </a:ext>
                </a:extLst>
              </a:tr>
              <a:tr h="237786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3.3.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Internacionalização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visibilidade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6913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250558-E9E8-8F40-8D88-31A02422C362}"/>
              </a:ext>
            </a:extLst>
          </p:cNvPr>
          <p:cNvSpPr txBox="1"/>
          <p:nvPr/>
        </p:nvSpPr>
        <p:spPr>
          <a:xfrm>
            <a:off x="411888" y="4643615"/>
            <a:ext cx="11780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BR" b="1" dirty="0"/>
              <a:t>Melhor entendimento sobre a que os impactos se referem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BR" b="1" dirty="0"/>
              <a:t>Existe a necessidade de elencarmos muitas ações do programa – itens não declarados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BR" b="1" dirty="0"/>
              <a:t>Aprendermos a valorizar os aspectos positivos do programa</a:t>
            </a:r>
          </a:p>
        </p:txBody>
      </p:sp>
    </p:spTree>
    <p:extLst>
      <p:ext uri="{BB962C8B-B14F-4D97-AF65-F5344CB8AC3E}">
        <p14:creationId xmlns:p14="http://schemas.microsoft.com/office/powerpoint/2010/main" val="74393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874630-361A-5D4E-BE93-D4684290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699952"/>
            <a:ext cx="9552244" cy="2253049"/>
          </a:xfrm>
        </p:spPr>
        <p:txBody>
          <a:bodyPr>
            <a:normAutofit/>
          </a:bodyPr>
          <a:lstStyle/>
          <a:p>
            <a:r>
              <a:rPr lang="en-BR" sz="2000" dirty="0"/>
              <a:t>Apresentar um planejamento tecnicamente orientado</a:t>
            </a:r>
          </a:p>
          <a:p>
            <a:r>
              <a:rPr lang="en-BR" sz="2000" dirty="0"/>
              <a:t>Modelo institucional de referência</a:t>
            </a:r>
          </a:p>
          <a:p>
            <a:r>
              <a:rPr lang="en-BR" sz="2000" dirty="0"/>
              <a:t>Simplificação da declaração</a:t>
            </a:r>
          </a:p>
          <a:p>
            <a:r>
              <a:rPr lang="en-BR" sz="2000" dirty="0"/>
              <a:t>Preservação das especificidades das áreas dos programas</a:t>
            </a:r>
          </a:p>
          <a:p>
            <a:r>
              <a:rPr lang="en-BR" sz="2000" dirty="0"/>
              <a:t>Planilhas que permitam uma clara visualização do estado do programa</a:t>
            </a:r>
          </a:p>
          <a:p>
            <a:endParaRPr lang="en-BR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AF3D73-25D0-D34F-9314-6EB0BC6C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/>
              <a:t>Planejamento Estratégico</a:t>
            </a:r>
          </a:p>
        </p:txBody>
      </p:sp>
    </p:spTree>
    <p:extLst>
      <p:ext uri="{BB962C8B-B14F-4D97-AF65-F5344CB8AC3E}">
        <p14:creationId xmlns:p14="http://schemas.microsoft.com/office/powerpoint/2010/main" val="373050875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  <wetp:taskpane dockstate="right" visibility="0" width="350" row="0">
    <wetp:webextensionref xmlns:r="http://schemas.openxmlformats.org/officeDocument/2006/relationships" r:id="rId3"/>
  </wetp:taskpane>
  <wetp:taskpane dockstate="right" visibility="0" width="350" row="0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69568AC5-52FD-2141-9D8F-8C235CE0DD0A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CA74F04-EBBC-C944-AA8C-7222F9CE0D5A}">
  <we:reference id="wa104380510" version="1.0.0.3" store="en-U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247E3240-5BA5-5A4B-AF14-AC142371D3F9}">
  <we:reference id="wa200001409" version="1.0.0.3" store="en-US" storeType="OMEX"/>
  <we:alternateReferences>
    <we:reference id="wa200001409" version="1.0.0.3" store="WA200001409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D022D450-28FF-1F49-909D-1BCAA5229001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{39779E9A-EC79-A54C-A241-DB326FCD3AA8}tf10001069</Template>
  <TotalTime>682</TotalTime>
  <Words>1565</Words>
  <Application>Microsoft Office PowerPoint</Application>
  <PresentationFormat>Widescreen</PresentationFormat>
  <Paragraphs>434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Wisp</vt:lpstr>
      <vt:lpstr>ACOMPANHAMENTO PÓS-GRADUAÇÃO </vt:lpstr>
      <vt:lpstr>O que define as notas…</vt:lpstr>
      <vt:lpstr>Apresentação do PowerPoint</vt:lpstr>
      <vt:lpstr>Apresentação do PowerPoint</vt:lpstr>
      <vt:lpstr>Apresentação do PowerPoint</vt:lpstr>
      <vt:lpstr>Proposta de Trabalho</vt:lpstr>
      <vt:lpstr>Apresentação do PowerPoint</vt:lpstr>
      <vt:lpstr>Apresentação do PowerPoint</vt:lpstr>
      <vt:lpstr>Planejamento Estratégico</vt:lpstr>
      <vt:lpstr>VAMOS VER OS DOCUMENTOS  </vt:lpstr>
      <vt:lpstr>Calendário</vt:lpstr>
      <vt:lpstr>Apresentação do PowerPoint</vt:lpstr>
      <vt:lpstr>Apresentação do PowerPoint</vt:lpstr>
      <vt:lpstr>Distribuição dos consultores nos PPGS 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ACOMPANHAMENTO PÓS-GRADUAÇÃO</dc:title>
  <dc:creator>Andre Rodacki</dc:creator>
  <cp:lastModifiedBy>Savoini</cp:lastModifiedBy>
  <cp:revision>17</cp:revision>
  <dcterms:created xsi:type="dcterms:W3CDTF">2020-08-25T12:00:56Z</dcterms:created>
  <dcterms:modified xsi:type="dcterms:W3CDTF">2020-09-03T14:53:15Z</dcterms:modified>
</cp:coreProperties>
</file>