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92" r:id="rId2"/>
    <p:sldId id="850" r:id="rId3"/>
    <p:sldId id="306" r:id="rId4"/>
    <p:sldId id="304" r:id="rId5"/>
    <p:sldId id="258" r:id="rId6"/>
    <p:sldId id="301" r:id="rId7"/>
    <p:sldId id="299" r:id="rId8"/>
    <p:sldId id="300" r:id="rId9"/>
    <p:sldId id="31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D"/>
    <a:srgbClr val="00B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82857" autoAdjust="0"/>
  </p:normalViewPr>
  <p:slideViewPr>
    <p:cSldViewPr snapToGrid="0" snapToObjects="1">
      <p:cViewPr varScale="1">
        <p:scale>
          <a:sx n="125" d="100"/>
          <a:sy n="125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17C39-ADED-4F8D-81ED-9CE3678A7498}" type="doc">
      <dgm:prSet loTypeId="urn:microsoft.com/office/officeart/2005/8/layout/cycle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7027AEC8-2CB3-45C8-83B5-36EA69F672D3}">
      <dgm:prSet phldrT="[Texto]" custT="1"/>
      <dgm:spPr/>
      <dgm:t>
        <a:bodyPr/>
        <a:lstStyle/>
        <a:p>
          <a:r>
            <a:rPr lang="pt-BR" sz="1100" dirty="0"/>
            <a:t>Ensino e aprendizagem</a:t>
          </a:r>
        </a:p>
      </dgm:t>
    </dgm:pt>
    <dgm:pt modelId="{705CFEF7-61FC-48BC-80DE-068BE3BFBB53}" type="parTrans" cxnId="{2EA0003E-1EA4-4740-A274-8C68B5DD4FAC}">
      <dgm:prSet/>
      <dgm:spPr/>
      <dgm:t>
        <a:bodyPr/>
        <a:lstStyle/>
        <a:p>
          <a:endParaRPr lang="pt-BR" sz="2400"/>
        </a:p>
      </dgm:t>
    </dgm:pt>
    <dgm:pt modelId="{68FEA5F2-CB89-423B-94E0-56958AA5C0E6}" type="sibTrans" cxnId="{2EA0003E-1EA4-4740-A274-8C68B5DD4FAC}">
      <dgm:prSet/>
      <dgm:spPr/>
      <dgm:t>
        <a:bodyPr/>
        <a:lstStyle/>
        <a:p>
          <a:endParaRPr lang="pt-BR" sz="2400"/>
        </a:p>
      </dgm:t>
    </dgm:pt>
    <dgm:pt modelId="{FAC1A38E-54E0-416E-815B-F33504F3AC86}">
      <dgm:prSet phldrT="[Texto]" custT="1"/>
      <dgm:spPr/>
      <dgm:t>
        <a:bodyPr/>
        <a:lstStyle/>
        <a:p>
          <a:r>
            <a:rPr lang="pt-BR" sz="1100" dirty="0"/>
            <a:t>Internacionalização</a:t>
          </a:r>
        </a:p>
      </dgm:t>
    </dgm:pt>
    <dgm:pt modelId="{F33D0B69-0BC6-4F10-81E3-7C842DD7B3AD}" type="parTrans" cxnId="{570D777E-6AA9-438D-B3F0-E4389D53F130}">
      <dgm:prSet/>
      <dgm:spPr/>
      <dgm:t>
        <a:bodyPr/>
        <a:lstStyle/>
        <a:p>
          <a:endParaRPr lang="pt-BR" sz="2400"/>
        </a:p>
      </dgm:t>
    </dgm:pt>
    <dgm:pt modelId="{A6275C4A-1449-437F-B87B-F45C127158C2}" type="sibTrans" cxnId="{570D777E-6AA9-438D-B3F0-E4389D53F130}">
      <dgm:prSet/>
      <dgm:spPr/>
      <dgm:t>
        <a:bodyPr/>
        <a:lstStyle/>
        <a:p>
          <a:endParaRPr lang="pt-BR" sz="2400"/>
        </a:p>
      </dgm:t>
    </dgm:pt>
    <dgm:pt modelId="{5CE5A5CC-6575-4753-947B-9807884AB316}">
      <dgm:prSet phldrT="[Texto]" custT="1"/>
      <dgm:spPr/>
      <dgm:t>
        <a:bodyPr/>
        <a:lstStyle/>
        <a:p>
          <a:r>
            <a:rPr lang="pt-BR" sz="1100" dirty="0"/>
            <a:t>Produção de conhecimento</a:t>
          </a:r>
        </a:p>
      </dgm:t>
    </dgm:pt>
    <dgm:pt modelId="{F95F4869-D386-4E30-99D1-443258F8644C}" type="parTrans" cxnId="{366969C1-96A0-4647-82E2-5993CDB89AEC}">
      <dgm:prSet/>
      <dgm:spPr/>
      <dgm:t>
        <a:bodyPr/>
        <a:lstStyle/>
        <a:p>
          <a:endParaRPr lang="pt-BR" sz="2400"/>
        </a:p>
      </dgm:t>
    </dgm:pt>
    <dgm:pt modelId="{89C52DDE-E488-4C12-A865-327CDB224C50}" type="sibTrans" cxnId="{366969C1-96A0-4647-82E2-5993CDB89AEC}">
      <dgm:prSet/>
      <dgm:spPr/>
      <dgm:t>
        <a:bodyPr/>
        <a:lstStyle/>
        <a:p>
          <a:endParaRPr lang="pt-BR" sz="2400"/>
        </a:p>
      </dgm:t>
    </dgm:pt>
    <dgm:pt modelId="{861F8DB2-4094-4025-8AE0-5D85FB377C63}">
      <dgm:prSet phldrT="[Texto]" custT="1"/>
      <dgm:spPr/>
      <dgm:t>
        <a:bodyPr/>
        <a:lstStyle/>
        <a:p>
          <a:r>
            <a:rPr lang="pt-BR" sz="1100" dirty="0"/>
            <a:t>Inovação e transferência de conhecimento</a:t>
          </a:r>
        </a:p>
      </dgm:t>
    </dgm:pt>
    <dgm:pt modelId="{AA610698-7E63-473F-96A4-7606BC8A9D78}" type="parTrans" cxnId="{44DB6118-D59A-4E30-B751-67A1451AFCA3}">
      <dgm:prSet/>
      <dgm:spPr/>
      <dgm:t>
        <a:bodyPr/>
        <a:lstStyle/>
        <a:p>
          <a:endParaRPr lang="pt-BR" sz="2400"/>
        </a:p>
      </dgm:t>
    </dgm:pt>
    <dgm:pt modelId="{23C94DDD-B7E1-460A-AEF1-274155359BFA}" type="sibTrans" cxnId="{44DB6118-D59A-4E30-B751-67A1451AFCA3}">
      <dgm:prSet/>
      <dgm:spPr/>
      <dgm:t>
        <a:bodyPr/>
        <a:lstStyle/>
        <a:p>
          <a:endParaRPr lang="pt-BR" sz="2400"/>
        </a:p>
      </dgm:t>
    </dgm:pt>
    <dgm:pt modelId="{F0FBD09F-F8D0-42BF-B8FC-947152DB08BF}">
      <dgm:prSet phldrT="[Texto]" custT="1"/>
      <dgm:spPr/>
      <dgm:t>
        <a:bodyPr/>
        <a:lstStyle/>
        <a:p>
          <a:r>
            <a:rPr lang="pt-BR" sz="1100" dirty="0"/>
            <a:t>Impacto e relevância econômica para a sociedade</a:t>
          </a:r>
        </a:p>
      </dgm:t>
    </dgm:pt>
    <dgm:pt modelId="{E5829ED3-F430-43E5-8DE8-A32A70C1642A}" type="parTrans" cxnId="{C73072FF-B0BF-4E36-BB71-E8E95FC17C12}">
      <dgm:prSet/>
      <dgm:spPr/>
      <dgm:t>
        <a:bodyPr/>
        <a:lstStyle/>
        <a:p>
          <a:endParaRPr lang="pt-BR" sz="2400"/>
        </a:p>
      </dgm:t>
    </dgm:pt>
    <dgm:pt modelId="{BF83F437-93A9-4E5B-ABD4-7F9D4D8EB9DC}" type="sibTrans" cxnId="{C73072FF-B0BF-4E36-BB71-E8E95FC17C12}">
      <dgm:prSet/>
      <dgm:spPr/>
      <dgm:t>
        <a:bodyPr/>
        <a:lstStyle/>
        <a:p>
          <a:endParaRPr lang="pt-BR" sz="2400"/>
        </a:p>
      </dgm:t>
    </dgm:pt>
    <dgm:pt modelId="{240EF5A7-7F63-4D8C-8EE3-B246DA030208}" type="pres">
      <dgm:prSet presAssocID="{3CD17C39-ADED-4F8D-81ED-9CE3678A7498}" presName="cycle" presStyleCnt="0">
        <dgm:presLayoutVars>
          <dgm:dir/>
          <dgm:resizeHandles val="exact"/>
        </dgm:presLayoutVars>
      </dgm:prSet>
      <dgm:spPr/>
    </dgm:pt>
    <dgm:pt modelId="{A6F581E8-9774-436F-95ED-5A444452B4D2}" type="pres">
      <dgm:prSet presAssocID="{7027AEC8-2CB3-45C8-83B5-36EA69F672D3}" presName="node" presStyleLbl="node1" presStyleIdx="0" presStyleCnt="5">
        <dgm:presLayoutVars>
          <dgm:bulletEnabled val="1"/>
        </dgm:presLayoutVars>
      </dgm:prSet>
      <dgm:spPr/>
    </dgm:pt>
    <dgm:pt modelId="{8BBCBA15-1F20-4D7F-A178-1DD7B2F8AE25}" type="pres">
      <dgm:prSet presAssocID="{7027AEC8-2CB3-45C8-83B5-36EA69F672D3}" presName="spNode" presStyleCnt="0"/>
      <dgm:spPr/>
    </dgm:pt>
    <dgm:pt modelId="{83DA0609-94CA-4A89-BBF5-4082B0924DB4}" type="pres">
      <dgm:prSet presAssocID="{68FEA5F2-CB89-423B-94E0-56958AA5C0E6}" presName="sibTrans" presStyleLbl="sibTrans1D1" presStyleIdx="0" presStyleCnt="5"/>
      <dgm:spPr/>
    </dgm:pt>
    <dgm:pt modelId="{6209FEBE-B6DA-470F-97FF-87AB16B69973}" type="pres">
      <dgm:prSet presAssocID="{FAC1A38E-54E0-416E-815B-F33504F3AC86}" presName="node" presStyleLbl="node1" presStyleIdx="1" presStyleCnt="5" custScaleX="114238">
        <dgm:presLayoutVars>
          <dgm:bulletEnabled val="1"/>
        </dgm:presLayoutVars>
      </dgm:prSet>
      <dgm:spPr/>
    </dgm:pt>
    <dgm:pt modelId="{8F6DED18-FDC6-41A4-8652-070DB0A24ECF}" type="pres">
      <dgm:prSet presAssocID="{FAC1A38E-54E0-416E-815B-F33504F3AC86}" presName="spNode" presStyleCnt="0"/>
      <dgm:spPr/>
    </dgm:pt>
    <dgm:pt modelId="{FB1902C8-9FF7-43D8-B245-350121F07AFC}" type="pres">
      <dgm:prSet presAssocID="{A6275C4A-1449-437F-B87B-F45C127158C2}" presName="sibTrans" presStyleLbl="sibTrans1D1" presStyleIdx="1" presStyleCnt="5"/>
      <dgm:spPr/>
    </dgm:pt>
    <dgm:pt modelId="{4A3C513B-D79F-481F-94CD-ECA32E904C37}" type="pres">
      <dgm:prSet presAssocID="{5CE5A5CC-6575-4753-947B-9807884AB316}" presName="node" presStyleLbl="node1" presStyleIdx="2" presStyleCnt="5">
        <dgm:presLayoutVars>
          <dgm:bulletEnabled val="1"/>
        </dgm:presLayoutVars>
      </dgm:prSet>
      <dgm:spPr/>
    </dgm:pt>
    <dgm:pt modelId="{7EE7EE83-3303-458E-90F7-538DF87AD3F3}" type="pres">
      <dgm:prSet presAssocID="{5CE5A5CC-6575-4753-947B-9807884AB316}" presName="spNode" presStyleCnt="0"/>
      <dgm:spPr/>
    </dgm:pt>
    <dgm:pt modelId="{EA3A1314-DD38-43D3-90E0-3FE547264A32}" type="pres">
      <dgm:prSet presAssocID="{89C52DDE-E488-4C12-A865-327CDB224C50}" presName="sibTrans" presStyleLbl="sibTrans1D1" presStyleIdx="2" presStyleCnt="5"/>
      <dgm:spPr/>
    </dgm:pt>
    <dgm:pt modelId="{25CF1F00-E90A-4D6A-A707-C20D9EF8B3A2}" type="pres">
      <dgm:prSet presAssocID="{861F8DB2-4094-4025-8AE0-5D85FB377C63}" presName="node" presStyleLbl="node1" presStyleIdx="3" presStyleCnt="5">
        <dgm:presLayoutVars>
          <dgm:bulletEnabled val="1"/>
        </dgm:presLayoutVars>
      </dgm:prSet>
      <dgm:spPr/>
    </dgm:pt>
    <dgm:pt modelId="{5F2DDD9A-4863-4791-A03C-161BD155FA16}" type="pres">
      <dgm:prSet presAssocID="{861F8DB2-4094-4025-8AE0-5D85FB377C63}" presName="spNode" presStyleCnt="0"/>
      <dgm:spPr/>
    </dgm:pt>
    <dgm:pt modelId="{B4BE158F-540B-4514-B813-9E8C10AE535B}" type="pres">
      <dgm:prSet presAssocID="{23C94DDD-B7E1-460A-AEF1-274155359BFA}" presName="sibTrans" presStyleLbl="sibTrans1D1" presStyleIdx="3" presStyleCnt="5"/>
      <dgm:spPr/>
    </dgm:pt>
    <dgm:pt modelId="{0FBBF056-BB24-4466-B687-48D6C61942F6}" type="pres">
      <dgm:prSet presAssocID="{F0FBD09F-F8D0-42BF-B8FC-947152DB08BF}" presName="node" presStyleLbl="node1" presStyleIdx="4" presStyleCnt="5">
        <dgm:presLayoutVars>
          <dgm:bulletEnabled val="1"/>
        </dgm:presLayoutVars>
      </dgm:prSet>
      <dgm:spPr/>
    </dgm:pt>
    <dgm:pt modelId="{6413AD70-ACE3-46FF-B4FD-04FC6F29B325}" type="pres">
      <dgm:prSet presAssocID="{F0FBD09F-F8D0-42BF-B8FC-947152DB08BF}" presName="spNode" presStyleCnt="0"/>
      <dgm:spPr/>
    </dgm:pt>
    <dgm:pt modelId="{8E6092B9-CBC9-4D63-8772-C2BAE67771C2}" type="pres">
      <dgm:prSet presAssocID="{BF83F437-93A9-4E5B-ABD4-7F9D4D8EB9DC}" presName="sibTrans" presStyleLbl="sibTrans1D1" presStyleIdx="4" presStyleCnt="5"/>
      <dgm:spPr/>
    </dgm:pt>
  </dgm:ptLst>
  <dgm:cxnLst>
    <dgm:cxn modelId="{57769706-270F-4B93-A9F9-61F04CC2475D}" type="presOf" srcId="{7027AEC8-2CB3-45C8-83B5-36EA69F672D3}" destId="{A6F581E8-9774-436F-95ED-5A444452B4D2}" srcOrd="0" destOrd="0" presId="urn:microsoft.com/office/officeart/2005/8/layout/cycle6"/>
    <dgm:cxn modelId="{44DB6118-D59A-4E30-B751-67A1451AFCA3}" srcId="{3CD17C39-ADED-4F8D-81ED-9CE3678A7498}" destId="{861F8DB2-4094-4025-8AE0-5D85FB377C63}" srcOrd="3" destOrd="0" parTransId="{AA610698-7E63-473F-96A4-7606BC8A9D78}" sibTransId="{23C94DDD-B7E1-460A-AEF1-274155359BFA}"/>
    <dgm:cxn modelId="{3EA80622-8C31-48D6-B98E-6A94D0878B85}" type="presOf" srcId="{23C94DDD-B7E1-460A-AEF1-274155359BFA}" destId="{B4BE158F-540B-4514-B813-9E8C10AE535B}" srcOrd="0" destOrd="0" presId="urn:microsoft.com/office/officeart/2005/8/layout/cycle6"/>
    <dgm:cxn modelId="{9610BC31-A378-4A23-8701-539167196AE4}" type="presOf" srcId="{A6275C4A-1449-437F-B87B-F45C127158C2}" destId="{FB1902C8-9FF7-43D8-B245-350121F07AFC}" srcOrd="0" destOrd="0" presId="urn:microsoft.com/office/officeart/2005/8/layout/cycle6"/>
    <dgm:cxn modelId="{97864539-DF17-4A83-A5CA-2937F15FB559}" type="presOf" srcId="{89C52DDE-E488-4C12-A865-327CDB224C50}" destId="{EA3A1314-DD38-43D3-90E0-3FE547264A32}" srcOrd="0" destOrd="0" presId="urn:microsoft.com/office/officeart/2005/8/layout/cycle6"/>
    <dgm:cxn modelId="{2EA0003E-1EA4-4740-A274-8C68B5DD4FAC}" srcId="{3CD17C39-ADED-4F8D-81ED-9CE3678A7498}" destId="{7027AEC8-2CB3-45C8-83B5-36EA69F672D3}" srcOrd="0" destOrd="0" parTransId="{705CFEF7-61FC-48BC-80DE-068BE3BFBB53}" sibTransId="{68FEA5F2-CB89-423B-94E0-56958AA5C0E6}"/>
    <dgm:cxn modelId="{53769075-6E0C-4B7B-85DA-5CBA49D27410}" type="presOf" srcId="{861F8DB2-4094-4025-8AE0-5D85FB377C63}" destId="{25CF1F00-E90A-4D6A-A707-C20D9EF8B3A2}" srcOrd="0" destOrd="0" presId="urn:microsoft.com/office/officeart/2005/8/layout/cycle6"/>
    <dgm:cxn modelId="{CA28E556-E886-4666-BD77-2535EC2ADA84}" type="presOf" srcId="{BF83F437-93A9-4E5B-ABD4-7F9D4D8EB9DC}" destId="{8E6092B9-CBC9-4D63-8772-C2BAE67771C2}" srcOrd="0" destOrd="0" presId="urn:microsoft.com/office/officeart/2005/8/layout/cycle6"/>
    <dgm:cxn modelId="{40DC1D7A-E095-46B4-BDEA-D48A0CB57994}" type="presOf" srcId="{3CD17C39-ADED-4F8D-81ED-9CE3678A7498}" destId="{240EF5A7-7F63-4D8C-8EE3-B246DA030208}" srcOrd="0" destOrd="0" presId="urn:microsoft.com/office/officeart/2005/8/layout/cycle6"/>
    <dgm:cxn modelId="{570D777E-6AA9-438D-B3F0-E4389D53F130}" srcId="{3CD17C39-ADED-4F8D-81ED-9CE3678A7498}" destId="{FAC1A38E-54E0-416E-815B-F33504F3AC86}" srcOrd="1" destOrd="0" parTransId="{F33D0B69-0BC6-4F10-81E3-7C842DD7B3AD}" sibTransId="{A6275C4A-1449-437F-B87B-F45C127158C2}"/>
    <dgm:cxn modelId="{4BC5BB85-2914-4769-9E2E-943CA762F714}" type="presOf" srcId="{5CE5A5CC-6575-4753-947B-9807884AB316}" destId="{4A3C513B-D79F-481F-94CD-ECA32E904C37}" srcOrd="0" destOrd="0" presId="urn:microsoft.com/office/officeart/2005/8/layout/cycle6"/>
    <dgm:cxn modelId="{95DB0D89-4809-4FD0-9AEF-0AAEB1A4216D}" type="presOf" srcId="{F0FBD09F-F8D0-42BF-B8FC-947152DB08BF}" destId="{0FBBF056-BB24-4466-B687-48D6C61942F6}" srcOrd="0" destOrd="0" presId="urn:microsoft.com/office/officeart/2005/8/layout/cycle6"/>
    <dgm:cxn modelId="{C74954B9-743C-4803-80A4-6262D8D5EDFA}" type="presOf" srcId="{68FEA5F2-CB89-423B-94E0-56958AA5C0E6}" destId="{83DA0609-94CA-4A89-BBF5-4082B0924DB4}" srcOrd="0" destOrd="0" presId="urn:microsoft.com/office/officeart/2005/8/layout/cycle6"/>
    <dgm:cxn modelId="{248710C1-78F9-40AC-9882-ADE3F72BEBCD}" type="presOf" srcId="{FAC1A38E-54E0-416E-815B-F33504F3AC86}" destId="{6209FEBE-B6DA-470F-97FF-87AB16B69973}" srcOrd="0" destOrd="0" presId="urn:microsoft.com/office/officeart/2005/8/layout/cycle6"/>
    <dgm:cxn modelId="{366969C1-96A0-4647-82E2-5993CDB89AEC}" srcId="{3CD17C39-ADED-4F8D-81ED-9CE3678A7498}" destId="{5CE5A5CC-6575-4753-947B-9807884AB316}" srcOrd="2" destOrd="0" parTransId="{F95F4869-D386-4E30-99D1-443258F8644C}" sibTransId="{89C52DDE-E488-4C12-A865-327CDB224C50}"/>
    <dgm:cxn modelId="{C73072FF-B0BF-4E36-BB71-E8E95FC17C12}" srcId="{3CD17C39-ADED-4F8D-81ED-9CE3678A7498}" destId="{F0FBD09F-F8D0-42BF-B8FC-947152DB08BF}" srcOrd="4" destOrd="0" parTransId="{E5829ED3-F430-43E5-8DE8-A32A70C1642A}" sibTransId="{BF83F437-93A9-4E5B-ABD4-7F9D4D8EB9DC}"/>
    <dgm:cxn modelId="{F80B733F-E351-4888-9913-57493C2B3940}" type="presParOf" srcId="{240EF5A7-7F63-4D8C-8EE3-B246DA030208}" destId="{A6F581E8-9774-436F-95ED-5A444452B4D2}" srcOrd="0" destOrd="0" presId="urn:microsoft.com/office/officeart/2005/8/layout/cycle6"/>
    <dgm:cxn modelId="{C914AAA6-A7B0-4A9F-AE8A-1FD78D26E5CE}" type="presParOf" srcId="{240EF5A7-7F63-4D8C-8EE3-B246DA030208}" destId="{8BBCBA15-1F20-4D7F-A178-1DD7B2F8AE25}" srcOrd="1" destOrd="0" presId="urn:microsoft.com/office/officeart/2005/8/layout/cycle6"/>
    <dgm:cxn modelId="{EED69F0B-D3F8-4A34-8A3D-8318200D7106}" type="presParOf" srcId="{240EF5A7-7F63-4D8C-8EE3-B246DA030208}" destId="{83DA0609-94CA-4A89-BBF5-4082B0924DB4}" srcOrd="2" destOrd="0" presId="urn:microsoft.com/office/officeart/2005/8/layout/cycle6"/>
    <dgm:cxn modelId="{C9E9A185-FFFA-41A7-BE50-A46B3D8C2034}" type="presParOf" srcId="{240EF5A7-7F63-4D8C-8EE3-B246DA030208}" destId="{6209FEBE-B6DA-470F-97FF-87AB16B69973}" srcOrd="3" destOrd="0" presId="urn:microsoft.com/office/officeart/2005/8/layout/cycle6"/>
    <dgm:cxn modelId="{F7FBABFD-3412-4FCC-86FB-A8C3A6BE7524}" type="presParOf" srcId="{240EF5A7-7F63-4D8C-8EE3-B246DA030208}" destId="{8F6DED18-FDC6-41A4-8652-070DB0A24ECF}" srcOrd="4" destOrd="0" presId="urn:microsoft.com/office/officeart/2005/8/layout/cycle6"/>
    <dgm:cxn modelId="{E61FEB38-E4D2-4A47-A24B-F28ED4918106}" type="presParOf" srcId="{240EF5A7-7F63-4D8C-8EE3-B246DA030208}" destId="{FB1902C8-9FF7-43D8-B245-350121F07AFC}" srcOrd="5" destOrd="0" presId="urn:microsoft.com/office/officeart/2005/8/layout/cycle6"/>
    <dgm:cxn modelId="{72F259BC-F421-44EA-B731-629234AAEC88}" type="presParOf" srcId="{240EF5A7-7F63-4D8C-8EE3-B246DA030208}" destId="{4A3C513B-D79F-481F-94CD-ECA32E904C37}" srcOrd="6" destOrd="0" presId="urn:microsoft.com/office/officeart/2005/8/layout/cycle6"/>
    <dgm:cxn modelId="{BA638346-4B26-4C57-A592-FB3ED0CD4FB8}" type="presParOf" srcId="{240EF5A7-7F63-4D8C-8EE3-B246DA030208}" destId="{7EE7EE83-3303-458E-90F7-538DF87AD3F3}" srcOrd="7" destOrd="0" presId="urn:microsoft.com/office/officeart/2005/8/layout/cycle6"/>
    <dgm:cxn modelId="{E1C94401-1B01-4027-B77C-72283CA8B88B}" type="presParOf" srcId="{240EF5A7-7F63-4D8C-8EE3-B246DA030208}" destId="{EA3A1314-DD38-43D3-90E0-3FE547264A32}" srcOrd="8" destOrd="0" presId="urn:microsoft.com/office/officeart/2005/8/layout/cycle6"/>
    <dgm:cxn modelId="{433752B1-0FF4-48D6-87F9-EEEF842B1860}" type="presParOf" srcId="{240EF5A7-7F63-4D8C-8EE3-B246DA030208}" destId="{25CF1F00-E90A-4D6A-A707-C20D9EF8B3A2}" srcOrd="9" destOrd="0" presId="urn:microsoft.com/office/officeart/2005/8/layout/cycle6"/>
    <dgm:cxn modelId="{EE5A3553-FDC2-465E-8C7D-4F3009306278}" type="presParOf" srcId="{240EF5A7-7F63-4D8C-8EE3-B246DA030208}" destId="{5F2DDD9A-4863-4791-A03C-161BD155FA16}" srcOrd="10" destOrd="0" presId="urn:microsoft.com/office/officeart/2005/8/layout/cycle6"/>
    <dgm:cxn modelId="{1CF0AB85-FE44-44CD-A6BF-AAB2F4D04C4C}" type="presParOf" srcId="{240EF5A7-7F63-4D8C-8EE3-B246DA030208}" destId="{B4BE158F-540B-4514-B813-9E8C10AE535B}" srcOrd="11" destOrd="0" presId="urn:microsoft.com/office/officeart/2005/8/layout/cycle6"/>
    <dgm:cxn modelId="{D182CE9F-3D3C-454D-B1E4-D264721C67A1}" type="presParOf" srcId="{240EF5A7-7F63-4D8C-8EE3-B246DA030208}" destId="{0FBBF056-BB24-4466-B687-48D6C61942F6}" srcOrd="12" destOrd="0" presId="urn:microsoft.com/office/officeart/2005/8/layout/cycle6"/>
    <dgm:cxn modelId="{5A778098-1B7B-4832-B65B-92F004FC7F3E}" type="presParOf" srcId="{240EF5A7-7F63-4D8C-8EE3-B246DA030208}" destId="{6413AD70-ACE3-46FF-B4FD-04FC6F29B325}" srcOrd="13" destOrd="0" presId="urn:microsoft.com/office/officeart/2005/8/layout/cycle6"/>
    <dgm:cxn modelId="{2005268C-3783-4DA1-B20C-4C2BBBC06BE1}" type="presParOf" srcId="{240EF5A7-7F63-4D8C-8EE3-B246DA030208}" destId="{8E6092B9-CBC9-4D63-8772-C2BAE67771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81E8-9774-436F-95ED-5A444452B4D2}">
      <dsp:nvSpPr>
        <dsp:cNvPr id="0" name=""/>
        <dsp:cNvSpPr/>
      </dsp:nvSpPr>
      <dsp:spPr>
        <a:xfrm>
          <a:off x="2461505" y="2824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Ensino e aprendizagem</a:t>
          </a:r>
        </a:p>
      </dsp:txBody>
      <dsp:txXfrm>
        <a:off x="2504393" y="45712"/>
        <a:ext cx="1265855" cy="792784"/>
      </dsp:txXfrm>
    </dsp:sp>
    <dsp:sp modelId="{83DA0609-94CA-4A89-BBF5-4082B0924DB4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440133" y="139241"/>
              </a:moveTo>
              <a:arcTo wR="1755035" hR="1755035" stAng="17578618" swAng="1961155"/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9FEBE-B6DA-470F-97FF-87AB16B69973}">
      <dsp:nvSpPr>
        <dsp:cNvPr id="0" name=""/>
        <dsp:cNvSpPr/>
      </dsp:nvSpPr>
      <dsp:spPr>
        <a:xfrm>
          <a:off x="4034420" y="1215524"/>
          <a:ext cx="1544076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Internacionalização</a:t>
          </a:r>
        </a:p>
      </dsp:txBody>
      <dsp:txXfrm>
        <a:off x="4077308" y="1258412"/>
        <a:ext cx="1458300" cy="792784"/>
      </dsp:txXfrm>
    </dsp:sp>
    <dsp:sp modelId="{FB1902C8-9FF7-43D8-B245-350121F07AFC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3507666" y="1663197"/>
              </a:moveTo>
              <a:arcTo wR="1755035" hR="1755035" stAng="21420025" swAng="2196008"/>
            </a:path>
          </a:pathLst>
        </a:custGeom>
        <a:noFill/>
        <a:ln w="9525" cap="flat" cmpd="sng" algn="ctr">
          <a:solidFill>
            <a:schemeClr val="accent5">
              <a:shade val="90000"/>
              <a:hueOff val="79755"/>
              <a:satOff val="-18040"/>
              <a:lumOff val="12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C513B-D79F-481F-94CD-ECA32E904C37}">
      <dsp:nvSpPr>
        <dsp:cNvPr id="0" name=""/>
        <dsp:cNvSpPr/>
      </dsp:nvSpPr>
      <dsp:spPr>
        <a:xfrm>
          <a:off x="3493089" y="3177713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Produção de conhecimento</a:t>
          </a:r>
        </a:p>
      </dsp:txBody>
      <dsp:txXfrm>
        <a:off x="3535977" y="3220601"/>
        <a:ext cx="1265855" cy="792784"/>
      </dsp:txXfrm>
    </dsp:sp>
    <dsp:sp modelId="{EA3A1314-DD38-43D3-90E0-3FE547264A32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103833" y="3475062"/>
              </a:moveTo>
              <a:arcTo wR="1755035" hR="1755035" stAng="4712198" swAng="1375603"/>
            </a:path>
          </a:pathLst>
        </a:custGeom>
        <a:noFill/>
        <a:ln w="9525" cap="flat" cmpd="sng" algn="ctr">
          <a:solidFill>
            <a:schemeClr val="accent5">
              <a:shade val="90000"/>
              <a:hueOff val="159510"/>
              <a:satOff val="-36079"/>
              <a:lumOff val="24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F1F00-E90A-4D6A-A707-C20D9EF8B3A2}">
      <dsp:nvSpPr>
        <dsp:cNvPr id="0" name=""/>
        <dsp:cNvSpPr/>
      </dsp:nvSpPr>
      <dsp:spPr>
        <a:xfrm>
          <a:off x="1429921" y="3177713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Inovação e transferência de conhecimento</a:t>
          </a:r>
        </a:p>
      </dsp:txBody>
      <dsp:txXfrm>
        <a:off x="1472809" y="3220601"/>
        <a:ext cx="1265855" cy="792784"/>
      </dsp:txXfrm>
    </dsp:sp>
    <dsp:sp modelId="{B4BE158F-540B-4514-B813-9E8C10AE535B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293238" y="2726271"/>
              </a:moveTo>
              <a:arcTo wR="1755035" hR="1755035" stAng="8783966" swAng="2196008"/>
            </a:path>
          </a:pathLst>
        </a:custGeom>
        <a:noFill/>
        <a:ln w="9525" cap="flat" cmpd="sng" algn="ctr">
          <a:solidFill>
            <a:schemeClr val="accent5">
              <a:shade val="90000"/>
              <a:hueOff val="239266"/>
              <a:satOff val="-54119"/>
              <a:lumOff val="36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BF056-BB24-4466-B687-48D6C61942F6}">
      <dsp:nvSpPr>
        <dsp:cNvPr id="0" name=""/>
        <dsp:cNvSpPr/>
      </dsp:nvSpPr>
      <dsp:spPr>
        <a:xfrm>
          <a:off x="792366" y="1215524"/>
          <a:ext cx="1351631" cy="878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Impacto e relevância econômica para a sociedade</a:t>
          </a:r>
        </a:p>
      </dsp:txBody>
      <dsp:txXfrm>
        <a:off x="835254" y="1258412"/>
        <a:ext cx="1265855" cy="792784"/>
      </dsp:txXfrm>
    </dsp:sp>
    <dsp:sp modelId="{8E6092B9-CBC9-4D63-8772-C2BAE67771C2}">
      <dsp:nvSpPr>
        <dsp:cNvPr id="0" name=""/>
        <dsp:cNvSpPr/>
      </dsp:nvSpPr>
      <dsp:spPr>
        <a:xfrm>
          <a:off x="1382284" y="442104"/>
          <a:ext cx="3510071" cy="3510071"/>
        </a:xfrm>
        <a:custGeom>
          <a:avLst/>
          <a:gdLst/>
          <a:ahLst/>
          <a:cxnLst/>
          <a:rect l="0" t="0" r="0" b="0"/>
          <a:pathLst>
            <a:path>
              <a:moveTo>
                <a:pt x="305844" y="765088"/>
              </a:moveTo>
              <a:arcTo wR="1755035" hR="1755035" stAng="12860227" swAng="1961155"/>
            </a:path>
          </a:pathLst>
        </a:custGeom>
        <a:noFill/>
        <a:ln w="9525" cap="flat" cmpd="sng" algn="ctr">
          <a:solidFill>
            <a:schemeClr val="accent5">
              <a:shade val="90000"/>
              <a:hueOff val="319021"/>
              <a:satOff val="-72158"/>
              <a:lumOff val="48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1438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 de apresentação para APCN DE 2018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b="0" dirty="0"/>
              <a:t>Nome da proposta (nome do PPG), nível, área de conhecimento de aplicação da proposta na CAPES</a:t>
            </a:r>
          </a:p>
          <a:p>
            <a:pPr>
              <a:buNone/>
            </a:pPr>
            <a:r>
              <a:rPr lang="pt-BR" sz="1100" b="0" dirty="0"/>
              <a:t>Dados do Coordenador, contatos (e-mail, telefone), setor / departamento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pt-BR" sz="11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56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Apresentar claramente qual é seu objetivo e a justificativa para a sua implantação. Estes objetivos devem ser coerentes com os objetivos da área, isto é, deve haver compatibilidade com o campo científico no qual a proposta se insere.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6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</a:rPr>
              <a:t>Apresentar claramente qual é seu objetivo e a justificativa para a sua implantação. Estes objetivos devem ser coerentes com os objetivos da área, isto é, deve haver compatibilidade com o campo científico no qual a proposta se insere.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76701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420344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65719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4777-D734-0E4D-AB4A-DDC47529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C983-4FED-DE4A-A3F4-D5F62C23C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E478-807F-F149-9791-35EA58A3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095-7009-B94B-8DE3-C05F85C3E47F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2138-3A3D-5140-8D1F-8C1A36FE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104F6-DE8D-884A-9CB2-159ED6D2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84C-F9E7-644C-A73B-BE3B882177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9" name="Shape 9" descr="ufpr_1000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10440" y="4466525"/>
            <a:ext cx="1033550" cy="6769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655063"/>
            <a:ext cx="8620500" cy="27915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Planejamento Estratégico da Pós-graduação </a:t>
            </a:r>
            <a:br>
              <a:rPr lang="en" b="1" dirty="0">
                <a:solidFill>
                  <a:srgbClr val="0B5394"/>
                </a:solidFill>
                <a:latin typeface="+mj-lt"/>
                <a:ea typeface="Garamond"/>
                <a:cs typeface="Garamond"/>
                <a:sym typeface="Garamond"/>
              </a:rPr>
            </a:br>
            <a:endParaRPr lang="en" b="1" dirty="0">
              <a:solidFill>
                <a:srgbClr val="0B5394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9218" name="Picture 2" descr="C:\Users\savoini\Desktop\logo prp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DD027-D73F-6849-91C5-DF5806A5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99" y="3622943"/>
            <a:ext cx="654050" cy="14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B5D4-76C7-7241-AF11-63AE1127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" y="748656"/>
            <a:ext cx="8520600" cy="572700"/>
          </a:xfrm>
        </p:spPr>
        <p:txBody>
          <a:bodyPr/>
          <a:lstStyle/>
          <a:p>
            <a:r>
              <a:rPr lang="en-BR" dirty="0"/>
              <a:t>Planejamento para além da avaliação</a:t>
            </a:r>
          </a:p>
        </p:txBody>
      </p:sp>
      <p:pic>
        <p:nvPicPr>
          <p:cNvPr id="5" name="Picture 2" descr="C:\Users\savoini\Desktop\logo prppg.JPG">
            <a:extLst>
              <a:ext uri="{FF2B5EF4-FFF2-40B4-BE49-F238E27FC236}">
                <a16:creationId xmlns:a16="http://schemas.microsoft.com/office/drawing/2014/main" id="{71FEDCDF-AC7C-C94E-96C4-89F58436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8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8E56F-334A-184A-8710-F4DC6C929D1C}"/>
              </a:ext>
            </a:extLst>
          </p:cNvPr>
          <p:cNvSpPr txBox="1"/>
          <p:nvPr/>
        </p:nvSpPr>
        <p:spPr>
          <a:xfrm>
            <a:off x="213000" y="1293059"/>
            <a:ext cx="4156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200" b="1" dirty="0"/>
              <a:t>AÇÕES SISTEMÁTICAS</a:t>
            </a:r>
          </a:p>
          <a:p>
            <a:endParaRPr lang="en-BR" sz="1200" dirty="0"/>
          </a:p>
          <a:p>
            <a:pPr marL="285750" indent="-285750">
              <a:buFontTx/>
              <a:buChar char="-"/>
            </a:pPr>
            <a:r>
              <a:rPr lang="en-BR" sz="1200" dirty="0"/>
              <a:t>Redução da carga burocrática (resoluções)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Ferramentas de Gestão (Siga)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Treinamento docentes (EMI, Sucupira)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Treinamento secretarias (Sucupira, siga)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Elaboração de Editais (Publicações)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Reconhecimento diplomas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Transparência gestão recursos (PROAP)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Bolsas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APCNs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Docente Visitante / Sênior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CAPA (apoio atividades)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Disciplinas Transversais</a:t>
            </a:r>
          </a:p>
          <a:p>
            <a:pPr marL="285750" indent="-285750">
              <a:buFontTx/>
              <a:buChar char="-"/>
            </a:pPr>
            <a:r>
              <a:rPr lang="en-BR" sz="1200" dirty="0"/>
              <a:t>Visibilidade (sites)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Acompanhamento / Planejamento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Auto-avaliação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Curta Ciência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Indicadores</a:t>
            </a:r>
          </a:p>
          <a:p>
            <a:pPr marL="285750" indent="-285750">
              <a:buFontTx/>
              <a:buChar char="-"/>
            </a:pPr>
            <a:r>
              <a:rPr lang="en-BR" sz="1200" dirty="0">
                <a:solidFill>
                  <a:srgbClr val="FF0000"/>
                </a:solidFill>
              </a:rPr>
              <a:t>Press Release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37D16-CC64-E345-8F80-687733441BA1}"/>
              </a:ext>
            </a:extLst>
          </p:cNvPr>
          <p:cNvGrpSpPr/>
          <p:nvPr/>
        </p:nvGrpSpPr>
        <p:grpSpPr>
          <a:xfrm>
            <a:off x="5696310" y="1438825"/>
            <a:ext cx="2615988" cy="3494120"/>
            <a:chOff x="5696310" y="1438825"/>
            <a:chExt cx="2615988" cy="3494120"/>
          </a:xfrm>
        </p:grpSpPr>
        <p:sp>
          <p:nvSpPr>
            <p:cNvPr id="13" name="Heptagon 12">
              <a:extLst>
                <a:ext uri="{FF2B5EF4-FFF2-40B4-BE49-F238E27FC236}">
                  <a16:creationId xmlns:a16="http://schemas.microsoft.com/office/drawing/2014/main" id="{89A4BD66-DF73-0C47-8C13-BDEA115B57B5}"/>
                </a:ext>
              </a:extLst>
            </p:cNvPr>
            <p:cNvSpPr/>
            <p:nvPr/>
          </p:nvSpPr>
          <p:spPr>
            <a:xfrm>
              <a:off x="6624828" y="1438825"/>
              <a:ext cx="758952" cy="73965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3200" dirty="0"/>
                <a:t>7</a:t>
              </a:r>
              <a:endParaRPr lang="en-BR" dirty="0"/>
            </a:p>
          </p:txBody>
        </p:sp>
        <p:sp>
          <p:nvSpPr>
            <p:cNvPr id="15" name="Heptagon 14">
              <a:extLst>
                <a:ext uri="{FF2B5EF4-FFF2-40B4-BE49-F238E27FC236}">
                  <a16:creationId xmlns:a16="http://schemas.microsoft.com/office/drawing/2014/main" id="{128DDFE7-3CD4-6B43-8F7A-494AB3FA5840}"/>
                </a:ext>
              </a:extLst>
            </p:cNvPr>
            <p:cNvSpPr/>
            <p:nvPr/>
          </p:nvSpPr>
          <p:spPr>
            <a:xfrm>
              <a:off x="6624828" y="4193292"/>
              <a:ext cx="758952" cy="739653"/>
            </a:xfrm>
            <a:prstGeom prst="heptag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3200" dirty="0"/>
                <a:t>3</a:t>
              </a:r>
              <a:endParaRPr lang="en-BR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7EE62F-F08C-5B42-B483-DABA32D0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6310" y="2432756"/>
              <a:ext cx="2615988" cy="150625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A336D-E538-C848-9255-A8C881C76E2F}"/>
              </a:ext>
            </a:extLst>
          </p:cNvPr>
          <p:cNvGrpSpPr/>
          <p:nvPr/>
        </p:nvGrpSpPr>
        <p:grpSpPr>
          <a:xfrm>
            <a:off x="3738885" y="2385171"/>
            <a:ext cx="1368510" cy="1553843"/>
            <a:chOff x="3941265" y="2163545"/>
            <a:chExt cx="1368510" cy="1553843"/>
          </a:xfrm>
        </p:grpSpPr>
        <p:sp>
          <p:nvSpPr>
            <p:cNvPr id="12" name="Striped Right Arrow 11">
              <a:extLst>
                <a:ext uri="{FF2B5EF4-FFF2-40B4-BE49-F238E27FC236}">
                  <a16:creationId xmlns:a16="http://schemas.microsoft.com/office/drawing/2014/main" id="{258A0EA3-2DBB-5946-AE0F-7BAFD5779349}"/>
                </a:ext>
              </a:extLst>
            </p:cNvPr>
            <p:cNvSpPr/>
            <p:nvPr/>
          </p:nvSpPr>
          <p:spPr>
            <a:xfrm>
              <a:off x="4048305" y="3144688"/>
              <a:ext cx="1261470" cy="572700"/>
            </a:xfrm>
            <a:prstGeom prst="strip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pic>
          <p:nvPicPr>
            <p:cNvPr id="19" name="Imagem 2" descr="logo-capes-60-anos-original">
              <a:extLst>
                <a:ext uri="{FF2B5EF4-FFF2-40B4-BE49-F238E27FC236}">
                  <a16:creationId xmlns:a16="http://schemas.microsoft.com/office/drawing/2014/main" id="{102EE1E1-0220-4645-B84A-97E3E73E4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1265" y="2163545"/>
              <a:ext cx="1261470" cy="981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32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voini\Desktop\logo prp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4000" cy="9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E0C8D9-0C4A-AA46-B034-88D5FBA19BB9}"/>
              </a:ext>
            </a:extLst>
          </p:cNvPr>
          <p:cNvGrpSpPr/>
          <p:nvPr/>
        </p:nvGrpSpPr>
        <p:grpSpPr>
          <a:xfrm>
            <a:off x="303359" y="1053605"/>
            <a:ext cx="7405033" cy="1259827"/>
            <a:chOff x="10060" y="2645071"/>
            <a:chExt cx="8537282" cy="13437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F6B9AB-9214-5846-985F-4543C093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476" y="2645071"/>
              <a:ext cx="626651" cy="11823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A64608-EF98-E043-8816-2B35F9EF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6776" y="2667317"/>
              <a:ext cx="774098" cy="13132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36E13B-FA69-CC4D-8508-A044754D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953104" y="2667316"/>
              <a:ext cx="594238" cy="13132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44B8F-41E4-D345-8C3C-D61ABFB8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4771" y="2667317"/>
              <a:ext cx="626651" cy="1228726"/>
            </a:xfrm>
            <a:prstGeom prst="rect">
              <a:avLst/>
            </a:prstGeom>
          </p:spPr>
        </p:pic>
        <p:pic>
          <p:nvPicPr>
            <p:cNvPr id="9" name="Picture 8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7FCD47F6-2BB4-FD48-B977-5D721F18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3177" y="2990476"/>
              <a:ext cx="1525690" cy="672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1F472C-B566-034E-B5CC-D3A6D6B9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60" y="2645071"/>
              <a:ext cx="529965" cy="11458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36B89A-1012-7F4B-9E52-302A1EB8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8238" y="2661037"/>
              <a:ext cx="774098" cy="13132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4C92D1-6B14-DC45-91DE-FA8A55B3B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6096" y="2667317"/>
              <a:ext cx="774098" cy="13132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415E51-E733-2843-99BC-590E8ACF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789" y="2670028"/>
              <a:ext cx="774098" cy="13132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AB3F67-0A80-A44C-A734-8BE7B6DCC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842" y="2675566"/>
              <a:ext cx="774098" cy="131323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E41B5F-C55F-DD43-AD95-4A3CE975F483}"/>
              </a:ext>
            </a:extLst>
          </p:cNvPr>
          <p:cNvSpPr txBox="1"/>
          <p:nvPr/>
        </p:nvSpPr>
        <p:spPr>
          <a:xfrm>
            <a:off x="-12870" y="2590153"/>
            <a:ext cx="569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Avaliação de 2017 – instrução e leitura de relatórios</a:t>
            </a:r>
          </a:p>
          <a:p>
            <a:r>
              <a:rPr lang="en-BR" dirty="0"/>
              <a:t>Acompanhamento moderado ao longo do ano – importância relativa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39C17-8ECF-4743-9893-8D24CA38F5D0}"/>
              </a:ext>
            </a:extLst>
          </p:cNvPr>
          <p:cNvSpPr txBox="1"/>
          <p:nvPr/>
        </p:nvSpPr>
        <p:spPr>
          <a:xfrm>
            <a:off x="2357314" y="4512873"/>
            <a:ext cx="386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rgbClr val="FF0000"/>
                </a:solidFill>
              </a:rPr>
              <a:t>ACOMPANHAMENTO É FUNDAMENTAL 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67A98-77D4-4F45-BD55-6BB861A464F8}"/>
              </a:ext>
            </a:extLst>
          </p:cNvPr>
          <p:cNvGrpSpPr/>
          <p:nvPr/>
        </p:nvGrpSpPr>
        <p:grpSpPr>
          <a:xfrm>
            <a:off x="-9399" y="3330374"/>
            <a:ext cx="9025128" cy="738664"/>
            <a:chOff x="0" y="3092131"/>
            <a:chExt cx="9025128" cy="7386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507BFB-52D7-0444-9465-7C50F6911AEB}"/>
                </a:ext>
              </a:extLst>
            </p:cNvPr>
            <p:cNvSpPr txBox="1"/>
            <p:nvPr/>
          </p:nvSpPr>
          <p:spPr>
            <a:xfrm>
              <a:off x="0" y="3092131"/>
              <a:ext cx="9025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R" dirty="0"/>
                <a:t>Avaliação está mudando – modelo multidimensional (?).              Os modelos anterioes de relatórios não servem</a:t>
              </a:r>
            </a:p>
            <a:p>
              <a:r>
                <a:rPr lang="en-BR" dirty="0"/>
                <a:t>Diversidade de programas e contextos		           Crescimento do numero de PPGs (91 PPGS)</a:t>
              </a:r>
            </a:p>
            <a:p>
              <a:r>
                <a:rPr lang="en-BR" dirty="0"/>
                <a:t>Data é incerta (20.12.2020) 			           Início “antecipado” - acompanhamento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47C534C1-65D7-1C4E-AEC7-1615D3F3910B}"/>
                </a:ext>
              </a:extLst>
            </p:cNvPr>
            <p:cNvSpPr/>
            <p:nvPr/>
          </p:nvSpPr>
          <p:spPr>
            <a:xfrm>
              <a:off x="4642048" y="3298136"/>
              <a:ext cx="329184" cy="3832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9E0C50-94CA-E542-812D-6C749B5573A0}"/>
              </a:ext>
            </a:extLst>
          </p:cNvPr>
          <p:cNvGrpSpPr/>
          <p:nvPr/>
        </p:nvGrpSpPr>
        <p:grpSpPr>
          <a:xfrm>
            <a:off x="7914871" y="886233"/>
            <a:ext cx="1031825" cy="1443278"/>
            <a:chOff x="7857985" y="884680"/>
            <a:chExt cx="1031825" cy="14432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758ADD-D44D-C946-9FB3-25B782DE6955}"/>
                </a:ext>
              </a:extLst>
            </p:cNvPr>
            <p:cNvGrpSpPr/>
            <p:nvPr/>
          </p:nvGrpSpPr>
          <p:grpSpPr>
            <a:xfrm>
              <a:off x="8149146" y="884680"/>
              <a:ext cx="740664" cy="1443278"/>
              <a:chOff x="8149146" y="884680"/>
              <a:chExt cx="740664" cy="14432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C146F2F-675B-3F4B-874D-81CEC7BDD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8245137" y="1096721"/>
                <a:ext cx="515428" cy="12312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3AC7-7864-7C40-8565-C6BE912EF557}"/>
                  </a:ext>
                </a:extLst>
              </p:cNvPr>
              <p:cNvSpPr txBox="1"/>
              <p:nvPr/>
            </p:nvSpPr>
            <p:spPr>
              <a:xfrm>
                <a:off x="8149146" y="884680"/>
                <a:ext cx="740664" cy="13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R" sz="80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1CC025E-E76B-5840-9882-D77962348DDE}"/>
                </a:ext>
              </a:extLst>
            </p:cNvPr>
            <p:cNvSpPr/>
            <p:nvPr/>
          </p:nvSpPr>
          <p:spPr>
            <a:xfrm>
              <a:off x="7857985" y="1532670"/>
              <a:ext cx="329184" cy="3832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3898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"/>
            <a:ext cx="8620500" cy="6939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Avaliação Multidimensional </a:t>
            </a:r>
            <a:endParaRPr lang="en" b="1" dirty="0">
              <a:solidFill>
                <a:schemeClr val="accent5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9E755CE-E4ED-4BD4-9D8F-A17E81440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811935"/>
              </p:ext>
            </p:extLst>
          </p:nvPr>
        </p:nvGraphicFramePr>
        <p:xfrm>
          <a:off x="1514856" y="760874"/>
          <a:ext cx="6370864" cy="411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FE5BB8-C569-FC49-A9A7-81D3AB1DB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204209" y="3812550"/>
            <a:ext cx="689861" cy="117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D5272-0BA1-954C-84F5-2139A6F74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575536" y="4045817"/>
            <a:ext cx="581046" cy="940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BECDF-C5D1-234E-9C92-7A4F77152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35885" y="1404063"/>
            <a:ext cx="503417" cy="940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29ABE-63D3-9C48-9CDB-7FE2112211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7996" y="1462380"/>
            <a:ext cx="764535" cy="940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8EB5A-1969-ED4D-9AB4-643B5E5913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619" y="849086"/>
            <a:ext cx="526940" cy="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121960"/>
            <a:ext cx="8620500" cy="7481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" b="1" dirty="0" err="1">
                <a:solidFill>
                  <a:schemeClr val="accent5">
                    <a:lumMod val="75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ropósito</a:t>
            </a:r>
            <a:endParaRPr lang="en" b="1" dirty="0">
              <a:solidFill>
                <a:schemeClr val="accent5">
                  <a:lumMod val="75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2217" y="787810"/>
            <a:ext cx="7885216" cy="4093428"/>
          </a:xfrm>
          <a:prstGeom prst="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pt-BR" sz="2000" dirty="0"/>
          </a:p>
          <a:p>
            <a:pPr algn="just"/>
            <a:r>
              <a:rPr lang="pt-BR" sz="2000" dirty="0"/>
              <a:t>Melhorar o gerenciamento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Criar condições para uma melhor avaliação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Proposta de metodologia e apresentação de ferramenta de auxílio para subsidiar o planejamento dos </a:t>
            </a:r>
            <a:r>
              <a:rPr lang="pt-BR" sz="2000" dirty="0" err="1"/>
              <a:t>PPGs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Preparar os </a:t>
            </a:r>
            <a:r>
              <a:rPr lang="pt-BR" sz="2000" dirty="0" err="1"/>
              <a:t>PPGs</a:t>
            </a:r>
            <a:r>
              <a:rPr lang="pt-BR" sz="2000" dirty="0"/>
              <a:t> para que possam apresentar um planejamento robusto, contemplando os elementos de autoavaliação solicitados pela CAPES e demonstrando claramente os esforços institucionais já realizados para a melhoria da pós-graduação;</a:t>
            </a:r>
          </a:p>
          <a:p>
            <a:endParaRPr lang="pt-B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B6AEC-1353-3948-8E84-1F5C1458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4656" y="1931365"/>
            <a:ext cx="1217127" cy="23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1750" y="0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 Quesito 1: PROGRAMA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EBE9CA3-1F4F-4953-9E97-A85B2B175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2691"/>
              </p:ext>
            </p:extLst>
          </p:nvPr>
        </p:nvGraphicFramePr>
        <p:xfrm>
          <a:off x="158621" y="615820"/>
          <a:ext cx="8985379" cy="45143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6959">
                  <a:extLst>
                    <a:ext uri="{9D8B030D-6E8A-4147-A177-3AD203B41FA5}">
                      <a16:colId xmlns:a16="http://schemas.microsoft.com/office/drawing/2014/main" val="2265686055"/>
                    </a:ext>
                  </a:extLst>
                </a:gridCol>
                <a:gridCol w="5328420">
                  <a:extLst>
                    <a:ext uri="{9D8B030D-6E8A-4147-A177-3AD203B41FA5}">
                      <a16:colId xmlns:a16="http://schemas.microsoft.com/office/drawing/2014/main" val="3187096120"/>
                    </a:ext>
                  </a:extLst>
                </a:gridCol>
              </a:tblGrid>
              <a:tr h="399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EXEMPLOS DE INDICADORES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528489772"/>
                  </a:ext>
                </a:extLst>
              </a:tr>
              <a:tr h="1310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1.1. Articulação, aderência e atualização das áreas de concentração, linhas de pesquisa, projetos em andamento e estrutura curricular, bem como a infraestrutura disponível, em relação aos objetivos, missão e modalidade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avaliação qualitativa; dividir as disciplinas em blocos e explicar como atendem a cada linha de pesquisa  importam pra formação; descrição clara e objetiva; correlação/coerência entre área de concentração + linha de pesquisa + estrutura curricular + projetos de pesquisa; perfil de profissional formado claro, a estrutura didática deve garantir esse perfil; descrever infraestrutura laboratórios e equipamentos disponíveis e quais e como atendem as linhas de pesquisa(quais e como os testes realizados ajudam os projetos e linhas de pesquisa); atualizar a bibliografia das disciplinas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680530553"/>
                  </a:ext>
                </a:extLst>
              </a:tr>
              <a:tr h="93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1.2 Perfil do corpo docente, e sua compatibilidade e adequação à Proposta do Programa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relação docência orientação; % docência de colaboradores; dependência e estabilidade do corpo docente; participação de jovens doutores (titulados doutores em até 5 anos antes do credenciamento no PPG); aprimoramento do corpo docente (experiências no exterior, com outros </a:t>
                      </a:r>
                      <a:r>
                        <a:rPr lang="pt-BR" sz="1000" dirty="0" err="1">
                          <a:effectLst/>
                        </a:rPr>
                        <a:t>PPGs</a:t>
                      </a:r>
                      <a:r>
                        <a:rPr lang="pt-BR" sz="1000" dirty="0">
                          <a:effectLst/>
                        </a:rPr>
                        <a:t>. Pós-doutorados realizados; formas de incentivo utilizadas, etc.); diversidade do corpo docente (realizam pós-</a:t>
                      </a:r>
                      <a:r>
                        <a:rPr lang="pt-BR" sz="1000" dirty="0" err="1">
                          <a:effectLst/>
                        </a:rPr>
                        <a:t>doc</a:t>
                      </a:r>
                      <a:r>
                        <a:rPr lang="pt-BR" sz="1000" dirty="0">
                          <a:effectLst/>
                        </a:rPr>
                        <a:t> em outras IES, são formados em outra IES)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642483261"/>
                  </a:ext>
                </a:extLst>
              </a:tr>
              <a:tr h="127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Planejamento estratégico do programa, considerando também articulações com o planejamento estratégico da instituição</a:t>
                      </a:r>
                      <a:r>
                        <a:rPr lang="pt-BR" sz="10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pt-BR" sz="1000" dirty="0">
                          <a:effectLst/>
                        </a:rPr>
                        <a:t>com vistas à gestão do seu desenvolvimento futuro, adequação e melhorias da infraestrutura e melhor formação de seus alunos, vinculada à produção intelectual – bibliográfica, técnica e/ou artística -.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aderência/adequação ao PDI; objetivo, metas e ações voltadas para os próximos anos(1-2 ciclos de avaliação), metas e ações que já estão sendo desenvolvidas; metas e ações para expansão da participação discente na produção intelectual do PPG; todos itens do PDI devem ser comtemplados no planejamento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5224910"/>
                  </a:ext>
                </a:extLst>
              </a:tr>
              <a:tr h="599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1.4.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Os processos, procedimentos e resultados da autoavaliação do programa, com foco na formação discente e produção intelectual.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quais mecanismos utiliza para se autoavaliar?; como o PPG utiliza os resultados para se aprimorar?; demonstrar o alinhamento entre os critérios para credenciamento e </a:t>
                      </a:r>
                      <a:r>
                        <a:rPr lang="pt-BR" sz="1000" dirty="0" err="1">
                          <a:effectLst/>
                        </a:rPr>
                        <a:t>descredeciamento</a:t>
                      </a:r>
                      <a:r>
                        <a:rPr lang="pt-BR" sz="1000" dirty="0">
                          <a:effectLst/>
                        </a:rPr>
                        <a:t> docente com a autoavaliação e os planos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2677705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157F545-0340-FA42-A260-6109C574D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5386" y="13355"/>
            <a:ext cx="466325" cy="10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97652" y="12715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Quesito 2: FORMAÇÃO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ED68EC-7C87-4B56-BD78-8E5FB41E5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23353"/>
              </p:ext>
            </p:extLst>
          </p:nvPr>
        </p:nvGraphicFramePr>
        <p:xfrm>
          <a:off x="191900" y="858972"/>
          <a:ext cx="8952100" cy="4284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43413">
                  <a:extLst>
                    <a:ext uri="{9D8B030D-6E8A-4147-A177-3AD203B41FA5}">
                      <a16:colId xmlns:a16="http://schemas.microsoft.com/office/drawing/2014/main" val="1312904974"/>
                    </a:ext>
                  </a:extLst>
                </a:gridCol>
                <a:gridCol w="5308687">
                  <a:extLst>
                    <a:ext uri="{9D8B030D-6E8A-4147-A177-3AD203B41FA5}">
                      <a16:colId xmlns:a16="http://schemas.microsoft.com/office/drawing/2014/main" val="1804378309"/>
                    </a:ext>
                  </a:extLst>
                </a:gridCol>
              </a:tblGrid>
              <a:tr h="397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EXEMPLOS DE INDICADORES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541613921"/>
                  </a:ext>
                </a:extLst>
              </a:tr>
              <a:tr h="72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2.1.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e adequação das teses, dissertações </a:t>
                      </a:r>
                      <a:r>
                        <a:rPr lang="pt-BR" sz="1000" dirty="0">
                          <a:effectLst/>
                        </a:rPr>
                        <a:t>ou equivalente em relação às áreas de concentração e linhas de pesquisa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distribuição dos trabalhos em relação das linhas de pesquisa e áreas de concentração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422700724"/>
                  </a:ext>
                </a:extLst>
              </a:tr>
              <a:tr h="5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2.2.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da produção intelectual de discentes e egressos</a:t>
                      </a:r>
                      <a:r>
                        <a:rPr lang="pt-BR" sz="1000" dirty="0">
                          <a:effectLst/>
                        </a:rPr>
                        <a:t>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produção envolvendo discentes e egressos por estrato </a:t>
                      </a:r>
                      <a:r>
                        <a:rPr lang="pt-BR" sz="1000" dirty="0" err="1">
                          <a:effectLst/>
                        </a:rPr>
                        <a:t>qualis</a:t>
                      </a:r>
                      <a:r>
                        <a:rPr lang="pt-BR" sz="1000" dirty="0">
                          <a:effectLst/>
                        </a:rPr>
                        <a:t>; representatividade da produção envolvendo discentes e egressos;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996047852"/>
                  </a:ext>
                </a:extLst>
              </a:tr>
              <a:tr h="961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Destino, atuação e avaliação dos egressos </a:t>
                      </a:r>
                      <a:r>
                        <a:rPr lang="pt-BR" sz="1000" dirty="0">
                          <a:effectLst/>
                        </a:rPr>
                        <a:t>do programa em relação à formação recebida.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destino e atuação dos egressos; razão entre empregados e titulados; indicação de 5 egressos do PPG e sua trajetória profissional (por período de avaliação); relação entre área de formação e área de atuação profissional; distribuição da inserção local, regional, nacional, internacional; as fichas mencionam que dados serão fornecidos pela Capes (como? onde?);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915606013"/>
                  </a:ext>
                </a:extLst>
              </a:tr>
              <a:tr h="55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2.4.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das atividades de pesquisa e da produção intelectual</a:t>
                      </a:r>
                      <a:r>
                        <a:rPr lang="pt-BR" sz="1000" dirty="0">
                          <a:effectLst/>
                        </a:rPr>
                        <a:t> do corpo docente no programa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avaliação de 4 produtos por docentes permanentes  indicados para o quadriênio.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1748409524"/>
                  </a:ext>
                </a:extLst>
              </a:tr>
              <a:tr h="1065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2.5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Qualidade e envolvimento do corpo docente em relação às atividades de formação no programa.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% de orientações concluídas e em andamento por docente permanente; titulados por docente em relação ao total de titulações; número de oferta de disciplinas pelos docente permanentes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5947925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E25AE0E-422A-9349-882A-8947A459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1" y="122992"/>
            <a:ext cx="329352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22528" y="17815"/>
            <a:ext cx="8620500" cy="53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Nova Ficha de Avaliação da CAPES - Quesito 3: IMPACTO NA SOCIEDADE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D62B0E-EA8C-445E-AE7C-8AF55CA1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19384"/>
              </p:ext>
            </p:extLst>
          </p:nvPr>
        </p:nvGraphicFramePr>
        <p:xfrm>
          <a:off x="523500" y="552203"/>
          <a:ext cx="8620500" cy="4573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8457">
                  <a:extLst>
                    <a:ext uri="{9D8B030D-6E8A-4147-A177-3AD203B41FA5}">
                      <a16:colId xmlns:a16="http://schemas.microsoft.com/office/drawing/2014/main" val="1748261475"/>
                    </a:ext>
                  </a:extLst>
                </a:gridCol>
                <a:gridCol w="5112043">
                  <a:extLst>
                    <a:ext uri="{9D8B030D-6E8A-4147-A177-3AD203B41FA5}">
                      <a16:colId xmlns:a16="http://schemas.microsoft.com/office/drawing/2014/main" val="1936476889"/>
                    </a:ext>
                  </a:extLst>
                </a:gridCol>
              </a:tblGrid>
              <a:tr h="49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ITEM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EXEMPLOS DE INDICADORES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4062092696"/>
                  </a:ext>
                </a:extLst>
              </a:tr>
              <a:tr h="900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3.1.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Impacto e caráter inovador da produção intelectual </a:t>
                      </a:r>
                      <a:r>
                        <a:rPr lang="pt-BR" sz="1000" dirty="0">
                          <a:effectLst/>
                        </a:rPr>
                        <a:t>em função da natureza do programa.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cada área traz medidas diferentes; impacto da produção docente permanente, seja por fatores ou por </a:t>
                      </a:r>
                      <a:r>
                        <a:rPr lang="pt-BR" sz="1000" dirty="0" err="1">
                          <a:effectLst/>
                        </a:rPr>
                        <a:t>qualis</a:t>
                      </a:r>
                      <a:r>
                        <a:rPr lang="pt-BR" sz="1000" dirty="0">
                          <a:effectLst/>
                        </a:rPr>
                        <a:t>; avaliação das produções premiadas; distribuição das produções por linhas, áreas, docentes permanentes, com ou sem participação de discentes/egresso; aderência entre produtos e estruturas didática do PPG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10132092"/>
                  </a:ext>
                </a:extLst>
              </a:tr>
              <a:tr h="92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3.2.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Impacto econômico, social e cultural do programa</a:t>
                      </a:r>
                      <a:r>
                        <a:rPr lang="pt-BR" sz="1000" dirty="0">
                          <a:effectLst/>
                        </a:rPr>
                        <a:t>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indicação de produtos com impactos citados devidamente justificados; clareza na justificativa; aderência dos produtos em relação as AC e LP, missão e objetivos do PPG; área de abrangência local, regional, nacional, internacional; produtos voltados a demandas especificas; divulgação cientifica; popularização da ciência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2045270061"/>
                  </a:ext>
                </a:extLst>
              </a:tr>
              <a:tr h="2245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3.3. 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Internacionalização e visibilidade do programa.</a:t>
                      </a:r>
                      <a:endParaRPr lang="pt-BR" sz="1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é o item com mais subitens e descrições de algumas fichas; convênios e parcerias com IES estrangeiras; envio e recebimento de alunos estrangeiros; envio e recebimento de docentes; participação dos docentes em comissões, corpos editoriais etc. internacionais; índice H do corpo docente permanente; numero de participações e titulações e acordos de cotutela; atividades de docentes visitantes no PPG, palestras, disciplinas etc.; doutorandos com estágios no exterior em relação ao total de doutorandos; numero de alunos estrangeiros no PPG em relação ao total de matriculados; pós-</a:t>
                      </a:r>
                      <a:r>
                        <a:rPr lang="pt-BR" sz="1000" dirty="0" err="1">
                          <a:effectLst/>
                        </a:rPr>
                        <a:t>doc</a:t>
                      </a:r>
                      <a:r>
                        <a:rPr lang="pt-BR" sz="1000" dirty="0">
                          <a:effectLst/>
                        </a:rPr>
                        <a:t> enviados e recebidos; NACIONAL: as mesmas coisas, mas com IES e outros setores nacionais; projetos com setores não acadêmicos; VISIBILIDADE: divulgação das atividades na pagina web; clareza e facilidade de acesso as atividades do PPG; site em diversas línguas: no mínimo inglês espanhol; amplo acesso aos trabalhos de conclusão do PPG; estratégias utilizadas para atração de alunos de outra IES e/ou países;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6" marR="33626" marT="0" marB="0"/>
                </a:tc>
                <a:extLst>
                  <a:ext uri="{0D108BD9-81ED-4DB2-BD59-A6C34878D82A}">
                    <a16:rowId xmlns:a16="http://schemas.microsoft.com/office/drawing/2014/main" val="3674441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4F354A0-9467-0B4D-A37C-0CF01E88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" y="3849323"/>
            <a:ext cx="686448" cy="11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80" b="9834"/>
          <a:stretch/>
        </p:blipFill>
        <p:spPr>
          <a:xfrm>
            <a:off x="15" y="8"/>
            <a:ext cx="9143985" cy="51434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175389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4363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0DF14B-6B47-E04C-AA4E-CDD0E422EC76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1329</Words>
  <Application>Microsoft Office PowerPoint</Application>
  <PresentationFormat>Apresentação na tela (16:9)</PresentationFormat>
  <Paragraphs>86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simple-light-2</vt:lpstr>
      <vt:lpstr>Planejamento Estratégico da Pós-graduação  </vt:lpstr>
      <vt:lpstr>Planejamento para além da avaliação</vt:lpstr>
      <vt:lpstr>Apresentação do PowerPoint</vt:lpstr>
      <vt:lpstr>Avaliação Multidimensional </vt:lpstr>
      <vt:lpstr>Propósito</vt:lpstr>
      <vt:lpstr>Nova Ficha de Avaliação da CAPES -  Quesito 1: PROGRAMA</vt:lpstr>
      <vt:lpstr>Nova Ficha de Avaliação da CAPES - Quesito 2: FORMAÇÃO</vt:lpstr>
      <vt:lpstr>Nova Ficha de Avaliação da CAPES - Quesito 3: IMPACTO NA SOCIEDADE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INTERNACIONALIZAÇÃO UFPR 2017-2020</dc:title>
  <dc:creator>Reanata Savoini</dc:creator>
  <cp:lastModifiedBy>Cpgss Coordenação Pós-graduação Stricto Sensu</cp:lastModifiedBy>
  <cp:revision>119</cp:revision>
  <dcterms:modified xsi:type="dcterms:W3CDTF">2022-07-06T12:04:15Z</dcterms:modified>
</cp:coreProperties>
</file>