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5" r:id="rId1"/>
  </p:sldMasterIdLst>
  <p:sldIdLst>
    <p:sldId id="256" r:id="rId2"/>
    <p:sldId id="258" r:id="rId3"/>
    <p:sldId id="263" r:id="rId4"/>
    <p:sldId id="257" r:id="rId5"/>
    <p:sldId id="269" r:id="rId6"/>
    <p:sldId id="275" r:id="rId7"/>
    <p:sldId id="289" r:id="rId8"/>
    <p:sldId id="290" r:id="rId9"/>
    <p:sldId id="282" r:id="rId10"/>
    <p:sldId id="294" r:id="rId11"/>
    <p:sldId id="291" r:id="rId12"/>
    <p:sldId id="271" r:id="rId13"/>
    <p:sldId id="318" r:id="rId14"/>
    <p:sldId id="295" r:id="rId15"/>
    <p:sldId id="293" r:id="rId16"/>
    <p:sldId id="297" r:id="rId17"/>
    <p:sldId id="31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6"/>
    <p:restoredTop sz="96349"/>
  </p:normalViewPr>
  <p:slideViewPr>
    <p:cSldViewPr snapToGrid="0" snapToObjects="1">
      <p:cViewPr varScale="1">
        <p:scale>
          <a:sx n="129" d="100"/>
          <a:sy n="129" d="100"/>
        </p:scale>
        <p:origin x="9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4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8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339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45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2707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24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1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9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gradFill>
          <a:gsLst>
            <a:gs pos="7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4034D2-0537-BC47-8EDB-417E2276C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34641EF2-FB4B-BD47-97DC-E7CE1E5D6C0F}"/>
              </a:ext>
            </a:extLst>
          </p:cNvPr>
          <p:cNvSpPr/>
          <p:nvPr userDrawn="1"/>
        </p:nvSpPr>
        <p:spPr>
          <a:xfrm>
            <a:off x="-67775" y="0"/>
            <a:ext cx="487905" cy="6858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BR" dirty="0"/>
              <a:t>UFPR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0A59C04F-4E81-3747-A068-8392540958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549032" y="6000046"/>
            <a:ext cx="1339213" cy="37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5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97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1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7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EEF95B8-EBE3-A14F-A905-D4247085CE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824" y="6268824"/>
            <a:ext cx="589175" cy="589175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5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5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7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6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9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a.ufpr.b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cional.ufpr.br/portal/" TargetMode="External"/><Relationship Id="rId2" Type="http://schemas.openxmlformats.org/officeDocument/2006/relationships/hyperlink" Target="http://www.capa.ufpr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C2974-2ED8-B04A-9F8A-70CB95F8C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489" y="3606679"/>
            <a:ext cx="11410992" cy="1675835"/>
          </a:xfrm>
          <a:effectLst>
            <a:outerShdw blurRad="50800" dir="5400000" sx="1000" sy="1000" algn="ctr" rotWithShape="0">
              <a:srgbClr val="000000">
                <a:alpha val="43137"/>
              </a:srgbClr>
            </a:outerShdw>
            <a:reflection endPos="0" dir="5400000" sy="-100000" algn="bl" rotWithShape="0"/>
            <a:softEdge rad="0"/>
          </a:effectLst>
        </p:spPr>
        <p:txBody>
          <a:bodyPr>
            <a:normAutofit/>
          </a:bodyPr>
          <a:lstStyle/>
          <a:p>
            <a:r>
              <a:rPr lang="en-BR" sz="4400" b="1" dirty="0">
                <a:solidFill>
                  <a:schemeClr val="accent1">
                    <a:lumMod val="50000"/>
                  </a:schemeClr>
                </a:solidFill>
              </a:rPr>
              <a:t>ACOMPANHAMENTO PÓS-GRADUAÇÃO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9B9E0-651A-2A4D-BAA8-387329E5A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489" y="5282514"/>
            <a:ext cx="8282673" cy="428973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r>
              <a:rPr lang="en-BR" b="1" dirty="0">
                <a:solidFill>
                  <a:schemeClr val="bg1"/>
                </a:solidFill>
              </a:rPr>
              <a:t>AÇÕES DE PLANEJAMENTO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BEE31BB-2B20-F94F-A4D1-174DD8F29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62" y="5782962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517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A4CA3A-4A4D-AF41-8A7C-A54F655FD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028" y="127334"/>
            <a:ext cx="10103880" cy="6730666"/>
          </a:xfrm>
        </p:spPr>
      </p:pic>
    </p:spTree>
    <p:extLst>
      <p:ext uri="{BB962C8B-B14F-4D97-AF65-F5344CB8AC3E}">
        <p14:creationId xmlns:p14="http://schemas.microsoft.com/office/powerpoint/2010/main" val="4207604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033B7E7-2A94-A34F-9AE0-039A2897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661" y="5073134"/>
            <a:ext cx="10525339" cy="1427057"/>
          </a:xfrm>
        </p:spPr>
        <p:txBody>
          <a:bodyPr>
            <a:normAutofit/>
          </a:bodyPr>
          <a:lstStyle/>
          <a:p>
            <a:br>
              <a:rPr lang="en-BR" dirty="0"/>
            </a:b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Internacionalização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e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visibilidade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do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programa</a:t>
            </a:r>
            <a:endParaRPr lang="en-BR" b="1" dirty="0">
              <a:solidFill>
                <a:srgbClr val="1F4E78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0B3243-6791-3B4C-8915-F91877CF0E41}"/>
              </a:ext>
            </a:extLst>
          </p:cNvPr>
          <p:cNvSpPr/>
          <p:nvPr/>
        </p:nvSpPr>
        <p:spPr>
          <a:xfrm>
            <a:off x="642931" y="5466522"/>
            <a:ext cx="10127774" cy="496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11E71-1C21-9140-9FC7-DDD742B58603}"/>
              </a:ext>
            </a:extLst>
          </p:cNvPr>
          <p:cNvSpPr/>
          <p:nvPr/>
        </p:nvSpPr>
        <p:spPr>
          <a:xfrm>
            <a:off x="555513" y="4881747"/>
            <a:ext cx="1731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R" sz="3200" dirty="0"/>
              <a:t>ITEM 3.3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1D8A63D-A30A-D946-9C9F-2EFC138A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62" y="-80628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ABB551-CEF9-B548-8E17-9674821C4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962" y="5109854"/>
            <a:ext cx="581680" cy="108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7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3D7724-6530-7D46-9EDE-3646D516A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24171"/>
            <a:ext cx="11185000" cy="4998720"/>
          </a:xfrm>
        </p:spPr>
        <p:txBody>
          <a:bodyPr>
            <a:normAutofit/>
          </a:bodyPr>
          <a:lstStyle/>
          <a:p>
            <a:r>
              <a:rPr lang="en-BR" sz="2000" dirty="0"/>
              <a:t>Páginas dos programas (working on it!!!)</a:t>
            </a:r>
          </a:p>
          <a:p>
            <a:r>
              <a:rPr lang="en-BR" sz="2000" dirty="0"/>
              <a:t>Midias sociais do programa (altimetrics)</a:t>
            </a:r>
          </a:p>
          <a:p>
            <a:r>
              <a:rPr lang="en-BR" sz="2000" dirty="0"/>
              <a:t>Visibilidade perante a comunidade científica – ações do corpo docente</a:t>
            </a:r>
          </a:p>
          <a:p>
            <a:pPr lvl="1"/>
            <a:r>
              <a:rPr lang="en-BR" sz="1800" dirty="0"/>
              <a:t>Direção de entidades científicas e/ou de classe</a:t>
            </a:r>
          </a:p>
          <a:p>
            <a:pPr lvl="1"/>
            <a:r>
              <a:rPr lang="en-BR" sz="1800" dirty="0"/>
              <a:t>Organização de eventos/ seminários / palestras etc</a:t>
            </a:r>
          </a:p>
          <a:p>
            <a:r>
              <a:rPr lang="en-BR" sz="2000" dirty="0"/>
              <a:t>Editores de revistas nacionais / internacionais</a:t>
            </a:r>
            <a:endParaRPr lang="en-US" sz="1800" dirty="0"/>
          </a:p>
          <a:p>
            <a:r>
              <a:rPr lang="en-BR" sz="2000" dirty="0"/>
              <a:t>Numero de inscritos em processos seletivos (verificar a origem)</a:t>
            </a:r>
            <a:endParaRPr lang="en-US" sz="1800" dirty="0"/>
          </a:p>
          <a:p>
            <a:r>
              <a:rPr lang="en-BR" sz="2200" dirty="0"/>
              <a:t>Prêmios acadêmicos e não-acadêmicos recebidos pelo corpo docente/discente/programa</a:t>
            </a:r>
          </a:p>
          <a:p>
            <a:r>
              <a:rPr lang="en-BR" sz="2000" dirty="0"/>
              <a:t>Visibilidade perante a comunidade não científica – videos do “Prêmio curta ciência”</a:t>
            </a:r>
          </a:p>
          <a:p>
            <a:pPr lvl="1"/>
            <a:r>
              <a:rPr lang="en-US" sz="1800" dirty="0"/>
              <a:t>Videos do </a:t>
            </a:r>
            <a:r>
              <a:rPr lang="en-US" sz="1800" dirty="0" err="1"/>
              <a:t>prêmio</a:t>
            </a:r>
            <a:r>
              <a:rPr lang="en-US" sz="1800" dirty="0"/>
              <a:t> </a:t>
            </a:r>
            <a:r>
              <a:rPr lang="en-US" sz="1800" dirty="0" err="1"/>
              <a:t>curta</a:t>
            </a:r>
            <a:r>
              <a:rPr lang="en-US" sz="1800" dirty="0"/>
              <a:t> </a:t>
            </a:r>
            <a:r>
              <a:rPr lang="en-US" sz="1800" dirty="0" err="1"/>
              <a:t>ciência</a:t>
            </a:r>
            <a:r>
              <a:rPr lang="en-US" sz="1800" dirty="0"/>
              <a:t> (</a:t>
            </a:r>
            <a:r>
              <a:rPr lang="en-US" sz="1800" dirty="0" err="1"/>
              <a:t>novas</a:t>
            </a:r>
            <a:r>
              <a:rPr lang="en-US" sz="1800" dirty="0"/>
              <a:t> </a:t>
            </a:r>
            <a:r>
              <a:rPr lang="en-US" sz="1800" dirty="0" err="1"/>
              <a:t>datas</a:t>
            </a:r>
            <a:r>
              <a:rPr lang="en-US" sz="1800" dirty="0"/>
              <a:t> e </a:t>
            </a:r>
            <a:r>
              <a:rPr lang="en-US" sz="1800" dirty="0" err="1"/>
              <a:t>diretrizes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Press release – (</a:t>
            </a:r>
            <a:r>
              <a:rPr lang="en-US" sz="1800" dirty="0" err="1"/>
              <a:t>Atividades</a:t>
            </a:r>
            <a:r>
              <a:rPr lang="en-US" sz="1800" dirty="0"/>
              <a:t> </a:t>
            </a:r>
            <a:r>
              <a:rPr lang="en-US" sz="1800" dirty="0" err="1"/>
              <a:t>dia</a:t>
            </a:r>
            <a:r>
              <a:rPr lang="en-US" sz="1800" dirty="0"/>
              <a:t> 06.10 – workshop “hands on”)</a:t>
            </a:r>
            <a:endParaRPr lang="en-BR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ACB4E9-DF89-1942-A489-B0D4AF182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7180"/>
            <a:ext cx="10818811" cy="856820"/>
          </a:xfrm>
        </p:spPr>
        <p:txBody>
          <a:bodyPr/>
          <a:lstStyle/>
          <a:p>
            <a:r>
              <a:rPr lang="en-US" b="1" dirty="0" err="1"/>
              <a:t>Visibilidade</a:t>
            </a:r>
            <a:endParaRPr lang="en-BR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E07B53-45C4-484E-B5DB-A9264EF4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62" y="5782962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964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2FCEA99-19B1-B144-A95E-CB78225FE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116" y="609820"/>
            <a:ext cx="10273039" cy="44909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E31EE1-095F-3243-AB1C-77EE919DD2FB}"/>
              </a:ext>
            </a:extLst>
          </p:cNvPr>
          <p:cNvSpPr txBox="1"/>
          <p:nvPr/>
        </p:nvSpPr>
        <p:spPr>
          <a:xfrm>
            <a:off x="5624350" y="5571182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3"/>
              </a:rPr>
              <a:t>www.s</a:t>
            </a:r>
            <a:r>
              <a:rPr lang="en-BR" dirty="0">
                <a:hlinkClick r:id="rId3"/>
              </a:rPr>
              <a:t>iga.ufpr.br</a:t>
            </a:r>
            <a:r>
              <a:rPr lang="en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3326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3D7724-6530-7D46-9EDE-3646D516A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31066"/>
            <a:ext cx="11185000" cy="4998720"/>
          </a:xfrm>
        </p:spPr>
        <p:txBody>
          <a:bodyPr>
            <a:normAutofit/>
          </a:bodyPr>
          <a:lstStyle/>
          <a:p>
            <a:r>
              <a:rPr lang="pt-BR" sz="2000" dirty="0"/>
              <a:t>Solidariedade com programas em fase de consolidação</a:t>
            </a:r>
          </a:p>
          <a:p>
            <a:r>
              <a:rPr lang="pt-BR" sz="2000" dirty="0"/>
              <a:t>Parcerias e interfaces com outros programas</a:t>
            </a:r>
          </a:p>
          <a:p>
            <a:r>
              <a:rPr lang="pt-BR" sz="2000" dirty="0"/>
              <a:t>Cessão de equipamentos e materiais (multiusuários)</a:t>
            </a:r>
          </a:p>
          <a:p>
            <a:r>
              <a:rPr lang="pt-BR" sz="2000" dirty="0"/>
              <a:t>Minter / </a:t>
            </a:r>
            <a:r>
              <a:rPr lang="pt-BR" sz="2000" dirty="0" err="1"/>
              <a:t>Dinter</a:t>
            </a:r>
            <a:endParaRPr lang="pt-BR" sz="2000" dirty="0"/>
          </a:p>
          <a:p>
            <a:r>
              <a:rPr lang="pt-BR" sz="2000" dirty="0"/>
              <a:t>Rankings nacionais e internacionais (RUF, THE, etc.)</a:t>
            </a:r>
            <a:endParaRPr lang="en-BR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ACB4E9-DF89-1942-A489-B0D4AF182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7180"/>
            <a:ext cx="10818811" cy="856820"/>
          </a:xfrm>
        </p:spPr>
        <p:txBody>
          <a:bodyPr/>
          <a:lstStyle/>
          <a:p>
            <a:r>
              <a:rPr lang="en-US" b="1" dirty="0" err="1"/>
              <a:t>Visibilidade</a:t>
            </a:r>
            <a:endParaRPr lang="en-BR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E07B53-45C4-484E-B5DB-A9264EF4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62" y="5782962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829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3D7724-6530-7D46-9EDE-3646D516A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153999"/>
            <a:ext cx="11185000" cy="5554913"/>
          </a:xfrm>
        </p:spPr>
        <p:txBody>
          <a:bodyPr>
            <a:normAutofit/>
          </a:bodyPr>
          <a:lstStyle/>
          <a:p>
            <a:r>
              <a:rPr lang="en-BR" sz="2000" dirty="0"/>
              <a:t>Docentes que vieram/foram</a:t>
            </a:r>
          </a:p>
          <a:p>
            <a:r>
              <a:rPr lang="en-BR" sz="2000" dirty="0"/>
              <a:t>Pos-docs que vieram/foram </a:t>
            </a:r>
          </a:p>
          <a:p>
            <a:r>
              <a:rPr lang="en-BR" sz="2000" dirty="0"/>
              <a:t>Alunos que vieram/foram (sanduíche)</a:t>
            </a:r>
          </a:p>
          <a:p>
            <a:r>
              <a:rPr lang="en-BR" sz="2000" dirty="0"/>
              <a:t>Professores visitantes (print/programa visitante)</a:t>
            </a:r>
          </a:p>
          <a:p>
            <a:r>
              <a:rPr lang="en-BR" sz="2000" dirty="0"/>
              <a:t>Disciplinas ministradas em outro idioma (integral ou parcial)</a:t>
            </a:r>
          </a:p>
          <a:p>
            <a:r>
              <a:rPr lang="en-BR" sz="2000" dirty="0"/>
              <a:t>Participação de docentes estrangeiros no PPG</a:t>
            </a:r>
          </a:p>
          <a:p>
            <a:r>
              <a:rPr lang="en-BR" sz="2000" dirty="0"/>
              <a:t>Financiamentos com parceria estrangeira</a:t>
            </a:r>
          </a:p>
          <a:p>
            <a:r>
              <a:rPr lang="en-BR" sz="2000" dirty="0"/>
              <a:t>Publicações do programa que envolvem coautores estrangeiros</a:t>
            </a:r>
          </a:p>
          <a:p>
            <a:r>
              <a:rPr lang="en-BR" sz="2000" dirty="0"/>
              <a:t>Publicações internacionais</a:t>
            </a:r>
          </a:p>
          <a:p>
            <a:r>
              <a:rPr lang="en-BR" sz="2000" dirty="0"/>
              <a:t>Cotutelas</a:t>
            </a:r>
          </a:p>
          <a:p>
            <a:r>
              <a:rPr lang="en-BR" sz="2000" dirty="0"/>
              <a:t>Participação em bancas de membros do exterior</a:t>
            </a:r>
          </a:p>
          <a:p>
            <a:r>
              <a:rPr lang="en-BR" sz="2000" dirty="0"/>
              <a:t>Número de acordos internacionais firmados e com produtos</a:t>
            </a:r>
          </a:p>
          <a:p>
            <a:endParaRPr lang="en-BR" sz="2000" dirty="0"/>
          </a:p>
          <a:p>
            <a:endParaRPr lang="en-BR" sz="2000" dirty="0"/>
          </a:p>
          <a:p>
            <a:pPr marL="0" indent="0">
              <a:buNone/>
            </a:pPr>
            <a:endParaRPr lang="en-BR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ACB4E9-DF89-1942-A489-B0D4AF182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7180"/>
            <a:ext cx="10818811" cy="856820"/>
          </a:xfrm>
        </p:spPr>
        <p:txBody>
          <a:bodyPr/>
          <a:lstStyle/>
          <a:p>
            <a:r>
              <a:rPr lang="en-US" b="1" dirty="0" err="1"/>
              <a:t>Internacionalização</a:t>
            </a:r>
            <a:endParaRPr lang="en-BR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E07B53-45C4-484E-B5DB-A9264EF4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62" y="5782962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116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3D7724-6530-7D46-9EDE-3646D516A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153999"/>
            <a:ext cx="11185000" cy="5554913"/>
          </a:xfrm>
        </p:spPr>
        <p:txBody>
          <a:bodyPr>
            <a:normAutofit/>
          </a:bodyPr>
          <a:lstStyle/>
          <a:p>
            <a:r>
              <a:rPr lang="en-BR" sz="2000" dirty="0"/>
              <a:t>CAPA (</a:t>
            </a:r>
            <a:r>
              <a:rPr lang="en-BR" sz="2000" dirty="0">
                <a:hlinkClick r:id="rId2"/>
              </a:rPr>
              <a:t>www.capa.ufpr.br</a:t>
            </a:r>
            <a:r>
              <a:rPr lang="en-BR" sz="2000" dirty="0"/>
              <a:t>)</a:t>
            </a:r>
          </a:p>
          <a:p>
            <a:pPr lvl="1"/>
            <a:r>
              <a:rPr lang="en-BR" sz="1800" dirty="0"/>
              <a:t>Writing center</a:t>
            </a:r>
          </a:p>
          <a:p>
            <a:pPr lvl="1"/>
            <a:endParaRPr lang="en-BR" sz="1800" dirty="0"/>
          </a:p>
          <a:p>
            <a:pPr lvl="1"/>
            <a:endParaRPr lang="en-BR" sz="1800" dirty="0"/>
          </a:p>
          <a:p>
            <a:r>
              <a:rPr lang="en-BR" sz="2000" dirty="0"/>
              <a:t>Edital de apoio às Publicações Internacionais</a:t>
            </a:r>
          </a:p>
          <a:p>
            <a:endParaRPr lang="en-BR" sz="2000" dirty="0"/>
          </a:p>
          <a:p>
            <a:r>
              <a:rPr lang="en-BR" sz="2000" dirty="0"/>
              <a:t>Edital de visitantes </a:t>
            </a:r>
          </a:p>
          <a:p>
            <a:r>
              <a:rPr lang="en-BR" sz="2000" dirty="0"/>
              <a:t>PRINT</a:t>
            </a:r>
          </a:p>
          <a:p>
            <a:r>
              <a:rPr lang="en-BR" sz="2000" dirty="0"/>
              <a:t>AUI </a:t>
            </a:r>
            <a:r>
              <a:rPr lang="en-BR" sz="1800" dirty="0"/>
              <a:t>(</a:t>
            </a:r>
            <a:r>
              <a:rPr lang="en-US" sz="1800" dirty="0">
                <a:hlinkClick r:id="rId3"/>
              </a:rPr>
              <a:t>https://internacional.ufpr.br/portal/</a:t>
            </a:r>
            <a:r>
              <a:rPr lang="en-US" dirty="0"/>
              <a:t>)</a:t>
            </a:r>
            <a:endParaRPr lang="en-BR" sz="1800" dirty="0"/>
          </a:p>
          <a:p>
            <a:endParaRPr lang="en-BR" sz="2000" dirty="0"/>
          </a:p>
          <a:p>
            <a:endParaRPr lang="en-BR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ACB4E9-DF89-1942-A489-B0D4AF182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7180"/>
            <a:ext cx="10818811" cy="856820"/>
          </a:xfrm>
        </p:spPr>
        <p:txBody>
          <a:bodyPr/>
          <a:lstStyle/>
          <a:p>
            <a:r>
              <a:rPr lang="en-US" b="1" dirty="0" err="1"/>
              <a:t>Internacionalização</a:t>
            </a:r>
            <a:endParaRPr lang="en-BR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E07B53-45C4-484E-B5DB-A9264EF4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62" y="5782962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40AAC8E-F25C-2E4C-BB37-0F29FF1D0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7632" y="466166"/>
            <a:ext cx="3266979" cy="2156421"/>
          </a:xfrm>
          <a:prstGeom prst="rect">
            <a:avLst/>
          </a:prstGeom>
        </p:spPr>
      </p:pic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855A350-36F6-BE46-A006-479A24BE02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7879" y="3931455"/>
            <a:ext cx="4358353" cy="291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7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580" b="9834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67068" y="2210382"/>
            <a:ext cx="9144000" cy="2900518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306345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D35F12-CA1F-464B-863C-4CE78C07AE4A}"/>
              </a:ext>
            </a:extLst>
          </p:cNvPr>
          <p:cNvSpPr/>
          <p:nvPr/>
        </p:nvSpPr>
        <p:spPr>
          <a:xfrm>
            <a:off x="4905632" y="5822139"/>
            <a:ext cx="7125730" cy="1708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3571A5B-D811-194A-8633-5953A4B9244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410992" cy="1675835"/>
          </a:xfrm>
          <a:prstGeom prst="rect">
            <a:avLst/>
          </a:prstGeom>
          <a:effectLst>
            <a:outerShdw blurRad="50800" dir="5400000" sx="1000" sy="1000" algn="ctr" rotWithShape="0">
              <a:srgbClr val="000000">
                <a:alpha val="43137"/>
              </a:srgbClr>
            </a:outerShdw>
            <a:reflection endPos="0" dir="5400000" sy="-100000" algn="bl" rotWithShape="0"/>
            <a:softEdge rad="0"/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sz="4400" b="1">
                <a:solidFill>
                  <a:schemeClr val="accent1">
                    <a:lumMod val="50000"/>
                  </a:schemeClr>
                </a:solidFill>
              </a:rPr>
              <a:t>ACOMPANHAMENTO PÓS-GRADUAÇÃO </a:t>
            </a:r>
            <a:endParaRPr lang="en-BR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4D3A2FD-568F-7546-9815-01AB958B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632" y="5181694"/>
            <a:ext cx="8911687" cy="1280890"/>
          </a:xfrm>
        </p:spPr>
        <p:txBody>
          <a:bodyPr/>
          <a:lstStyle/>
          <a:p>
            <a:r>
              <a:rPr lang="en-BR" dirty="0"/>
              <a:t>Quesito 3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C6A3A85-B520-FB46-8736-196623D2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114" y="5907583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C50ADB-4624-1947-AB90-B2983BCA9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984" y="5441711"/>
            <a:ext cx="643648" cy="12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1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E6012D-3946-EA4A-8503-FDB4508BB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029644"/>
              </p:ext>
            </p:extLst>
          </p:nvPr>
        </p:nvGraphicFramePr>
        <p:xfrm>
          <a:off x="667263" y="397225"/>
          <a:ext cx="11269363" cy="3519764"/>
        </p:xfrm>
        <a:graphic>
          <a:graphicData uri="http://schemas.openxmlformats.org/drawingml/2006/table">
            <a:tbl>
              <a:tblPr/>
              <a:tblGrid>
                <a:gridCol w="1372985">
                  <a:extLst>
                    <a:ext uri="{9D8B030D-6E8A-4147-A177-3AD203B41FA5}">
                      <a16:colId xmlns:a16="http://schemas.microsoft.com/office/drawing/2014/main" val="1358935252"/>
                    </a:ext>
                  </a:extLst>
                </a:gridCol>
                <a:gridCol w="5831006">
                  <a:extLst>
                    <a:ext uri="{9D8B030D-6E8A-4147-A177-3AD203B41FA5}">
                      <a16:colId xmlns:a16="http://schemas.microsoft.com/office/drawing/2014/main" val="428152312"/>
                    </a:ext>
                  </a:extLst>
                </a:gridCol>
                <a:gridCol w="1360180">
                  <a:extLst>
                    <a:ext uri="{9D8B030D-6E8A-4147-A177-3AD203B41FA5}">
                      <a16:colId xmlns:a16="http://schemas.microsoft.com/office/drawing/2014/main" val="938932448"/>
                    </a:ext>
                  </a:extLst>
                </a:gridCol>
                <a:gridCol w="1563302">
                  <a:extLst>
                    <a:ext uri="{9D8B030D-6E8A-4147-A177-3AD203B41FA5}">
                      <a16:colId xmlns:a16="http://schemas.microsoft.com/office/drawing/2014/main" val="2994179623"/>
                    </a:ext>
                  </a:extLst>
                </a:gridCol>
                <a:gridCol w="1141890">
                  <a:extLst>
                    <a:ext uri="{9D8B030D-6E8A-4147-A177-3AD203B41FA5}">
                      <a16:colId xmlns:a16="http://schemas.microsoft.com/office/drawing/2014/main" val="456044855"/>
                    </a:ext>
                  </a:extLst>
                </a:gridCol>
              </a:tblGrid>
              <a:tr h="7356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Quesito</a:t>
                      </a: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 / </a:t>
                      </a:r>
                      <a:r>
                        <a:rPr lang="en-US" sz="2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Descritor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Peso </a:t>
                      </a:r>
                      <a:r>
                        <a:rPr lang="en-US" sz="2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mínimo</a:t>
                      </a: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Análise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Peso </a:t>
                      </a:r>
                      <a:r>
                        <a:rPr lang="en-US" sz="2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mínimo</a:t>
                      </a: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do total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791232"/>
                  </a:ext>
                </a:extLst>
              </a:tr>
              <a:tr h="7094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Impactos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vert="vert27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3.1.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Impacto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caráter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inovador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produção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intelectual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função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natureza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qualitativa</a:t>
                      </a:r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e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quantitativa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722485"/>
                  </a:ext>
                </a:extLst>
              </a:tr>
              <a:tr h="237786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3.2.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Impacto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econômico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social e cultural do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qualitativa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715915"/>
                  </a:ext>
                </a:extLst>
              </a:tr>
              <a:tr h="237786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3.3.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Internacionalização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visibilidade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qualitativa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6913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0250558-E9E8-8F40-8D88-31A02422C362}"/>
              </a:ext>
            </a:extLst>
          </p:cNvPr>
          <p:cNvSpPr txBox="1"/>
          <p:nvPr/>
        </p:nvSpPr>
        <p:spPr>
          <a:xfrm>
            <a:off x="411888" y="4643615"/>
            <a:ext cx="11780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BR" b="1" dirty="0"/>
              <a:t>Melhor entendimento sobre a que os impactos se referem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BR" b="1" dirty="0"/>
              <a:t>Existe a necessidade de elencarmos muitas ações do programa – itens não declarados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BR" b="1" dirty="0"/>
              <a:t>Aprendermos a valorizar os aspectos positivos do programa</a:t>
            </a:r>
          </a:p>
        </p:txBody>
      </p:sp>
    </p:spTree>
    <p:extLst>
      <p:ext uri="{BB962C8B-B14F-4D97-AF65-F5344CB8AC3E}">
        <p14:creationId xmlns:p14="http://schemas.microsoft.com/office/powerpoint/2010/main" val="71683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033B7E7-2A94-A34F-9AE0-039A2897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443" y="4178613"/>
            <a:ext cx="10525339" cy="2577103"/>
          </a:xfrm>
        </p:spPr>
        <p:txBody>
          <a:bodyPr>
            <a:normAutofit/>
          </a:bodyPr>
          <a:lstStyle/>
          <a:p>
            <a:br>
              <a:rPr lang="en-BR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Impacto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e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caráter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inovador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da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produção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intelectual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em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função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da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natureza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do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programa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0B3243-6791-3B4C-8915-F91877CF0E41}"/>
              </a:ext>
            </a:extLst>
          </p:cNvPr>
          <p:cNvSpPr/>
          <p:nvPr/>
        </p:nvSpPr>
        <p:spPr>
          <a:xfrm>
            <a:off x="523661" y="4263887"/>
            <a:ext cx="10127774" cy="496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11E71-1C21-9140-9FC7-DDD742B58603}"/>
              </a:ext>
            </a:extLst>
          </p:cNvPr>
          <p:cNvSpPr/>
          <p:nvPr/>
        </p:nvSpPr>
        <p:spPr>
          <a:xfrm>
            <a:off x="523661" y="3679112"/>
            <a:ext cx="1731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R" sz="3200" dirty="0"/>
              <a:t>ITEM 3.1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1D8A63D-A30A-D946-9C9F-2EFC138A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62" y="-80628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8E239D-626F-784E-9D73-52AA43340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51435" y="3528436"/>
            <a:ext cx="653428" cy="130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2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3D7724-6530-7D46-9EDE-3646D516A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0852"/>
            <a:ext cx="11181522" cy="5587846"/>
          </a:xfrm>
        </p:spPr>
        <p:txBody>
          <a:bodyPr>
            <a:noAutofit/>
          </a:bodyPr>
          <a:lstStyle/>
          <a:p>
            <a:r>
              <a:rPr lang="en-BR" sz="1600" dirty="0"/>
              <a:t>D</a:t>
            </a:r>
            <a:r>
              <a:rPr lang="en-US" sz="1600" dirty="0"/>
              <a:t>e</a:t>
            </a:r>
            <a:r>
              <a:rPr lang="en-BR" sz="1600" dirty="0"/>
              <a:t>stacar um conjunto de estudos de destaque do programa que atendam aos seguintes elementos:</a:t>
            </a:r>
          </a:p>
          <a:p>
            <a:pPr lvl="1"/>
            <a:r>
              <a:rPr lang="en-BR" sz="1400" dirty="0"/>
              <a:t>Evidenciar os desdobramentos da publicação – o que qualifica essa produção para além do IF do veículo?</a:t>
            </a:r>
          </a:p>
          <a:p>
            <a:pPr lvl="1"/>
            <a:r>
              <a:rPr lang="en-BR" sz="1400" dirty="0"/>
              <a:t>Impacto na formulação de políticas / outro estudos / setor produtivo / etc</a:t>
            </a:r>
          </a:p>
          <a:p>
            <a:pPr lvl="1"/>
            <a:r>
              <a:rPr lang="en-BR" sz="1400" dirty="0"/>
              <a:t>Discentes e/ou Egressos Envolvidos</a:t>
            </a:r>
          </a:p>
          <a:p>
            <a:pPr lvl="1"/>
            <a:r>
              <a:rPr lang="en-BR" sz="1400" dirty="0"/>
              <a:t>Fator de impacto quando aplicável (IF)</a:t>
            </a:r>
          </a:p>
          <a:p>
            <a:pPr marL="0" indent="0">
              <a:buNone/>
            </a:pPr>
            <a:endParaRPr lang="en-BR" sz="1600" dirty="0"/>
          </a:p>
          <a:p>
            <a:r>
              <a:rPr lang="en-BR" sz="1600" dirty="0"/>
              <a:t>O que há de inovador/diferente/ extraordinário nos estudos desenvolvidos pelo programa?</a:t>
            </a:r>
          </a:p>
          <a:p>
            <a:pPr lvl="1"/>
            <a:r>
              <a:rPr lang="en-BR" sz="1400" dirty="0"/>
              <a:t>F</a:t>
            </a:r>
            <a:r>
              <a:rPr lang="en-US" sz="1400" dirty="0" err="1"/>
              <a:t>i</a:t>
            </a:r>
            <a:r>
              <a:rPr lang="en-BR" sz="1400" dirty="0"/>
              <a:t>nanciamentos</a:t>
            </a:r>
          </a:p>
          <a:p>
            <a:pPr lvl="1"/>
            <a:r>
              <a:rPr lang="en-BR" sz="1400" dirty="0"/>
              <a:t>Parcerias </a:t>
            </a:r>
          </a:p>
          <a:p>
            <a:pPr lvl="1"/>
            <a:endParaRPr lang="en-BR" sz="1400" dirty="0"/>
          </a:p>
          <a:p>
            <a:r>
              <a:rPr lang="en-BR" sz="1600" dirty="0"/>
              <a:t>Qualificação do grupo</a:t>
            </a:r>
          </a:p>
          <a:p>
            <a:pPr lvl="1"/>
            <a:r>
              <a:rPr lang="en-BR" sz="1400" dirty="0"/>
              <a:t>Fator de impacto quando aplicável (IF, índice h do grupo de docentes - SCIVAL)</a:t>
            </a:r>
          </a:p>
          <a:p>
            <a:pPr marL="457200" lvl="1" indent="0">
              <a:buNone/>
            </a:pPr>
            <a:endParaRPr lang="en-BR" sz="1400" dirty="0"/>
          </a:p>
          <a:p>
            <a:pPr lvl="1"/>
            <a:endParaRPr lang="en-BR" sz="1400" dirty="0"/>
          </a:p>
          <a:p>
            <a:pPr lvl="2"/>
            <a:endParaRPr lang="en-BR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ACB4E9-DF89-1942-A489-B0D4AF182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6058"/>
            <a:ext cx="10818811" cy="658038"/>
          </a:xfrm>
        </p:spPr>
        <p:txBody>
          <a:bodyPr/>
          <a:lstStyle/>
          <a:p>
            <a:r>
              <a:rPr lang="en-US" b="1" dirty="0" err="1"/>
              <a:t>Impacto</a:t>
            </a:r>
            <a:r>
              <a:rPr lang="en-US" b="1" dirty="0"/>
              <a:t> da </a:t>
            </a:r>
            <a:r>
              <a:rPr lang="en-US" b="1" dirty="0" err="1"/>
              <a:t>produção</a:t>
            </a:r>
            <a:r>
              <a:rPr lang="en-US" b="1" dirty="0"/>
              <a:t> </a:t>
            </a:r>
            <a:r>
              <a:rPr lang="en-US" b="1" dirty="0" err="1"/>
              <a:t>intelectual</a:t>
            </a:r>
            <a:endParaRPr lang="en-BR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4CA360-6C0C-0747-AB8B-493C2257BF52}"/>
              </a:ext>
            </a:extLst>
          </p:cNvPr>
          <p:cNvSpPr txBox="1"/>
          <p:nvPr/>
        </p:nvSpPr>
        <p:spPr>
          <a:xfrm>
            <a:off x="9532620" y="2034540"/>
            <a:ext cx="136017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59366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2">
            <a:extLst>
              <a:ext uri="{FF2B5EF4-FFF2-40B4-BE49-F238E27FC236}">
                <a16:creationId xmlns:a16="http://schemas.microsoft.com/office/drawing/2014/main" id="{7902E2C0-B22F-AB45-995D-00769B57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594" y="258405"/>
            <a:ext cx="10818811" cy="745447"/>
          </a:xfrm>
        </p:spPr>
        <p:txBody>
          <a:bodyPr/>
          <a:lstStyle/>
          <a:p>
            <a:r>
              <a:rPr lang="en-US" b="1" dirty="0"/>
              <a:t>SCIVAL – WEB OF SCIENCE</a:t>
            </a:r>
            <a:endParaRPr lang="en-BR" b="1" dirty="0"/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2C933242-ACFC-BF47-9215-1A638B99D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665" y="-221132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37606A06-13FF-4F49-89BE-B71262F49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0852"/>
            <a:ext cx="11181522" cy="5587846"/>
          </a:xfrm>
        </p:spPr>
        <p:txBody>
          <a:bodyPr>
            <a:noAutofit/>
          </a:bodyPr>
          <a:lstStyle/>
          <a:p>
            <a:r>
              <a:rPr lang="pt-BR" sz="2000" dirty="0"/>
              <a:t>Periódicos CAPES</a:t>
            </a:r>
          </a:p>
          <a:p>
            <a:r>
              <a:rPr lang="pt-BR" sz="2000" dirty="0" err="1"/>
              <a:t>Logar</a:t>
            </a:r>
            <a:r>
              <a:rPr lang="pt-BR" sz="2000" dirty="0"/>
              <a:t> institucionalmente  - CAFÉ</a:t>
            </a:r>
          </a:p>
          <a:p>
            <a:r>
              <a:rPr lang="pt-BR" sz="2000" dirty="0"/>
              <a:t>Buscar base Web </a:t>
            </a:r>
            <a:r>
              <a:rPr lang="pt-BR" sz="2000" dirty="0" err="1"/>
              <a:t>of</a:t>
            </a:r>
            <a:r>
              <a:rPr lang="pt-BR" sz="2000" dirty="0"/>
              <a:t> Science - </a:t>
            </a:r>
            <a:r>
              <a:rPr lang="pt-BR" sz="2000" dirty="0" err="1"/>
              <a:t>Clarivate</a:t>
            </a:r>
            <a:endParaRPr lang="pt-BR" sz="2000" dirty="0"/>
          </a:p>
          <a:p>
            <a:r>
              <a:rPr lang="pt-BR" sz="2000" dirty="0"/>
              <a:t>Busca avançada</a:t>
            </a:r>
          </a:p>
          <a:p>
            <a:pPr lvl="1"/>
            <a:r>
              <a:rPr lang="en-US" sz="2000" dirty="0"/>
              <a:t>SG=Physical Education AND CU= Brazil AND OG=(</a:t>
            </a:r>
            <a:r>
              <a:rPr lang="en-US" sz="2000" dirty="0" err="1"/>
              <a:t>Universidade</a:t>
            </a:r>
            <a:r>
              <a:rPr lang="en-US" sz="2000" dirty="0"/>
              <a:t> Federal do Parana) </a:t>
            </a:r>
          </a:p>
          <a:p>
            <a:pPr lvl="1"/>
            <a:r>
              <a:rPr lang="en-US" sz="2000" dirty="0"/>
              <a:t>SG=(Physical Education OR Sport Sciences) AND CU= Brazil AND OG=(</a:t>
            </a:r>
            <a:r>
              <a:rPr lang="en-US" sz="2000" dirty="0" err="1"/>
              <a:t>Universidade</a:t>
            </a:r>
            <a:r>
              <a:rPr lang="en-US" sz="2000" dirty="0"/>
              <a:t> Federal do Parana) </a:t>
            </a:r>
            <a:endParaRPr lang="pt-BR" sz="1800" dirty="0"/>
          </a:p>
          <a:p>
            <a:r>
              <a:rPr lang="en-BR" sz="2000" dirty="0"/>
              <a:t>Analyze Results</a:t>
            </a:r>
          </a:p>
          <a:p>
            <a:r>
              <a:rPr lang="en-BR" sz="2000" dirty="0"/>
              <a:t>Create Citation Report</a:t>
            </a:r>
          </a:p>
        </p:txBody>
      </p:sp>
    </p:spTree>
    <p:extLst>
      <p:ext uri="{BB962C8B-B14F-4D97-AF65-F5344CB8AC3E}">
        <p14:creationId xmlns:p14="http://schemas.microsoft.com/office/powerpoint/2010/main" val="299258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09750D-6B1D-B84C-B25C-D4EE64692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722EF1-122F-D949-9385-D17DBBF72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12" y="160706"/>
            <a:ext cx="10886676" cy="65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6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EB4763-5CDE-E747-A9F0-64001153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R"/>
          </a:p>
        </p:txBody>
      </p:sp>
      <p:pic>
        <p:nvPicPr>
          <p:cNvPr id="4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7711FA-942B-684D-B887-B891526F8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72" y="139299"/>
            <a:ext cx="11115637" cy="3038799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91A8B6FE-31E4-564B-BEA4-FF2781297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747" y="3221131"/>
            <a:ext cx="10623662" cy="363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27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033B7E7-2A94-A34F-9AE0-039A2897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148" y="5174134"/>
            <a:ext cx="10525339" cy="1427057"/>
          </a:xfrm>
        </p:spPr>
        <p:txBody>
          <a:bodyPr>
            <a:normAutofit/>
          </a:bodyPr>
          <a:lstStyle/>
          <a:p>
            <a:br>
              <a:rPr lang="en-BR" dirty="0"/>
            </a:b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Impacto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econômico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, social e cultural do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programa</a:t>
            </a:r>
            <a:endParaRPr lang="en-BR" b="1" dirty="0">
              <a:solidFill>
                <a:srgbClr val="1F4E78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0B3243-6791-3B4C-8915-F91877CF0E41}"/>
              </a:ext>
            </a:extLst>
          </p:cNvPr>
          <p:cNvSpPr/>
          <p:nvPr/>
        </p:nvSpPr>
        <p:spPr>
          <a:xfrm>
            <a:off x="642931" y="5466522"/>
            <a:ext cx="10127774" cy="496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11E71-1C21-9140-9FC7-DDD742B58603}"/>
              </a:ext>
            </a:extLst>
          </p:cNvPr>
          <p:cNvSpPr/>
          <p:nvPr/>
        </p:nvSpPr>
        <p:spPr>
          <a:xfrm>
            <a:off x="555513" y="4881747"/>
            <a:ext cx="1731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R" sz="3200" dirty="0"/>
              <a:t>ITEM 3.2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1D8A63D-A30A-D946-9C9F-2EFC138A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62" y="-80628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6817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5" Type="http://schemas.microsoft.com/office/2011/relationships/webextension" Target="webextension5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  <wetp:taskpane dockstate="right" visibility="0" width="350" row="0">
    <wetp:webextensionref xmlns:r="http://schemas.openxmlformats.org/officeDocument/2006/relationships" r:id="rId3"/>
  </wetp:taskpane>
  <wetp:taskpane dockstate="right" visibility="0" width="350" row="0">
    <wetp:webextensionref xmlns:r="http://schemas.openxmlformats.org/officeDocument/2006/relationships" r:id="rId4"/>
  </wetp:taskpane>
  <wetp:taskpane dockstate="right" visibility="0" width="350" row="0">
    <wetp:webextensionref xmlns:r="http://schemas.openxmlformats.org/officeDocument/2006/relationships" r:id="rId5"/>
  </wetp:taskpane>
</wetp:taskpanes>
</file>

<file path=ppt/webextensions/webextension1.xml><?xml version="1.0" encoding="utf-8"?>
<we:webextension xmlns:we="http://schemas.microsoft.com/office/webextensions/webextension/2010/11" id="{69568AC5-52FD-2141-9D8F-8C235CE0DD0A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CA74F04-EBBC-C944-AA8C-7222F9CE0D5A}">
  <we:reference id="wa104380510" version="1.0.0.3" store="en-US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247E3240-5BA5-5A4B-AF14-AC142371D3F9}">
  <we:reference id="wa200001409" version="1.0.0.3" store="en-US" storeType="OMEX"/>
  <we:alternateReferences>
    <we:reference id="wa200001409" version="1.0.0.3" store="WA200001409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D022D450-28FF-1F49-909D-1BCAA5229001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ppt/webextensions/webextension5.xml><?xml version="1.0" encoding="utf-8"?>
<we:webextension xmlns:we="http://schemas.microsoft.com/office/webextensions/webextension/2010/11" id="{636A26EF-2B10-144C-8815-72570D23F30E}">
  <we:reference id="wa104380907" version="3.0.0.0" store="en-US" storeType="OMEX"/>
  <we:alternateReferences>
    <we:reference id="wa104380907" version="3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{39779E9A-EC79-A54C-A241-DB326FCD3AA8}tf10001069</Template>
  <TotalTime>1864</TotalTime>
  <Words>563</Words>
  <Application>Microsoft Macintosh PowerPoint</Application>
  <PresentationFormat>Widescreen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Wingdings 3</vt:lpstr>
      <vt:lpstr>Wisp</vt:lpstr>
      <vt:lpstr>ACOMPANHAMENTO PÓS-GRADUAÇÃO </vt:lpstr>
      <vt:lpstr>Quesito 3</vt:lpstr>
      <vt:lpstr>PowerPoint Presentation</vt:lpstr>
      <vt:lpstr> Impacto e caráter inovador da produção intelectual em função da natureza do programa.</vt:lpstr>
      <vt:lpstr>Impacto da produção intelectual</vt:lpstr>
      <vt:lpstr>SCIVAL – WEB OF SCIENCE</vt:lpstr>
      <vt:lpstr>PowerPoint Presentation</vt:lpstr>
      <vt:lpstr>PowerPoint Presentation</vt:lpstr>
      <vt:lpstr> Impacto econômico, social e cultural do programa</vt:lpstr>
      <vt:lpstr>PowerPoint Presentation</vt:lpstr>
      <vt:lpstr> Internacionalização e visibilidade do programa</vt:lpstr>
      <vt:lpstr>Visibilidade</vt:lpstr>
      <vt:lpstr>PowerPoint Presentation</vt:lpstr>
      <vt:lpstr>Visibilidade</vt:lpstr>
      <vt:lpstr>Internacionalização</vt:lpstr>
      <vt:lpstr>Internacionalização</vt:lpstr>
      <vt:lpstr>OBRIGADO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ACOMPANHAMENTO PÓS-GRADUAÇÃO</dc:title>
  <dc:subject/>
  <dc:creator>Andre Rodacki</dc:creator>
  <cp:keywords/>
  <dc:description/>
  <cp:lastModifiedBy>Andre Rodacki</cp:lastModifiedBy>
  <cp:revision>38</cp:revision>
  <dcterms:created xsi:type="dcterms:W3CDTF">2020-08-25T12:00:56Z</dcterms:created>
  <dcterms:modified xsi:type="dcterms:W3CDTF">2020-09-25T14:50:04Z</dcterms:modified>
  <cp:category/>
</cp:coreProperties>
</file>