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92" r:id="rId2"/>
    <p:sldId id="848" r:id="rId3"/>
    <p:sldId id="850" r:id="rId4"/>
    <p:sldId id="306" r:id="rId5"/>
    <p:sldId id="304" r:id="rId6"/>
    <p:sldId id="258" r:id="rId7"/>
    <p:sldId id="849" r:id="rId8"/>
    <p:sldId id="851" r:id="rId9"/>
    <p:sldId id="852" r:id="rId10"/>
    <p:sldId id="854" r:id="rId11"/>
    <p:sldId id="301" r:id="rId12"/>
    <p:sldId id="299" r:id="rId13"/>
    <p:sldId id="300" r:id="rId14"/>
    <p:sldId id="317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7D"/>
    <a:srgbClr val="00B5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11"/>
    <p:restoredTop sz="82857" autoAdjust="0"/>
  </p:normalViewPr>
  <p:slideViewPr>
    <p:cSldViewPr snapToGrid="0" snapToObjects="1">
      <p:cViewPr varScale="1">
        <p:scale>
          <a:sx n="140" d="100"/>
          <a:sy n="140" d="100"/>
        </p:scale>
        <p:origin x="1512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D17C39-ADED-4F8D-81ED-9CE3678A7498}" type="doc">
      <dgm:prSet loTypeId="urn:microsoft.com/office/officeart/2005/8/layout/cycle6" loCatId="relationship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pt-BR"/>
        </a:p>
      </dgm:t>
    </dgm:pt>
    <dgm:pt modelId="{7027AEC8-2CB3-45C8-83B5-36EA69F672D3}">
      <dgm:prSet phldrT="[Texto]" custT="1"/>
      <dgm:spPr/>
      <dgm:t>
        <a:bodyPr/>
        <a:lstStyle/>
        <a:p>
          <a:r>
            <a:rPr lang="pt-BR" sz="1100" dirty="0"/>
            <a:t>Ensino e aprendizagem</a:t>
          </a:r>
        </a:p>
      </dgm:t>
    </dgm:pt>
    <dgm:pt modelId="{705CFEF7-61FC-48BC-80DE-068BE3BFBB53}" type="parTrans" cxnId="{2EA0003E-1EA4-4740-A274-8C68B5DD4FAC}">
      <dgm:prSet/>
      <dgm:spPr/>
      <dgm:t>
        <a:bodyPr/>
        <a:lstStyle/>
        <a:p>
          <a:endParaRPr lang="pt-BR" sz="2400"/>
        </a:p>
      </dgm:t>
    </dgm:pt>
    <dgm:pt modelId="{68FEA5F2-CB89-423B-94E0-56958AA5C0E6}" type="sibTrans" cxnId="{2EA0003E-1EA4-4740-A274-8C68B5DD4FAC}">
      <dgm:prSet/>
      <dgm:spPr/>
      <dgm:t>
        <a:bodyPr/>
        <a:lstStyle/>
        <a:p>
          <a:endParaRPr lang="pt-BR" sz="2400"/>
        </a:p>
      </dgm:t>
    </dgm:pt>
    <dgm:pt modelId="{FAC1A38E-54E0-416E-815B-F33504F3AC86}">
      <dgm:prSet phldrT="[Texto]" custT="1"/>
      <dgm:spPr/>
      <dgm:t>
        <a:bodyPr/>
        <a:lstStyle/>
        <a:p>
          <a:r>
            <a:rPr lang="pt-BR" sz="1100" dirty="0"/>
            <a:t>Internacionalização</a:t>
          </a:r>
        </a:p>
      </dgm:t>
    </dgm:pt>
    <dgm:pt modelId="{F33D0B69-0BC6-4F10-81E3-7C842DD7B3AD}" type="parTrans" cxnId="{570D777E-6AA9-438D-B3F0-E4389D53F130}">
      <dgm:prSet/>
      <dgm:spPr/>
      <dgm:t>
        <a:bodyPr/>
        <a:lstStyle/>
        <a:p>
          <a:endParaRPr lang="pt-BR" sz="2400"/>
        </a:p>
      </dgm:t>
    </dgm:pt>
    <dgm:pt modelId="{A6275C4A-1449-437F-B87B-F45C127158C2}" type="sibTrans" cxnId="{570D777E-6AA9-438D-B3F0-E4389D53F130}">
      <dgm:prSet/>
      <dgm:spPr/>
      <dgm:t>
        <a:bodyPr/>
        <a:lstStyle/>
        <a:p>
          <a:endParaRPr lang="pt-BR" sz="2400"/>
        </a:p>
      </dgm:t>
    </dgm:pt>
    <dgm:pt modelId="{5CE5A5CC-6575-4753-947B-9807884AB316}">
      <dgm:prSet phldrT="[Texto]" custT="1"/>
      <dgm:spPr/>
      <dgm:t>
        <a:bodyPr/>
        <a:lstStyle/>
        <a:p>
          <a:r>
            <a:rPr lang="pt-BR" sz="1100" dirty="0"/>
            <a:t>Produção de conhecimento</a:t>
          </a:r>
        </a:p>
      </dgm:t>
    </dgm:pt>
    <dgm:pt modelId="{F95F4869-D386-4E30-99D1-443258F8644C}" type="parTrans" cxnId="{366969C1-96A0-4647-82E2-5993CDB89AEC}">
      <dgm:prSet/>
      <dgm:spPr/>
      <dgm:t>
        <a:bodyPr/>
        <a:lstStyle/>
        <a:p>
          <a:endParaRPr lang="pt-BR" sz="2400"/>
        </a:p>
      </dgm:t>
    </dgm:pt>
    <dgm:pt modelId="{89C52DDE-E488-4C12-A865-327CDB224C50}" type="sibTrans" cxnId="{366969C1-96A0-4647-82E2-5993CDB89AEC}">
      <dgm:prSet/>
      <dgm:spPr/>
      <dgm:t>
        <a:bodyPr/>
        <a:lstStyle/>
        <a:p>
          <a:endParaRPr lang="pt-BR" sz="2400"/>
        </a:p>
      </dgm:t>
    </dgm:pt>
    <dgm:pt modelId="{861F8DB2-4094-4025-8AE0-5D85FB377C63}">
      <dgm:prSet phldrT="[Texto]" custT="1"/>
      <dgm:spPr/>
      <dgm:t>
        <a:bodyPr/>
        <a:lstStyle/>
        <a:p>
          <a:r>
            <a:rPr lang="pt-BR" sz="1100" dirty="0"/>
            <a:t>Inovação e transferência de conhecimento</a:t>
          </a:r>
        </a:p>
      </dgm:t>
    </dgm:pt>
    <dgm:pt modelId="{AA610698-7E63-473F-96A4-7606BC8A9D78}" type="parTrans" cxnId="{44DB6118-D59A-4E30-B751-67A1451AFCA3}">
      <dgm:prSet/>
      <dgm:spPr/>
      <dgm:t>
        <a:bodyPr/>
        <a:lstStyle/>
        <a:p>
          <a:endParaRPr lang="pt-BR" sz="2400"/>
        </a:p>
      </dgm:t>
    </dgm:pt>
    <dgm:pt modelId="{23C94DDD-B7E1-460A-AEF1-274155359BFA}" type="sibTrans" cxnId="{44DB6118-D59A-4E30-B751-67A1451AFCA3}">
      <dgm:prSet/>
      <dgm:spPr/>
      <dgm:t>
        <a:bodyPr/>
        <a:lstStyle/>
        <a:p>
          <a:endParaRPr lang="pt-BR" sz="2400"/>
        </a:p>
      </dgm:t>
    </dgm:pt>
    <dgm:pt modelId="{F0FBD09F-F8D0-42BF-B8FC-947152DB08BF}">
      <dgm:prSet phldrT="[Texto]" custT="1"/>
      <dgm:spPr/>
      <dgm:t>
        <a:bodyPr/>
        <a:lstStyle/>
        <a:p>
          <a:r>
            <a:rPr lang="pt-BR" sz="1100" dirty="0"/>
            <a:t>Impacto e relevância econômica para a sociedade</a:t>
          </a:r>
        </a:p>
      </dgm:t>
    </dgm:pt>
    <dgm:pt modelId="{E5829ED3-F430-43E5-8DE8-A32A70C1642A}" type="parTrans" cxnId="{C73072FF-B0BF-4E36-BB71-E8E95FC17C12}">
      <dgm:prSet/>
      <dgm:spPr/>
      <dgm:t>
        <a:bodyPr/>
        <a:lstStyle/>
        <a:p>
          <a:endParaRPr lang="pt-BR" sz="2400"/>
        </a:p>
      </dgm:t>
    </dgm:pt>
    <dgm:pt modelId="{BF83F437-93A9-4E5B-ABD4-7F9D4D8EB9DC}" type="sibTrans" cxnId="{C73072FF-B0BF-4E36-BB71-E8E95FC17C12}">
      <dgm:prSet/>
      <dgm:spPr/>
      <dgm:t>
        <a:bodyPr/>
        <a:lstStyle/>
        <a:p>
          <a:endParaRPr lang="pt-BR" sz="2400"/>
        </a:p>
      </dgm:t>
    </dgm:pt>
    <dgm:pt modelId="{240EF5A7-7F63-4D8C-8EE3-B246DA030208}" type="pres">
      <dgm:prSet presAssocID="{3CD17C39-ADED-4F8D-81ED-9CE3678A7498}" presName="cycle" presStyleCnt="0">
        <dgm:presLayoutVars>
          <dgm:dir/>
          <dgm:resizeHandles val="exact"/>
        </dgm:presLayoutVars>
      </dgm:prSet>
      <dgm:spPr/>
    </dgm:pt>
    <dgm:pt modelId="{A6F581E8-9774-436F-95ED-5A444452B4D2}" type="pres">
      <dgm:prSet presAssocID="{7027AEC8-2CB3-45C8-83B5-36EA69F672D3}" presName="node" presStyleLbl="node1" presStyleIdx="0" presStyleCnt="5">
        <dgm:presLayoutVars>
          <dgm:bulletEnabled val="1"/>
        </dgm:presLayoutVars>
      </dgm:prSet>
      <dgm:spPr/>
    </dgm:pt>
    <dgm:pt modelId="{8BBCBA15-1F20-4D7F-A178-1DD7B2F8AE25}" type="pres">
      <dgm:prSet presAssocID="{7027AEC8-2CB3-45C8-83B5-36EA69F672D3}" presName="spNode" presStyleCnt="0"/>
      <dgm:spPr/>
    </dgm:pt>
    <dgm:pt modelId="{83DA0609-94CA-4A89-BBF5-4082B0924DB4}" type="pres">
      <dgm:prSet presAssocID="{68FEA5F2-CB89-423B-94E0-56958AA5C0E6}" presName="sibTrans" presStyleLbl="sibTrans1D1" presStyleIdx="0" presStyleCnt="5"/>
      <dgm:spPr/>
    </dgm:pt>
    <dgm:pt modelId="{6209FEBE-B6DA-470F-97FF-87AB16B69973}" type="pres">
      <dgm:prSet presAssocID="{FAC1A38E-54E0-416E-815B-F33504F3AC86}" presName="node" presStyleLbl="node1" presStyleIdx="1" presStyleCnt="5" custScaleX="114238">
        <dgm:presLayoutVars>
          <dgm:bulletEnabled val="1"/>
        </dgm:presLayoutVars>
      </dgm:prSet>
      <dgm:spPr/>
    </dgm:pt>
    <dgm:pt modelId="{8F6DED18-FDC6-41A4-8652-070DB0A24ECF}" type="pres">
      <dgm:prSet presAssocID="{FAC1A38E-54E0-416E-815B-F33504F3AC86}" presName="spNode" presStyleCnt="0"/>
      <dgm:spPr/>
    </dgm:pt>
    <dgm:pt modelId="{FB1902C8-9FF7-43D8-B245-350121F07AFC}" type="pres">
      <dgm:prSet presAssocID="{A6275C4A-1449-437F-B87B-F45C127158C2}" presName="sibTrans" presStyleLbl="sibTrans1D1" presStyleIdx="1" presStyleCnt="5"/>
      <dgm:spPr/>
    </dgm:pt>
    <dgm:pt modelId="{4A3C513B-D79F-481F-94CD-ECA32E904C37}" type="pres">
      <dgm:prSet presAssocID="{5CE5A5CC-6575-4753-947B-9807884AB316}" presName="node" presStyleLbl="node1" presStyleIdx="2" presStyleCnt="5">
        <dgm:presLayoutVars>
          <dgm:bulletEnabled val="1"/>
        </dgm:presLayoutVars>
      </dgm:prSet>
      <dgm:spPr/>
    </dgm:pt>
    <dgm:pt modelId="{7EE7EE83-3303-458E-90F7-538DF87AD3F3}" type="pres">
      <dgm:prSet presAssocID="{5CE5A5CC-6575-4753-947B-9807884AB316}" presName="spNode" presStyleCnt="0"/>
      <dgm:spPr/>
    </dgm:pt>
    <dgm:pt modelId="{EA3A1314-DD38-43D3-90E0-3FE547264A32}" type="pres">
      <dgm:prSet presAssocID="{89C52DDE-E488-4C12-A865-327CDB224C50}" presName="sibTrans" presStyleLbl="sibTrans1D1" presStyleIdx="2" presStyleCnt="5"/>
      <dgm:spPr/>
    </dgm:pt>
    <dgm:pt modelId="{25CF1F00-E90A-4D6A-A707-C20D9EF8B3A2}" type="pres">
      <dgm:prSet presAssocID="{861F8DB2-4094-4025-8AE0-5D85FB377C63}" presName="node" presStyleLbl="node1" presStyleIdx="3" presStyleCnt="5">
        <dgm:presLayoutVars>
          <dgm:bulletEnabled val="1"/>
        </dgm:presLayoutVars>
      </dgm:prSet>
      <dgm:spPr/>
    </dgm:pt>
    <dgm:pt modelId="{5F2DDD9A-4863-4791-A03C-161BD155FA16}" type="pres">
      <dgm:prSet presAssocID="{861F8DB2-4094-4025-8AE0-5D85FB377C63}" presName="spNode" presStyleCnt="0"/>
      <dgm:spPr/>
    </dgm:pt>
    <dgm:pt modelId="{B4BE158F-540B-4514-B813-9E8C10AE535B}" type="pres">
      <dgm:prSet presAssocID="{23C94DDD-B7E1-460A-AEF1-274155359BFA}" presName="sibTrans" presStyleLbl="sibTrans1D1" presStyleIdx="3" presStyleCnt="5"/>
      <dgm:spPr/>
    </dgm:pt>
    <dgm:pt modelId="{0FBBF056-BB24-4466-B687-48D6C61942F6}" type="pres">
      <dgm:prSet presAssocID="{F0FBD09F-F8D0-42BF-B8FC-947152DB08BF}" presName="node" presStyleLbl="node1" presStyleIdx="4" presStyleCnt="5">
        <dgm:presLayoutVars>
          <dgm:bulletEnabled val="1"/>
        </dgm:presLayoutVars>
      </dgm:prSet>
      <dgm:spPr/>
    </dgm:pt>
    <dgm:pt modelId="{6413AD70-ACE3-46FF-B4FD-04FC6F29B325}" type="pres">
      <dgm:prSet presAssocID="{F0FBD09F-F8D0-42BF-B8FC-947152DB08BF}" presName="spNode" presStyleCnt="0"/>
      <dgm:spPr/>
    </dgm:pt>
    <dgm:pt modelId="{8E6092B9-CBC9-4D63-8772-C2BAE67771C2}" type="pres">
      <dgm:prSet presAssocID="{BF83F437-93A9-4E5B-ABD4-7F9D4D8EB9DC}" presName="sibTrans" presStyleLbl="sibTrans1D1" presStyleIdx="4" presStyleCnt="5"/>
      <dgm:spPr/>
    </dgm:pt>
  </dgm:ptLst>
  <dgm:cxnLst>
    <dgm:cxn modelId="{57769706-270F-4B93-A9F9-61F04CC2475D}" type="presOf" srcId="{7027AEC8-2CB3-45C8-83B5-36EA69F672D3}" destId="{A6F581E8-9774-436F-95ED-5A444452B4D2}" srcOrd="0" destOrd="0" presId="urn:microsoft.com/office/officeart/2005/8/layout/cycle6"/>
    <dgm:cxn modelId="{44DB6118-D59A-4E30-B751-67A1451AFCA3}" srcId="{3CD17C39-ADED-4F8D-81ED-9CE3678A7498}" destId="{861F8DB2-4094-4025-8AE0-5D85FB377C63}" srcOrd="3" destOrd="0" parTransId="{AA610698-7E63-473F-96A4-7606BC8A9D78}" sibTransId="{23C94DDD-B7E1-460A-AEF1-274155359BFA}"/>
    <dgm:cxn modelId="{3EA80622-8C31-48D6-B98E-6A94D0878B85}" type="presOf" srcId="{23C94DDD-B7E1-460A-AEF1-274155359BFA}" destId="{B4BE158F-540B-4514-B813-9E8C10AE535B}" srcOrd="0" destOrd="0" presId="urn:microsoft.com/office/officeart/2005/8/layout/cycle6"/>
    <dgm:cxn modelId="{9610BC31-A378-4A23-8701-539167196AE4}" type="presOf" srcId="{A6275C4A-1449-437F-B87B-F45C127158C2}" destId="{FB1902C8-9FF7-43D8-B245-350121F07AFC}" srcOrd="0" destOrd="0" presId="urn:microsoft.com/office/officeart/2005/8/layout/cycle6"/>
    <dgm:cxn modelId="{97864539-DF17-4A83-A5CA-2937F15FB559}" type="presOf" srcId="{89C52DDE-E488-4C12-A865-327CDB224C50}" destId="{EA3A1314-DD38-43D3-90E0-3FE547264A32}" srcOrd="0" destOrd="0" presId="urn:microsoft.com/office/officeart/2005/8/layout/cycle6"/>
    <dgm:cxn modelId="{2EA0003E-1EA4-4740-A274-8C68B5DD4FAC}" srcId="{3CD17C39-ADED-4F8D-81ED-9CE3678A7498}" destId="{7027AEC8-2CB3-45C8-83B5-36EA69F672D3}" srcOrd="0" destOrd="0" parTransId="{705CFEF7-61FC-48BC-80DE-068BE3BFBB53}" sibTransId="{68FEA5F2-CB89-423B-94E0-56958AA5C0E6}"/>
    <dgm:cxn modelId="{CA28E556-E886-4666-BD77-2535EC2ADA84}" type="presOf" srcId="{BF83F437-93A9-4E5B-ABD4-7F9D4D8EB9DC}" destId="{8E6092B9-CBC9-4D63-8772-C2BAE67771C2}" srcOrd="0" destOrd="0" presId="urn:microsoft.com/office/officeart/2005/8/layout/cycle6"/>
    <dgm:cxn modelId="{53769075-6E0C-4B7B-85DA-5CBA49D27410}" type="presOf" srcId="{861F8DB2-4094-4025-8AE0-5D85FB377C63}" destId="{25CF1F00-E90A-4D6A-A707-C20D9EF8B3A2}" srcOrd="0" destOrd="0" presId="urn:microsoft.com/office/officeart/2005/8/layout/cycle6"/>
    <dgm:cxn modelId="{40DC1D7A-E095-46B4-BDEA-D48A0CB57994}" type="presOf" srcId="{3CD17C39-ADED-4F8D-81ED-9CE3678A7498}" destId="{240EF5A7-7F63-4D8C-8EE3-B246DA030208}" srcOrd="0" destOrd="0" presId="urn:microsoft.com/office/officeart/2005/8/layout/cycle6"/>
    <dgm:cxn modelId="{570D777E-6AA9-438D-B3F0-E4389D53F130}" srcId="{3CD17C39-ADED-4F8D-81ED-9CE3678A7498}" destId="{FAC1A38E-54E0-416E-815B-F33504F3AC86}" srcOrd="1" destOrd="0" parTransId="{F33D0B69-0BC6-4F10-81E3-7C842DD7B3AD}" sibTransId="{A6275C4A-1449-437F-B87B-F45C127158C2}"/>
    <dgm:cxn modelId="{4BC5BB85-2914-4769-9E2E-943CA762F714}" type="presOf" srcId="{5CE5A5CC-6575-4753-947B-9807884AB316}" destId="{4A3C513B-D79F-481F-94CD-ECA32E904C37}" srcOrd="0" destOrd="0" presId="urn:microsoft.com/office/officeart/2005/8/layout/cycle6"/>
    <dgm:cxn modelId="{95DB0D89-4809-4FD0-9AEF-0AAEB1A4216D}" type="presOf" srcId="{F0FBD09F-F8D0-42BF-B8FC-947152DB08BF}" destId="{0FBBF056-BB24-4466-B687-48D6C61942F6}" srcOrd="0" destOrd="0" presId="urn:microsoft.com/office/officeart/2005/8/layout/cycle6"/>
    <dgm:cxn modelId="{C74954B9-743C-4803-80A4-6262D8D5EDFA}" type="presOf" srcId="{68FEA5F2-CB89-423B-94E0-56958AA5C0E6}" destId="{83DA0609-94CA-4A89-BBF5-4082B0924DB4}" srcOrd="0" destOrd="0" presId="urn:microsoft.com/office/officeart/2005/8/layout/cycle6"/>
    <dgm:cxn modelId="{248710C1-78F9-40AC-9882-ADE3F72BEBCD}" type="presOf" srcId="{FAC1A38E-54E0-416E-815B-F33504F3AC86}" destId="{6209FEBE-B6DA-470F-97FF-87AB16B69973}" srcOrd="0" destOrd="0" presId="urn:microsoft.com/office/officeart/2005/8/layout/cycle6"/>
    <dgm:cxn modelId="{366969C1-96A0-4647-82E2-5993CDB89AEC}" srcId="{3CD17C39-ADED-4F8D-81ED-9CE3678A7498}" destId="{5CE5A5CC-6575-4753-947B-9807884AB316}" srcOrd="2" destOrd="0" parTransId="{F95F4869-D386-4E30-99D1-443258F8644C}" sibTransId="{89C52DDE-E488-4C12-A865-327CDB224C50}"/>
    <dgm:cxn modelId="{C73072FF-B0BF-4E36-BB71-E8E95FC17C12}" srcId="{3CD17C39-ADED-4F8D-81ED-9CE3678A7498}" destId="{F0FBD09F-F8D0-42BF-B8FC-947152DB08BF}" srcOrd="4" destOrd="0" parTransId="{E5829ED3-F430-43E5-8DE8-A32A70C1642A}" sibTransId="{BF83F437-93A9-4E5B-ABD4-7F9D4D8EB9DC}"/>
    <dgm:cxn modelId="{F80B733F-E351-4888-9913-57493C2B3940}" type="presParOf" srcId="{240EF5A7-7F63-4D8C-8EE3-B246DA030208}" destId="{A6F581E8-9774-436F-95ED-5A444452B4D2}" srcOrd="0" destOrd="0" presId="urn:microsoft.com/office/officeart/2005/8/layout/cycle6"/>
    <dgm:cxn modelId="{C914AAA6-A7B0-4A9F-AE8A-1FD78D26E5CE}" type="presParOf" srcId="{240EF5A7-7F63-4D8C-8EE3-B246DA030208}" destId="{8BBCBA15-1F20-4D7F-A178-1DD7B2F8AE25}" srcOrd="1" destOrd="0" presId="urn:microsoft.com/office/officeart/2005/8/layout/cycle6"/>
    <dgm:cxn modelId="{EED69F0B-D3F8-4A34-8A3D-8318200D7106}" type="presParOf" srcId="{240EF5A7-7F63-4D8C-8EE3-B246DA030208}" destId="{83DA0609-94CA-4A89-BBF5-4082B0924DB4}" srcOrd="2" destOrd="0" presId="urn:microsoft.com/office/officeart/2005/8/layout/cycle6"/>
    <dgm:cxn modelId="{C9E9A185-FFFA-41A7-BE50-A46B3D8C2034}" type="presParOf" srcId="{240EF5A7-7F63-4D8C-8EE3-B246DA030208}" destId="{6209FEBE-B6DA-470F-97FF-87AB16B69973}" srcOrd="3" destOrd="0" presId="urn:microsoft.com/office/officeart/2005/8/layout/cycle6"/>
    <dgm:cxn modelId="{F7FBABFD-3412-4FCC-86FB-A8C3A6BE7524}" type="presParOf" srcId="{240EF5A7-7F63-4D8C-8EE3-B246DA030208}" destId="{8F6DED18-FDC6-41A4-8652-070DB0A24ECF}" srcOrd="4" destOrd="0" presId="urn:microsoft.com/office/officeart/2005/8/layout/cycle6"/>
    <dgm:cxn modelId="{E61FEB38-E4D2-4A47-A24B-F28ED4918106}" type="presParOf" srcId="{240EF5A7-7F63-4D8C-8EE3-B246DA030208}" destId="{FB1902C8-9FF7-43D8-B245-350121F07AFC}" srcOrd="5" destOrd="0" presId="urn:microsoft.com/office/officeart/2005/8/layout/cycle6"/>
    <dgm:cxn modelId="{72F259BC-F421-44EA-B731-629234AAEC88}" type="presParOf" srcId="{240EF5A7-7F63-4D8C-8EE3-B246DA030208}" destId="{4A3C513B-D79F-481F-94CD-ECA32E904C37}" srcOrd="6" destOrd="0" presId="urn:microsoft.com/office/officeart/2005/8/layout/cycle6"/>
    <dgm:cxn modelId="{BA638346-4B26-4C57-A592-FB3ED0CD4FB8}" type="presParOf" srcId="{240EF5A7-7F63-4D8C-8EE3-B246DA030208}" destId="{7EE7EE83-3303-458E-90F7-538DF87AD3F3}" srcOrd="7" destOrd="0" presId="urn:microsoft.com/office/officeart/2005/8/layout/cycle6"/>
    <dgm:cxn modelId="{E1C94401-1B01-4027-B77C-72283CA8B88B}" type="presParOf" srcId="{240EF5A7-7F63-4D8C-8EE3-B246DA030208}" destId="{EA3A1314-DD38-43D3-90E0-3FE547264A32}" srcOrd="8" destOrd="0" presId="urn:microsoft.com/office/officeart/2005/8/layout/cycle6"/>
    <dgm:cxn modelId="{433752B1-0FF4-48D6-87F9-EEEF842B1860}" type="presParOf" srcId="{240EF5A7-7F63-4D8C-8EE3-B246DA030208}" destId="{25CF1F00-E90A-4D6A-A707-C20D9EF8B3A2}" srcOrd="9" destOrd="0" presId="urn:microsoft.com/office/officeart/2005/8/layout/cycle6"/>
    <dgm:cxn modelId="{EE5A3553-FDC2-465E-8C7D-4F3009306278}" type="presParOf" srcId="{240EF5A7-7F63-4D8C-8EE3-B246DA030208}" destId="{5F2DDD9A-4863-4791-A03C-161BD155FA16}" srcOrd="10" destOrd="0" presId="urn:microsoft.com/office/officeart/2005/8/layout/cycle6"/>
    <dgm:cxn modelId="{1CF0AB85-FE44-44CD-A6BF-AAB2F4D04C4C}" type="presParOf" srcId="{240EF5A7-7F63-4D8C-8EE3-B246DA030208}" destId="{B4BE158F-540B-4514-B813-9E8C10AE535B}" srcOrd="11" destOrd="0" presId="urn:microsoft.com/office/officeart/2005/8/layout/cycle6"/>
    <dgm:cxn modelId="{D182CE9F-3D3C-454D-B1E4-D264721C67A1}" type="presParOf" srcId="{240EF5A7-7F63-4D8C-8EE3-B246DA030208}" destId="{0FBBF056-BB24-4466-B687-48D6C61942F6}" srcOrd="12" destOrd="0" presId="urn:microsoft.com/office/officeart/2005/8/layout/cycle6"/>
    <dgm:cxn modelId="{5A778098-1B7B-4832-B65B-92F004FC7F3E}" type="presParOf" srcId="{240EF5A7-7F63-4D8C-8EE3-B246DA030208}" destId="{6413AD70-ACE3-46FF-B4FD-04FC6F29B325}" srcOrd="13" destOrd="0" presId="urn:microsoft.com/office/officeart/2005/8/layout/cycle6"/>
    <dgm:cxn modelId="{2005268C-3783-4DA1-B20C-4C2BBBC06BE1}" type="presParOf" srcId="{240EF5A7-7F63-4D8C-8EE3-B246DA030208}" destId="{8E6092B9-CBC9-4D63-8772-C2BAE67771C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F9716E-B2DE-5840-B412-8EB80F6FB96F}" type="doc">
      <dgm:prSet loTypeId="urn:microsoft.com/office/officeart/2005/8/layout/chart3" loCatId="" qsTypeId="urn:microsoft.com/office/officeart/2005/8/quickstyle/simple3" qsCatId="simple" csTypeId="urn:microsoft.com/office/officeart/2005/8/colors/colorful3" csCatId="colorful" phldr="1"/>
      <dgm:spPr/>
    </dgm:pt>
    <dgm:pt modelId="{24175203-9A9A-8C45-9146-748CED148DB3}">
      <dgm:prSet phldrT="[Text]" custT="1"/>
      <dgm:spPr/>
      <dgm:t>
        <a:bodyPr/>
        <a:lstStyle/>
        <a:p>
          <a:r>
            <a:rPr lang="en-US" sz="1700" dirty="0"/>
            <a:t>Vida</a:t>
          </a:r>
        </a:p>
        <a:p>
          <a:r>
            <a:rPr lang="en-US" sz="2000" dirty="0"/>
            <a:t>36</a:t>
          </a:r>
        </a:p>
      </dgm:t>
    </dgm:pt>
    <dgm:pt modelId="{F3FAC7BF-9DA8-484E-AD01-CFE3D35D10B8}" type="parTrans" cxnId="{41BD8A12-64E8-B345-9A13-F284BC80E757}">
      <dgm:prSet/>
      <dgm:spPr/>
      <dgm:t>
        <a:bodyPr/>
        <a:lstStyle/>
        <a:p>
          <a:endParaRPr lang="en-US"/>
        </a:p>
      </dgm:t>
    </dgm:pt>
    <dgm:pt modelId="{1930AE00-FCD1-2144-8570-C96AD6E96C21}" type="sibTrans" cxnId="{41BD8A12-64E8-B345-9A13-F284BC80E757}">
      <dgm:prSet/>
      <dgm:spPr/>
      <dgm:t>
        <a:bodyPr/>
        <a:lstStyle/>
        <a:p>
          <a:endParaRPr lang="en-US"/>
        </a:p>
      </dgm:t>
    </dgm:pt>
    <dgm:pt modelId="{4C88BDBC-6283-DB44-BA85-65C50F01ADCC}">
      <dgm:prSet phldrT="[Text]" custT="1"/>
      <dgm:spPr/>
      <dgm:t>
        <a:bodyPr/>
        <a:lstStyle/>
        <a:p>
          <a:r>
            <a:rPr lang="en-US" sz="1700" dirty="0" err="1"/>
            <a:t>Exatas</a:t>
          </a:r>
          <a:r>
            <a:rPr lang="en-US" sz="1700" dirty="0"/>
            <a:t>, </a:t>
          </a:r>
          <a:r>
            <a:rPr lang="en-US" sz="1700" dirty="0" err="1"/>
            <a:t>Tecnologia</a:t>
          </a:r>
          <a:r>
            <a:rPr lang="en-US" sz="1700" dirty="0"/>
            <a:t> &amp; </a:t>
          </a:r>
          <a:r>
            <a:rPr lang="en-US" sz="1700" dirty="0" err="1"/>
            <a:t>Multidisciplinar</a:t>
          </a:r>
          <a:endParaRPr lang="en-US" sz="1700" dirty="0"/>
        </a:p>
        <a:p>
          <a:r>
            <a:rPr lang="en-US" sz="2000" dirty="0"/>
            <a:t>30</a:t>
          </a:r>
        </a:p>
      </dgm:t>
    </dgm:pt>
    <dgm:pt modelId="{EB2A2909-C720-304C-8F68-516BF1057B7A}" type="parTrans" cxnId="{BD4D97F5-2D4D-4945-9E58-572C12E08371}">
      <dgm:prSet/>
      <dgm:spPr/>
      <dgm:t>
        <a:bodyPr/>
        <a:lstStyle/>
        <a:p>
          <a:endParaRPr lang="en-US"/>
        </a:p>
      </dgm:t>
    </dgm:pt>
    <dgm:pt modelId="{94C82459-BEC1-704C-BAC3-D7B9E22F9270}" type="sibTrans" cxnId="{BD4D97F5-2D4D-4945-9E58-572C12E08371}">
      <dgm:prSet/>
      <dgm:spPr/>
      <dgm:t>
        <a:bodyPr/>
        <a:lstStyle/>
        <a:p>
          <a:endParaRPr lang="en-US"/>
        </a:p>
      </dgm:t>
    </dgm:pt>
    <dgm:pt modelId="{70FBDF7F-34D9-1D44-A9D0-E4668A8FB79E}">
      <dgm:prSet phldrT="[Text]" custT="1"/>
      <dgm:spPr/>
      <dgm:t>
        <a:bodyPr/>
        <a:lstStyle/>
        <a:p>
          <a:r>
            <a:rPr lang="en-US" sz="1700" dirty="0" err="1"/>
            <a:t>Humanidades</a:t>
          </a:r>
          <a:endParaRPr lang="en-US" sz="1700" dirty="0"/>
        </a:p>
        <a:p>
          <a:r>
            <a:rPr lang="en-US" sz="2000" dirty="0"/>
            <a:t>25</a:t>
          </a:r>
        </a:p>
      </dgm:t>
    </dgm:pt>
    <dgm:pt modelId="{A5B9ADB9-A51C-F243-ACE9-64E9574A32C3}" type="parTrans" cxnId="{A9DC0DF4-844C-9742-AA90-0A25DEA9CC67}">
      <dgm:prSet/>
      <dgm:spPr/>
      <dgm:t>
        <a:bodyPr/>
        <a:lstStyle/>
        <a:p>
          <a:endParaRPr lang="en-US"/>
        </a:p>
      </dgm:t>
    </dgm:pt>
    <dgm:pt modelId="{FC0FD2B8-E9A9-4B42-B8D1-F2BFDAF2BEF9}" type="sibTrans" cxnId="{A9DC0DF4-844C-9742-AA90-0A25DEA9CC67}">
      <dgm:prSet/>
      <dgm:spPr/>
      <dgm:t>
        <a:bodyPr/>
        <a:lstStyle/>
        <a:p>
          <a:endParaRPr lang="en-US"/>
        </a:p>
      </dgm:t>
    </dgm:pt>
    <dgm:pt modelId="{B6F3183C-8901-2F46-9F3C-0DE0D32F1CEB}" type="pres">
      <dgm:prSet presAssocID="{C4F9716E-B2DE-5840-B412-8EB80F6FB96F}" presName="compositeShape" presStyleCnt="0">
        <dgm:presLayoutVars>
          <dgm:chMax val="7"/>
          <dgm:dir/>
          <dgm:resizeHandles val="exact"/>
        </dgm:presLayoutVars>
      </dgm:prSet>
      <dgm:spPr/>
    </dgm:pt>
    <dgm:pt modelId="{7EE81CA7-02CA-B744-A0C4-E551D7783D7D}" type="pres">
      <dgm:prSet presAssocID="{C4F9716E-B2DE-5840-B412-8EB80F6FB96F}" presName="wedge1" presStyleLbl="node1" presStyleIdx="0" presStyleCnt="3" custScaleX="106783" custScaleY="100648" custLinFactNeighborX="-4021" custLinFactNeighborY="744"/>
      <dgm:spPr/>
    </dgm:pt>
    <dgm:pt modelId="{7D5AC3A5-0254-4F48-B7BE-DFFED3F9A508}" type="pres">
      <dgm:prSet presAssocID="{C4F9716E-B2DE-5840-B412-8EB80F6FB96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C817844-EF26-9340-86AB-CDC8B404C278}" type="pres">
      <dgm:prSet presAssocID="{C4F9716E-B2DE-5840-B412-8EB80F6FB96F}" presName="wedge2" presStyleLbl="node1" presStyleIdx="1" presStyleCnt="3" custScaleX="106558" custScaleY="104803" custLinFactNeighborY="2853"/>
      <dgm:spPr/>
    </dgm:pt>
    <dgm:pt modelId="{5A6B3D79-BECE-0C49-9EF4-F21434FA9F9B}" type="pres">
      <dgm:prSet presAssocID="{C4F9716E-B2DE-5840-B412-8EB80F6FB96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9615D6A-C4FD-5147-8AB7-C65EC05166F0}" type="pres">
      <dgm:prSet presAssocID="{C4F9716E-B2DE-5840-B412-8EB80F6FB96F}" presName="wedge3" presStyleLbl="node1" presStyleIdx="2" presStyleCnt="3" custScaleX="107588" custScaleY="102695" custLinFactNeighborX="-1815" custLinFactNeighborY="-967"/>
      <dgm:spPr/>
    </dgm:pt>
    <dgm:pt modelId="{C17F8EBD-E104-9443-9A92-264056374303}" type="pres">
      <dgm:prSet presAssocID="{C4F9716E-B2DE-5840-B412-8EB80F6FB96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1BD8A12-64E8-B345-9A13-F284BC80E757}" srcId="{C4F9716E-B2DE-5840-B412-8EB80F6FB96F}" destId="{24175203-9A9A-8C45-9146-748CED148DB3}" srcOrd="0" destOrd="0" parTransId="{F3FAC7BF-9DA8-484E-AD01-CFE3D35D10B8}" sibTransId="{1930AE00-FCD1-2144-8570-C96AD6E96C21}"/>
    <dgm:cxn modelId="{64986B62-3700-2945-A53E-FD344D724414}" type="presOf" srcId="{4C88BDBC-6283-DB44-BA85-65C50F01ADCC}" destId="{3C817844-EF26-9340-86AB-CDC8B404C278}" srcOrd="0" destOrd="0" presId="urn:microsoft.com/office/officeart/2005/8/layout/chart3"/>
    <dgm:cxn modelId="{44175276-794B-C24A-8D00-74B82F5E6F59}" type="presOf" srcId="{C4F9716E-B2DE-5840-B412-8EB80F6FB96F}" destId="{B6F3183C-8901-2F46-9F3C-0DE0D32F1CEB}" srcOrd="0" destOrd="0" presId="urn:microsoft.com/office/officeart/2005/8/layout/chart3"/>
    <dgm:cxn modelId="{BD8FCD7B-7761-3649-BA4D-43BFACFCA8C8}" type="presOf" srcId="{70FBDF7F-34D9-1D44-A9D0-E4668A8FB79E}" destId="{09615D6A-C4FD-5147-8AB7-C65EC05166F0}" srcOrd="0" destOrd="0" presId="urn:microsoft.com/office/officeart/2005/8/layout/chart3"/>
    <dgm:cxn modelId="{226C2D81-DB0D-2E45-A9B7-15F031F787EB}" type="presOf" srcId="{24175203-9A9A-8C45-9146-748CED148DB3}" destId="{7EE81CA7-02CA-B744-A0C4-E551D7783D7D}" srcOrd="0" destOrd="0" presId="urn:microsoft.com/office/officeart/2005/8/layout/chart3"/>
    <dgm:cxn modelId="{BFB74DB5-14E4-FC41-8BED-D7A9045BBE78}" type="presOf" srcId="{4C88BDBC-6283-DB44-BA85-65C50F01ADCC}" destId="{5A6B3D79-BECE-0C49-9EF4-F21434FA9F9B}" srcOrd="1" destOrd="0" presId="urn:microsoft.com/office/officeart/2005/8/layout/chart3"/>
    <dgm:cxn modelId="{3E216ED7-89E0-7F49-A5F4-CEE7EAF6FCCF}" type="presOf" srcId="{70FBDF7F-34D9-1D44-A9D0-E4668A8FB79E}" destId="{C17F8EBD-E104-9443-9A92-264056374303}" srcOrd="1" destOrd="0" presId="urn:microsoft.com/office/officeart/2005/8/layout/chart3"/>
    <dgm:cxn modelId="{A9DC0DF4-844C-9742-AA90-0A25DEA9CC67}" srcId="{C4F9716E-B2DE-5840-B412-8EB80F6FB96F}" destId="{70FBDF7F-34D9-1D44-A9D0-E4668A8FB79E}" srcOrd="2" destOrd="0" parTransId="{A5B9ADB9-A51C-F243-ACE9-64E9574A32C3}" sibTransId="{FC0FD2B8-E9A9-4B42-B8D1-F2BFDAF2BEF9}"/>
    <dgm:cxn modelId="{BD4D97F5-2D4D-4945-9E58-572C12E08371}" srcId="{C4F9716E-B2DE-5840-B412-8EB80F6FB96F}" destId="{4C88BDBC-6283-DB44-BA85-65C50F01ADCC}" srcOrd="1" destOrd="0" parTransId="{EB2A2909-C720-304C-8F68-516BF1057B7A}" sibTransId="{94C82459-BEC1-704C-BAC3-D7B9E22F9270}"/>
    <dgm:cxn modelId="{EE4498F5-4404-B646-AC0D-F1EA6360500B}" type="presOf" srcId="{24175203-9A9A-8C45-9146-748CED148DB3}" destId="{7D5AC3A5-0254-4F48-B7BE-DFFED3F9A508}" srcOrd="1" destOrd="0" presId="urn:microsoft.com/office/officeart/2005/8/layout/chart3"/>
    <dgm:cxn modelId="{4F905719-2A78-FC4E-AAF1-EFBD2FC068C7}" type="presParOf" srcId="{B6F3183C-8901-2F46-9F3C-0DE0D32F1CEB}" destId="{7EE81CA7-02CA-B744-A0C4-E551D7783D7D}" srcOrd="0" destOrd="0" presId="urn:microsoft.com/office/officeart/2005/8/layout/chart3"/>
    <dgm:cxn modelId="{315E7AD4-7BC0-EB47-93E4-71A0445E467D}" type="presParOf" srcId="{B6F3183C-8901-2F46-9F3C-0DE0D32F1CEB}" destId="{7D5AC3A5-0254-4F48-B7BE-DFFED3F9A508}" srcOrd="1" destOrd="0" presId="urn:microsoft.com/office/officeart/2005/8/layout/chart3"/>
    <dgm:cxn modelId="{B7E6D53A-0F89-634F-A249-6181EF99C67F}" type="presParOf" srcId="{B6F3183C-8901-2F46-9F3C-0DE0D32F1CEB}" destId="{3C817844-EF26-9340-86AB-CDC8B404C278}" srcOrd="2" destOrd="0" presId="urn:microsoft.com/office/officeart/2005/8/layout/chart3"/>
    <dgm:cxn modelId="{E98E04EB-C4A2-5F46-B5CB-9132C9B30989}" type="presParOf" srcId="{B6F3183C-8901-2F46-9F3C-0DE0D32F1CEB}" destId="{5A6B3D79-BECE-0C49-9EF4-F21434FA9F9B}" srcOrd="3" destOrd="0" presId="urn:microsoft.com/office/officeart/2005/8/layout/chart3"/>
    <dgm:cxn modelId="{C38B8BE9-4835-9B46-8EA7-3234379C52DA}" type="presParOf" srcId="{B6F3183C-8901-2F46-9F3C-0DE0D32F1CEB}" destId="{09615D6A-C4FD-5147-8AB7-C65EC05166F0}" srcOrd="4" destOrd="0" presId="urn:microsoft.com/office/officeart/2005/8/layout/chart3"/>
    <dgm:cxn modelId="{A67A72BE-D4C8-F646-9DE9-7ECC1096D1E5}" type="presParOf" srcId="{B6F3183C-8901-2F46-9F3C-0DE0D32F1CEB}" destId="{C17F8EBD-E104-9443-9A92-264056374303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581E8-9774-436F-95ED-5A444452B4D2}">
      <dsp:nvSpPr>
        <dsp:cNvPr id="0" name=""/>
        <dsp:cNvSpPr/>
      </dsp:nvSpPr>
      <dsp:spPr>
        <a:xfrm>
          <a:off x="2461505" y="2824"/>
          <a:ext cx="1351631" cy="87856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Ensino e aprendizagem</a:t>
          </a:r>
        </a:p>
      </dsp:txBody>
      <dsp:txXfrm>
        <a:off x="2504393" y="45712"/>
        <a:ext cx="1265855" cy="792784"/>
      </dsp:txXfrm>
    </dsp:sp>
    <dsp:sp modelId="{83DA0609-94CA-4A89-BBF5-4082B0924DB4}">
      <dsp:nvSpPr>
        <dsp:cNvPr id="0" name=""/>
        <dsp:cNvSpPr/>
      </dsp:nvSpPr>
      <dsp:spPr>
        <a:xfrm>
          <a:off x="1382284" y="442104"/>
          <a:ext cx="3510071" cy="3510071"/>
        </a:xfrm>
        <a:custGeom>
          <a:avLst/>
          <a:gdLst/>
          <a:ahLst/>
          <a:cxnLst/>
          <a:rect l="0" t="0" r="0" b="0"/>
          <a:pathLst>
            <a:path>
              <a:moveTo>
                <a:pt x="2440133" y="139241"/>
              </a:moveTo>
              <a:arcTo wR="1755035" hR="1755035" stAng="17578618" swAng="1961155"/>
            </a:path>
          </a:pathLst>
        </a:custGeom>
        <a:noFill/>
        <a:ln w="9525" cap="flat" cmpd="sng" algn="ctr">
          <a:solidFill>
            <a:schemeClr val="accent5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9FEBE-B6DA-470F-97FF-87AB16B69973}">
      <dsp:nvSpPr>
        <dsp:cNvPr id="0" name=""/>
        <dsp:cNvSpPr/>
      </dsp:nvSpPr>
      <dsp:spPr>
        <a:xfrm>
          <a:off x="4034420" y="1215524"/>
          <a:ext cx="1544076" cy="87856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Internacionalização</a:t>
          </a:r>
        </a:p>
      </dsp:txBody>
      <dsp:txXfrm>
        <a:off x="4077308" y="1258412"/>
        <a:ext cx="1458300" cy="792784"/>
      </dsp:txXfrm>
    </dsp:sp>
    <dsp:sp modelId="{FB1902C8-9FF7-43D8-B245-350121F07AFC}">
      <dsp:nvSpPr>
        <dsp:cNvPr id="0" name=""/>
        <dsp:cNvSpPr/>
      </dsp:nvSpPr>
      <dsp:spPr>
        <a:xfrm>
          <a:off x="1382284" y="442104"/>
          <a:ext cx="3510071" cy="3510071"/>
        </a:xfrm>
        <a:custGeom>
          <a:avLst/>
          <a:gdLst/>
          <a:ahLst/>
          <a:cxnLst/>
          <a:rect l="0" t="0" r="0" b="0"/>
          <a:pathLst>
            <a:path>
              <a:moveTo>
                <a:pt x="3507666" y="1663197"/>
              </a:moveTo>
              <a:arcTo wR="1755035" hR="1755035" stAng="21420025" swAng="2196008"/>
            </a:path>
          </a:pathLst>
        </a:custGeom>
        <a:noFill/>
        <a:ln w="9525" cap="flat" cmpd="sng" algn="ctr">
          <a:solidFill>
            <a:schemeClr val="accent5">
              <a:shade val="90000"/>
              <a:hueOff val="79755"/>
              <a:satOff val="-18040"/>
              <a:lumOff val="1202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3C513B-D79F-481F-94CD-ECA32E904C37}">
      <dsp:nvSpPr>
        <dsp:cNvPr id="0" name=""/>
        <dsp:cNvSpPr/>
      </dsp:nvSpPr>
      <dsp:spPr>
        <a:xfrm>
          <a:off x="3493089" y="3177713"/>
          <a:ext cx="1351631" cy="87856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Produção de conhecimento</a:t>
          </a:r>
        </a:p>
      </dsp:txBody>
      <dsp:txXfrm>
        <a:off x="3535977" y="3220601"/>
        <a:ext cx="1265855" cy="792784"/>
      </dsp:txXfrm>
    </dsp:sp>
    <dsp:sp modelId="{EA3A1314-DD38-43D3-90E0-3FE547264A32}">
      <dsp:nvSpPr>
        <dsp:cNvPr id="0" name=""/>
        <dsp:cNvSpPr/>
      </dsp:nvSpPr>
      <dsp:spPr>
        <a:xfrm>
          <a:off x="1382284" y="442104"/>
          <a:ext cx="3510071" cy="3510071"/>
        </a:xfrm>
        <a:custGeom>
          <a:avLst/>
          <a:gdLst/>
          <a:ahLst/>
          <a:cxnLst/>
          <a:rect l="0" t="0" r="0" b="0"/>
          <a:pathLst>
            <a:path>
              <a:moveTo>
                <a:pt x="2103833" y="3475062"/>
              </a:moveTo>
              <a:arcTo wR="1755035" hR="1755035" stAng="4712198" swAng="1375603"/>
            </a:path>
          </a:pathLst>
        </a:custGeom>
        <a:noFill/>
        <a:ln w="9525" cap="flat" cmpd="sng" algn="ctr">
          <a:solidFill>
            <a:schemeClr val="accent5">
              <a:shade val="90000"/>
              <a:hueOff val="159510"/>
              <a:satOff val="-36079"/>
              <a:lumOff val="240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CF1F00-E90A-4D6A-A707-C20D9EF8B3A2}">
      <dsp:nvSpPr>
        <dsp:cNvPr id="0" name=""/>
        <dsp:cNvSpPr/>
      </dsp:nvSpPr>
      <dsp:spPr>
        <a:xfrm>
          <a:off x="1429921" y="3177713"/>
          <a:ext cx="1351631" cy="87856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Inovação e transferência de conhecimento</a:t>
          </a:r>
        </a:p>
      </dsp:txBody>
      <dsp:txXfrm>
        <a:off x="1472809" y="3220601"/>
        <a:ext cx="1265855" cy="792784"/>
      </dsp:txXfrm>
    </dsp:sp>
    <dsp:sp modelId="{B4BE158F-540B-4514-B813-9E8C10AE535B}">
      <dsp:nvSpPr>
        <dsp:cNvPr id="0" name=""/>
        <dsp:cNvSpPr/>
      </dsp:nvSpPr>
      <dsp:spPr>
        <a:xfrm>
          <a:off x="1382284" y="442104"/>
          <a:ext cx="3510071" cy="3510071"/>
        </a:xfrm>
        <a:custGeom>
          <a:avLst/>
          <a:gdLst/>
          <a:ahLst/>
          <a:cxnLst/>
          <a:rect l="0" t="0" r="0" b="0"/>
          <a:pathLst>
            <a:path>
              <a:moveTo>
                <a:pt x="293238" y="2726271"/>
              </a:moveTo>
              <a:arcTo wR="1755035" hR="1755035" stAng="8783966" swAng="2196008"/>
            </a:path>
          </a:pathLst>
        </a:custGeom>
        <a:noFill/>
        <a:ln w="9525" cap="flat" cmpd="sng" algn="ctr">
          <a:solidFill>
            <a:schemeClr val="accent5">
              <a:shade val="90000"/>
              <a:hueOff val="239266"/>
              <a:satOff val="-54119"/>
              <a:lumOff val="360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BBF056-BB24-4466-B687-48D6C61942F6}">
      <dsp:nvSpPr>
        <dsp:cNvPr id="0" name=""/>
        <dsp:cNvSpPr/>
      </dsp:nvSpPr>
      <dsp:spPr>
        <a:xfrm>
          <a:off x="792366" y="1215524"/>
          <a:ext cx="1351631" cy="87856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Impacto e relevância econômica para a sociedade</a:t>
          </a:r>
        </a:p>
      </dsp:txBody>
      <dsp:txXfrm>
        <a:off x="835254" y="1258412"/>
        <a:ext cx="1265855" cy="792784"/>
      </dsp:txXfrm>
    </dsp:sp>
    <dsp:sp modelId="{8E6092B9-CBC9-4D63-8772-C2BAE67771C2}">
      <dsp:nvSpPr>
        <dsp:cNvPr id="0" name=""/>
        <dsp:cNvSpPr/>
      </dsp:nvSpPr>
      <dsp:spPr>
        <a:xfrm>
          <a:off x="1382284" y="442104"/>
          <a:ext cx="3510071" cy="3510071"/>
        </a:xfrm>
        <a:custGeom>
          <a:avLst/>
          <a:gdLst/>
          <a:ahLst/>
          <a:cxnLst/>
          <a:rect l="0" t="0" r="0" b="0"/>
          <a:pathLst>
            <a:path>
              <a:moveTo>
                <a:pt x="305844" y="765088"/>
              </a:moveTo>
              <a:arcTo wR="1755035" hR="1755035" stAng="12860227" swAng="1961155"/>
            </a:path>
          </a:pathLst>
        </a:custGeom>
        <a:noFill/>
        <a:ln w="9525" cap="flat" cmpd="sng" algn="ctr">
          <a:solidFill>
            <a:schemeClr val="accent5">
              <a:shade val="90000"/>
              <a:hueOff val="319021"/>
              <a:satOff val="-72158"/>
              <a:lumOff val="48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81CA7-02CA-B744-A0C4-E551D7783D7D}">
      <dsp:nvSpPr>
        <dsp:cNvPr id="0" name=""/>
        <dsp:cNvSpPr/>
      </dsp:nvSpPr>
      <dsp:spPr>
        <a:xfrm>
          <a:off x="1140611" y="280459"/>
          <a:ext cx="4037813" cy="3805829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Vida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36</a:t>
          </a:r>
        </a:p>
      </dsp:txBody>
      <dsp:txXfrm>
        <a:off x="3335931" y="982725"/>
        <a:ext cx="1369972" cy="1268609"/>
      </dsp:txXfrm>
    </dsp:sp>
    <dsp:sp modelId="{3C817844-EF26-9340-86AB-CDC8B404C278}">
      <dsp:nvSpPr>
        <dsp:cNvPr id="0" name=""/>
        <dsp:cNvSpPr/>
      </dsp:nvSpPr>
      <dsp:spPr>
        <a:xfrm>
          <a:off x="1101993" y="394190"/>
          <a:ext cx="4029305" cy="3962943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-4991659"/>
                <a:satOff val="42307"/>
                <a:lumOff val="4215"/>
                <a:alphaOff val="0"/>
                <a:tint val="50000"/>
                <a:satMod val="300000"/>
              </a:schemeClr>
            </a:gs>
            <a:gs pos="35000">
              <a:schemeClr val="accent3">
                <a:hueOff val="-4991659"/>
                <a:satOff val="42307"/>
                <a:lumOff val="4215"/>
                <a:alphaOff val="0"/>
                <a:tint val="37000"/>
                <a:satMod val="300000"/>
              </a:schemeClr>
            </a:gs>
            <a:gs pos="100000">
              <a:schemeClr val="accent3">
                <a:hueOff val="-4991659"/>
                <a:satOff val="42307"/>
                <a:lumOff val="42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Exatas</a:t>
          </a:r>
          <a:r>
            <a:rPr lang="en-US" sz="1700" kern="1200" dirty="0"/>
            <a:t>, </a:t>
          </a:r>
          <a:r>
            <a:rPr lang="en-US" sz="1700" kern="1200" dirty="0" err="1"/>
            <a:t>Tecnologia</a:t>
          </a:r>
          <a:r>
            <a:rPr lang="en-US" sz="1700" kern="1200" dirty="0"/>
            <a:t> &amp; </a:t>
          </a:r>
          <a:r>
            <a:rPr lang="en-US" sz="1700" kern="1200" dirty="0" err="1"/>
            <a:t>Multidisciplinar</a:t>
          </a:r>
          <a:endParaRPr lang="en-US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30</a:t>
          </a:r>
        </a:p>
      </dsp:txBody>
      <dsp:txXfrm>
        <a:off x="2205256" y="2894618"/>
        <a:ext cx="1822781" cy="1226625"/>
      </dsp:txXfrm>
    </dsp:sp>
    <dsp:sp modelId="{09615D6A-C4FD-5147-8AB7-C65EC05166F0}">
      <dsp:nvSpPr>
        <dsp:cNvPr id="0" name=""/>
        <dsp:cNvSpPr/>
      </dsp:nvSpPr>
      <dsp:spPr>
        <a:xfrm>
          <a:off x="1013888" y="289598"/>
          <a:ext cx="4068253" cy="3883233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3">
                <a:hueOff val="-9983318"/>
                <a:satOff val="84615"/>
                <a:lumOff val="8431"/>
                <a:alphaOff val="0"/>
                <a:tint val="50000"/>
                <a:satMod val="300000"/>
              </a:schemeClr>
            </a:gs>
            <a:gs pos="35000">
              <a:schemeClr val="accent3">
                <a:hueOff val="-9983318"/>
                <a:satOff val="84615"/>
                <a:lumOff val="8431"/>
                <a:alphaOff val="0"/>
                <a:tint val="37000"/>
                <a:satMod val="300000"/>
              </a:schemeClr>
            </a:gs>
            <a:gs pos="100000">
              <a:schemeClr val="accent3">
                <a:hueOff val="-9983318"/>
                <a:satOff val="84615"/>
                <a:lumOff val="84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Humanidades</a:t>
          </a:r>
          <a:endParaRPr lang="en-US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25</a:t>
          </a:r>
        </a:p>
      </dsp:txBody>
      <dsp:txXfrm>
        <a:off x="1449773" y="1052376"/>
        <a:ext cx="1380300" cy="1294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214389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Modelo de apresentação para APCN DE 2018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pt-BR" sz="1100" b="0" dirty="0"/>
              <a:t>Nome da proposta (nome do PPG), nível, área de conhecimento de aplicação da proposta na CAPES</a:t>
            </a:r>
          </a:p>
          <a:p>
            <a:pPr>
              <a:buNone/>
            </a:pPr>
            <a:r>
              <a:rPr lang="pt-BR" sz="1100" b="0" dirty="0"/>
              <a:t>Dados do Coordenador, contatos (e-mail, telefone), setor / departamento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lang="pt-BR" sz="11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lang="pt-BR" sz="1100" b="1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2564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pt-BR" sz="1100" dirty="0">
                <a:solidFill>
                  <a:schemeClr val="tx2">
                    <a:lumMod val="50000"/>
                  </a:schemeClr>
                </a:solidFill>
              </a:rPr>
              <a:t>Apresentar claramente qual é seu objetivo e a justificativa para a sua implantação. Estes objetivos devem ser coerentes com os objetivos da área, isto é, deve haver compatibilidade com o campo científico no qual a proposta se insere.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2468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pt-BR" sz="1100" dirty="0">
                <a:solidFill>
                  <a:schemeClr val="tx2">
                    <a:lumMod val="50000"/>
                  </a:schemeClr>
                </a:solidFill>
              </a:rPr>
              <a:t>Apresentar claramente qual é seu objetivo e a justificativa para a sua implantação. Estes objetivos devem ser coerentes com os objetivos da área, isto é, deve haver compatibilidade com o campo científico no qual a proposta se insere.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pt-BR" sz="1100" b="0" dirty="0"/>
              <a:t>Nome da proposta (nome do PPG), nível, área de conhecimento de aplicação da proposta na CAPES</a:t>
            </a:r>
          </a:p>
          <a:p>
            <a:pPr>
              <a:buNone/>
            </a:pPr>
            <a:r>
              <a:rPr lang="pt-BR" sz="1100" b="0" dirty="0"/>
              <a:t>Dados do Coordenador, contatos (e-mail, telefone), setor / departamento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lang="pt-BR" sz="11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lang="pt-BR" sz="1100" b="1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3903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pt-BR" sz="1100" b="1" dirty="0"/>
          </a:p>
        </p:txBody>
      </p:sp>
    </p:spTree>
    <p:extLst>
      <p:ext uri="{BB962C8B-B14F-4D97-AF65-F5344CB8AC3E}">
        <p14:creationId xmlns:p14="http://schemas.microsoft.com/office/powerpoint/2010/main" val="767011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pt-BR" sz="1100" b="1" dirty="0"/>
          </a:p>
        </p:txBody>
      </p:sp>
    </p:spTree>
    <p:extLst>
      <p:ext uri="{BB962C8B-B14F-4D97-AF65-F5344CB8AC3E}">
        <p14:creationId xmlns:p14="http://schemas.microsoft.com/office/powerpoint/2010/main" val="4203442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pt-BR" sz="1100" b="1" dirty="0"/>
          </a:p>
        </p:txBody>
      </p:sp>
    </p:spTree>
    <p:extLst>
      <p:ext uri="{BB962C8B-B14F-4D97-AF65-F5344CB8AC3E}">
        <p14:creationId xmlns:p14="http://schemas.microsoft.com/office/powerpoint/2010/main" val="265719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C4777-D734-0E4D-AB4A-DDC475294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AC983-4FED-DE4A-A3F4-D5F62C23C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5E478-807F-F149-9791-35EA58A31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D095-7009-B94B-8DE3-C05F85C3E47F}" type="datetimeFigureOut">
              <a:rPr lang="en-US" smtClean="0"/>
              <a:t>7/20/20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82138-3A3D-5140-8D1F-8C1A36FEB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104F6-DE8D-884A-9CB2-159ED6D26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A84C-F9E7-644C-A73B-BE3B88217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93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400"/>
            </a:lvl1pPr>
            <a:lvl2pPr lvl="1">
              <a:spcBef>
                <a:spcPts val="0"/>
              </a:spcBef>
              <a:buSzPct val="100000"/>
              <a:buChar char="○"/>
              <a:defRPr sz="1200"/>
            </a:lvl2pPr>
            <a:lvl3pPr lvl="2">
              <a:spcBef>
                <a:spcPts val="0"/>
              </a:spcBef>
              <a:buSzPct val="100000"/>
              <a:buChar char="■"/>
              <a:defRPr sz="1200"/>
            </a:lvl3pPr>
            <a:lvl4pPr lvl="3">
              <a:spcBef>
                <a:spcPts val="0"/>
              </a:spcBef>
              <a:buSzPct val="100000"/>
              <a:buChar char="●"/>
              <a:defRPr sz="1200"/>
            </a:lvl4pPr>
            <a:lvl5pPr lvl="4">
              <a:spcBef>
                <a:spcPts val="0"/>
              </a:spcBef>
              <a:buSzPct val="100000"/>
              <a:buChar char="○"/>
              <a:defRPr sz="1200"/>
            </a:lvl5pPr>
            <a:lvl6pPr lvl="5">
              <a:spcBef>
                <a:spcPts val="0"/>
              </a:spcBef>
              <a:buSzPct val="100000"/>
              <a:buChar char="■"/>
              <a:defRPr sz="1200"/>
            </a:lvl6pPr>
            <a:lvl7pPr lvl="6">
              <a:spcBef>
                <a:spcPts val="0"/>
              </a:spcBef>
              <a:buSzPct val="100000"/>
              <a:buChar char="●"/>
              <a:defRPr sz="1200"/>
            </a:lvl7pPr>
            <a:lvl8pPr lvl="7">
              <a:spcBef>
                <a:spcPts val="0"/>
              </a:spcBef>
              <a:buSzPct val="100000"/>
              <a:buChar char="○"/>
              <a:defRPr sz="1200"/>
            </a:lvl8pPr>
            <a:lvl9pPr lvl="8">
              <a:spcBef>
                <a:spcPts val="0"/>
              </a:spcBef>
              <a:buSzPct val="1000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400"/>
            </a:lvl1pPr>
            <a:lvl2pPr lvl="1">
              <a:spcBef>
                <a:spcPts val="0"/>
              </a:spcBef>
              <a:buSzPct val="100000"/>
              <a:buChar char="○"/>
              <a:defRPr sz="1200"/>
            </a:lvl2pPr>
            <a:lvl3pPr lvl="2">
              <a:spcBef>
                <a:spcPts val="0"/>
              </a:spcBef>
              <a:buSzPct val="100000"/>
              <a:buChar char="■"/>
              <a:defRPr sz="1200"/>
            </a:lvl3pPr>
            <a:lvl4pPr lvl="3">
              <a:spcBef>
                <a:spcPts val="0"/>
              </a:spcBef>
              <a:buSzPct val="100000"/>
              <a:buChar char="●"/>
              <a:defRPr sz="1200"/>
            </a:lvl4pPr>
            <a:lvl5pPr lvl="4">
              <a:spcBef>
                <a:spcPts val="0"/>
              </a:spcBef>
              <a:buSzPct val="100000"/>
              <a:buChar char="○"/>
              <a:defRPr sz="1200"/>
            </a:lvl5pPr>
            <a:lvl6pPr lvl="5">
              <a:spcBef>
                <a:spcPts val="0"/>
              </a:spcBef>
              <a:buSzPct val="100000"/>
              <a:buChar char="■"/>
              <a:defRPr sz="1200"/>
            </a:lvl6pPr>
            <a:lvl7pPr lvl="6">
              <a:spcBef>
                <a:spcPts val="0"/>
              </a:spcBef>
              <a:buSzPct val="100000"/>
              <a:buChar char="●"/>
              <a:defRPr sz="1200"/>
            </a:lvl7pPr>
            <a:lvl8pPr lvl="7">
              <a:spcBef>
                <a:spcPts val="0"/>
              </a:spcBef>
              <a:buSzPct val="100000"/>
              <a:buChar char="○"/>
              <a:defRPr sz="1200"/>
            </a:lvl8pPr>
            <a:lvl9pPr lvl="8">
              <a:spcBef>
                <a:spcPts val="0"/>
              </a:spcBef>
              <a:buSzPct val="1000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200"/>
            </a:lvl1pPr>
            <a:lvl2pPr lvl="1">
              <a:spcBef>
                <a:spcPts val="0"/>
              </a:spcBef>
              <a:buSzPct val="100000"/>
              <a:buChar char="○"/>
              <a:defRPr sz="1200"/>
            </a:lvl2pPr>
            <a:lvl3pPr lvl="2">
              <a:spcBef>
                <a:spcPts val="0"/>
              </a:spcBef>
              <a:buSzPct val="100000"/>
              <a:buChar char="■"/>
              <a:defRPr sz="1200"/>
            </a:lvl3pPr>
            <a:lvl4pPr lvl="3">
              <a:spcBef>
                <a:spcPts val="0"/>
              </a:spcBef>
              <a:buSzPct val="100000"/>
              <a:buChar char="●"/>
              <a:defRPr sz="1200"/>
            </a:lvl4pPr>
            <a:lvl5pPr lvl="4">
              <a:spcBef>
                <a:spcPts val="0"/>
              </a:spcBef>
              <a:buSzPct val="100000"/>
              <a:buChar char="○"/>
              <a:defRPr sz="1200"/>
            </a:lvl5pPr>
            <a:lvl6pPr lvl="5">
              <a:spcBef>
                <a:spcPts val="0"/>
              </a:spcBef>
              <a:buSzPct val="100000"/>
              <a:buChar char="■"/>
              <a:defRPr sz="1200"/>
            </a:lvl6pPr>
            <a:lvl7pPr lvl="6">
              <a:spcBef>
                <a:spcPts val="0"/>
              </a:spcBef>
              <a:buSzPct val="100000"/>
              <a:buChar char="●"/>
              <a:defRPr sz="1200"/>
            </a:lvl7pPr>
            <a:lvl8pPr lvl="7">
              <a:spcBef>
                <a:spcPts val="0"/>
              </a:spcBef>
              <a:buSzPct val="100000"/>
              <a:buChar char="○"/>
              <a:defRPr sz="1200"/>
            </a:lvl8pPr>
            <a:lvl9pPr lvl="8">
              <a:spcBef>
                <a:spcPts val="0"/>
              </a:spcBef>
              <a:buSzPct val="1000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●"/>
              <a:defRPr/>
            </a:lvl1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har char="●"/>
              <a:defRPr/>
            </a:lvl1pPr>
            <a:lvl2pPr lvl="1" algn="ctr">
              <a:spcBef>
                <a:spcPts val="0"/>
              </a:spcBef>
              <a:buChar char="○"/>
              <a:defRPr/>
            </a:lvl2pPr>
            <a:lvl3pPr lvl="2" algn="ctr">
              <a:spcBef>
                <a:spcPts val="0"/>
              </a:spcBef>
              <a:buChar char="■"/>
              <a:defRPr/>
            </a:lvl3pPr>
            <a:lvl4pPr lvl="3" algn="ctr">
              <a:spcBef>
                <a:spcPts val="0"/>
              </a:spcBef>
              <a:buChar char="●"/>
              <a:defRPr/>
            </a:lvl4pPr>
            <a:lvl5pPr lvl="4" algn="ctr">
              <a:spcBef>
                <a:spcPts val="0"/>
              </a:spcBef>
              <a:buChar char="○"/>
              <a:defRPr/>
            </a:lvl5pPr>
            <a:lvl6pPr lvl="5" algn="ctr">
              <a:spcBef>
                <a:spcPts val="0"/>
              </a:spcBef>
              <a:buChar char="■"/>
              <a:defRPr/>
            </a:lvl6pPr>
            <a:lvl7pPr lvl="6" algn="ctr">
              <a:spcBef>
                <a:spcPts val="0"/>
              </a:spcBef>
              <a:buChar char="●"/>
              <a:defRPr/>
            </a:lvl7pPr>
            <a:lvl8pPr lvl="7" algn="ctr">
              <a:spcBef>
                <a:spcPts val="0"/>
              </a:spcBef>
              <a:buChar char="○"/>
              <a:defRPr/>
            </a:lvl8pPr>
            <a:lvl9pPr lvl="8" algn="ctr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pic>
        <p:nvPicPr>
          <p:cNvPr id="9" name="Shape 9" descr="ufpr_1000.jp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110440" y="4466525"/>
            <a:ext cx="1033550" cy="6769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1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0.png"/><Relationship Id="rId4" Type="http://schemas.openxmlformats.org/officeDocument/2006/relationships/diagramData" Target="../diagrams/data2.xml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261750" y="1655063"/>
            <a:ext cx="8620500" cy="279153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pt-BR" sz="4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Garamond"/>
                <a:cs typeface="Garamond"/>
                <a:sym typeface="Garamond"/>
              </a:rPr>
              <a:t>Planejamento Estratégico da Pós-graduação </a:t>
            </a:r>
            <a:br>
              <a:rPr lang="en" b="1" dirty="0">
                <a:solidFill>
                  <a:srgbClr val="0B5394"/>
                </a:solidFill>
                <a:latin typeface="+mj-lt"/>
                <a:ea typeface="Garamond"/>
                <a:cs typeface="Garamond"/>
                <a:sym typeface="Garamond"/>
              </a:rPr>
            </a:br>
            <a:endParaRPr lang="en" b="1" dirty="0">
              <a:solidFill>
                <a:srgbClr val="0B5394"/>
              </a:solidFill>
              <a:latin typeface="+mj-lt"/>
              <a:ea typeface="Garamond"/>
              <a:cs typeface="Garamond"/>
              <a:sym typeface="Garamond"/>
            </a:endParaRPr>
          </a:p>
        </p:txBody>
      </p:sp>
      <p:pic>
        <p:nvPicPr>
          <p:cNvPr id="9218" name="Picture 2" descr="C:\Users\savoini\Desktop\logo prp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2"/>
            <a:ext cx="914400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6DD027-D73F-6849-91C5-DF5806A5F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2399" y="3622943"/>
            <a:ext cx="654050" cy="141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95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99A93-2531-C240-B720-C956532B6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96" y="1097073"/>
            <a:ext cx="8520600" cy="572700"/>
          </a:xfrm>
        </p:spPr>
        <p:txBody>
          <a:bodyPr/>
          <a:lstStyle/>
          <a:p>
            <a:r>
              <a:rPr lang="en-BR" dirty="0"/>
              <a:t>AÇÕES IMEDIATAS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67FBB-9B06-CC41-B31F-07B31F085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718" y="1793548"/>
            <a:ext cx="8658564" cy="4355792"/>
          </a:xfrm>
        </p:spPr>
        <p:txBody>
          <a:bodyPr/>
          <a:lstStyle/>
          <a:p>
            <a:r>
              <a:rPr lang="en-BR" dirty="0"/>
              <a:t> </a:t>
            </a:r>
            <a:r>
              <a:rPr lang="en-BR" b="1" dirty="0"/>
              <a:t>DISCIPLINAS TRANSVERSAIS</a:t>
            </a:r>
          </a:p>
          <a:p>
            <a:pPr>
              <a:buNone/>
            </a:pPr>
            <a:r>
              <a:rPr lang="en-BR" dirty="0"/>
              <a:t>	MANUTENÇÃO, EXPANSÃO?; AÇÕES INTRA-AREAS? – exemplo Odontologia; plataformas.</a:t>
            </a:r>
          </a:p>
          <a:p>
            <a:pPr marL="285750" indent="-285750"/>
            <a:r>
              <a:rPr lang="en-BR" b="1" dirty="0"/>
              <a:t>USO DE PRESS RELEASES</a:t>
            </a:r>
          </a:p>
          <a:p>
            <a:pPr>
              <a:buNone/>
            </a:pPr>
            <a:r>
              <a:rPr lang="en-US" dirty="0"/>
              <a:t>	ESTRATÉGIA DE DIVULGAÇÃO</a:t>
            </a:r>
            <a:endParaRPr lang="en-BR" dirty="0"/>
          </a:p>
          <a:p>
            <a:pPr marL="285750" indent="-285750"/>
            <a:r>
              <a:rPr lang="en-BR" b="1" dirty="0"/>
              <a:t>PRÊMIO CURTA CIÊNCIA</a:t>
            </a:r>
          </a:p>
          <a:p>
            <a:pPr>
              <a:buNone/>
            </a:pPr>
            <a:r>
              <a:rPr lang="en-BR" dirty="0"/>
              <a:t>	NOVO FORMATO – PROF.a VALQUIRIA – AGÊNCIA ESCOLA</a:t>
            </a:r>
          </a:p>
        </p:txBody>
      </p:sp>
      <p:pic>
        <p:nvPicPr>
          <p:cNvPr id="4" name="Picture 2" descr="C:\Users\savoini\Desktop\logo prppg.JPG">
            <a:extLst>
              <a:ext uri="{FF2B5EF4-FFF2-40B4-BE49-F238E27FC236}">
                <a16:creationId xmlns:a16="http://schemas.microsoft.com/office/drawing/2014/main" id="{4417DD37-DC4B-1A4A-A35C-8B007BF0D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1"/>
            <a:ext cx="9144000" cy="108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399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261750" y="0"/>
            <a:ext cx="8620500" cy="5343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algn="l"/>
            <a:r>
              <a:rPr lang="pt-BR" sz="16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Garamond"/>
                <a:cs typeface="Garamond"/>
                <a:sym typeface="Garamond"/>
              </a:rPr>
              <a:t>Nova Ficha de Avaliação da CAPES -  Quesito 1: PROGRAMA</a:t>
            </a:r>
            <a:endParaRPr lang="en" sz="1600" b="1" dirty="0">
              <a:solidFill>
                <a:schemeClr val="accent5">
                  <a:lumMod val="75000"/>
                </a:schemeClr>
              </a:solidFill>
              <a:latin typeface="+mj-lt"/>
              <a:ea typeface="Garamond"/>
              <a:cs typeface="Garamond"/>
              <a:sym typeface="Garamond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FEBE9CA3-1F4F-4953-9E97-A85B2B1755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02691"/>
              </p:ext>
            </p:extLst>
          </p:nvPr>
        </p:nvGraphicFramePr>
        <p:xfrm>
          <a:off x="158621" y="615820"/>
          <a:ext cx="8985379" cy="451432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656959">
                  <a:extLst>
                    <a:ext uri="{9D8B030D-6E8A-4147-A177-3AD203B41FA5}">
                      <a16:colId xmlns:a16="http://schemas.microsoft.com/office/drawing/2014/main" val="2265686055"/>
                    </a:ext>
                  </a:extLst>
                </a:gridCol>
                <a:gridCol w="5328420">
                  <a:extLst>
                    <a:ext uri="{9D8B030D-6E8A-4147-A177-3AD203B41FA5}">
                      <a16:colId xmlns:a16="http://schemas.microsoft.com/office/drawing/2014/main" val="3187096120"/>
                    </a:ext>
                  </a:extLst>
                </a:gridCol>
              </a:tblGrid>
              <a:tr h="3994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ITEM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EXEMPLOS DE INDICADORES 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extLst>
                  <a:ext uri="{0D108BD9-81ED-4DB2-BD59-A6C34878D82A}">
                    <a16:rowId xmlns:a16="http://schemas.microsoft.com/office/drawing/2014/main" val="1528489772"/>
                  </a:ext>
                </a:extLst>
              </a:tr>
              <a:tr h="13102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1.1. Articulação, aderência e atualização das áreas de concentração, linhas de pesquisa, projetos em andamento e estrutura curricular, bem como a infraestrutura disponível, em relação aos objetivos, missão e modalidade do programa.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avaliação qualitativa; dividir as disciplinas em blocos e explicar como atendem a cada linha de pesquisa  importam pra formação; descrição clara e objetiva; correlação/coerência entre área de concentração + linha de pesquisa + estrutura curricular + projetos de pesquisa; perfil de profissional formado claro, a estrutura didática deve garantir esse perfil; descrever infraestrutura laboratórios e equipamentos disponíveis e quais e como atendem as linhas de pesquisa(quais e como os testes realizados ajudam os projetos e linhas de pesquisa); atualizar a bibliografia das disciplinas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extLst>
                  <a:ext uri="{0D108BD9-81ED-4DB2-BD59-A6C34878D82A}">
                    <a16:rowId xmlns:a16="http://schemas.microsoft.com/office/drawing/2014/main" val="3680530553"/>
                  </a:ext>
                </a:extLst>
              </a:tr>
              <a:tr h="932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1.2 Perfil do corpo docente, e sua compatibilidade e adequação à Proposta do Programa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relação docência orientação; % docência de colaboradores; dependência e estabilidade do corpo docente; participação de jovens doutores (titulados doutores em até 5 anos antes do credenciamento no PPG); aprimoramento do corpo docente (experiências no exterior, com outros </a:t>
                      </a:r>
                      <a:r>
                        <a:rPr lang="pt-BR" sz="1000" dirty="0" err="1">
                          <a:effectLst/>
                        </a:rPr>
                        <a:t>PPGs</a:t>
                      </a:r>
                      <a:r>
                        <a:rPr lang="pt-BR" sz="1000" dirty="0">
                          <a:effectLst/>
                        </a:rPr>
                        <a:t>. Pós-doutorados realizados; formas de incentivo utilizadas, etc.); diversidade do corpo docente (realizam pós-</a:t>
                      </a:r>
                      <a:r>
                        <a:rPr lang="pt-BR" sz="1000" dirty="0" err="1">
                          <a:effectLst/>
                        </a:rPr>
                        <a:t>doc</a:t>
                      </a:r>
                      <a:r>
                        <a:rPr lang="pt-BR" sz="1000" dirty="0">
                          <a:effectLst/>
                        </a:rPr>
                        <a:t> em outras IES, são formados em outra IES)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extLst>
                  <a:ext uri="{0D108BD9-81ED-4DB2-BD59-A6C34878D82A}">
                    <a16:rowId xmlns:a16="http://schemas.microsoft.com/office/drawing/2014/main" val="2642483261"/>
                  </a:ext>
                </a:extLst>
              </a:tr>
              <a:tr h="1273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1.3. </a:t>
                      </a:r>
                      <a:r>
                        <a:rPr lang="pt-BR" sz="10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Planejamento estratégico do programa, considerando também articulações com o planejamento estratégico da instituição</a:t>
                      </a:r>
                      <a:r>
                        <a:rPr lang="pt-BR" sz="1000" dirty="0">
                          <a:effectLst/>
                          <a:highlight>
                            <a:srgbClr val="FFFF00"/>
                          </a:highlight>
                        </a:rPr>
                        <a:t>, </a:t>
                      </a:r>
                      <a:r>
                        <a:rPr lang="pt-BR" sz="1000" dirty="0">
                          <a:effectLst/>
                        </a:rPr>
                        <a:t>com vistas à gestão do seu desenvolvimento futuro, adequação e melhorias da infraestrutura e melhor formação de seus alunos, vinculada à produção intelectual – bibliográfica, técnica e/ou artística -.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aderência/adequação ao PDI; objetivo, metas e ações voltadas para os próximos anos(1-2 ciclos de avaliação), metas e ações que já estão sendo desenvolvidas; metas e ações para expansão da participação discente na produção intelectual do PPG; todos itens do PDI devem ser comtemplados no planejamento do PPG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extLst>
                  <a:ext uri="{0D108BD9-81ED-4DB2-BD59-A6C34878D82A}">
                    <a16:rowId xmlns:a16="http://schemas.microsoft.com/office/drawing/2014/main" val="5224910"/>
                  </a:ext>
                </a:extLst>
              </a:tr>
              <a:tr h="599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1.4. </a:t>
                      </a:r>
                      <a:r>
                        <a:rPr lang="pt-BR" sz="10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Os processos, procedimentos e resultados da autoavaliação do programa, com foco na formação discente e produção intelectual.</a:t>
                      </a:r>
                      <a:endParaRPr lang="pt-BR" sz="1000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quais mecanismos utiliza para se autoavaliar?; como o PPG utiliza os resultados para se aprimorar?; demonstrar o alinhamento entre os critérios para credenciamento e </a:t>
                      </a:r>
                      <a:r>
                        <a:rPr lang="pt-BR" sz="1000" dirty="0" err="1">
                          <a:effectLst/>
                        </a:rPr>
                        <a:t>descredeciamento</a:t>
                      </a:r>
                      <a:r>
                        <a:rPr lang="pt-BR" sz="1000" dirty="0">
                          <a:effectLst/>
                        </a:rPr>
                        <a:t> docente com a autoavaliação e os planos do PPG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extLst>
                  <a:ext uri="{0D108BD9-81ED-4DB2-BD59-A6C34878D82A}">
                    <a16:rowId xmlns:a16="http://schemas.microsoft.com/office/drawing/2014/main" val="2267770503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7157F545-0340-FA42-A260-6109C574D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575386" y="13355"/>
            <a:ext cx="466325" cy="104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14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597652" y="12715"/>
            <a:ext cx="8620500" cy="5343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algn="l"/>
            <a:r>
              <a:rPr lang="pt-BR" sz="16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Garamond"/>
                <a:cs typeface="Garamond"/>
                <a:sym typeface="Garamond"/>
              </a:rPr>
              <a:t>Nova Ficha de Avaliação da CAPES - Quesito 2: FORMAÇÃO</a:t>
            </a:r>
            <a:endParaRPr lang="en" sz="1600" b="1" dirty="0">
              <a:solidFill>
                <a:schemeClr val="accent5">
                  <a:lumMod val="75000"/>
                </a:schemeClr>
              </a:solidFill>
              <a:latin typeface="+mj-lt"/>
              <a:ea typeface="Garamond"/>
              <a:cs typeface="Garamond"/>
              <a:sym typeface="Garamond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DED68EC-7C87-4B56-BD78-8E5FB41E59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323353"/>
              </p:ext>
            </p:extLst>
          </p:nvPr>
        </p:nvGraphicFramePr>
        <p:xfrm>
          <a:off x="191900" y="858972"/>
          <a:ext cx="8952100" cy="428452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643413">
                  <a:extLst>
                    <a:ext uri="{9D8B030D-6E8A-4147-A177-3AD203B41FA5}">
                      <a16:colId xmlns:a16="http://schemas.microsoft.com/office/drawing/2014/main" val="1312904974"/>
                    </a:ext>
                  </a:extLst>
                </a:gridCol>
                <a:gridCol w="5308687">
                  <a:extLst>
                    <a:ext uri="{9D8B030D-6E8A-4147-A177-3AD203B41FA5}">
                      <a16:colId xmlns:a16="http://schemas.microsoft.com/office/drawing/2014/main" val="1804378309"/>
                    </a:ext>
                  </a:extLst>
                </a:gridCol>
              </a:tblGrid>
              <a:tr h="3975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ITEM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EXEMPLOS DE INDICADORES 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extLst>
                  <a:ext uri="{0D108BD9-81ED-4DB2-BD59-A6C34878D82A}">
                    <a16:rowId xmlns:a16="http://schemas.microsoft.com/office/drawing/2014/main" val="2541613921"/>
                  </a:ext>
                </a:extLst>
              </a:tr>
              <a:tr h="720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2.1. </a:t>
                      </a:r>
                      <a:r>
                        <a:rPr lang="pt-BR" sz="10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Qualidade e adequação das teses, dissertações </a:t>
                      </a:r>
                      <a:r>
                        <a:rPr lang="pt-BR" sz="1000" dirty="0">
                          <a:effectLst/>
                        </a:rPr>
                        <a:t>ou equivalente em relação às áreas de concentração e linhas de pesquisa do programa.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distribuição dos trabalhos em relação das linhas de pesquisa e áreas de concentração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extLst>
                  <a:ext uri="{0D108BD9-81ED-4DB2-BD59-A6C34878D82A}">
                    <a16:rowId xmlns:a16="http://schemas.microsoft.com/office/drawing/2014/main" val="1422700724"/>
                  </a:ext>
                </a:extLst>
              </a:tr>
              <a:tr h="587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2.2. </a:t>
                      </a:r>
                      <a:r>
                        <a:rPr lang="pt-BR" sz="10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Qualidade da produção intelectual de discentes e egressos</a:t>
                      </a:r>
                      <a:r>
                        <a:rPr lang="pt-BR" sz="1000" dirty="0">
                          <a:effectLst/>
                        </a:rPr>
                        <a:t>.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produção envolvendo discentes e egressos por estrato </a:t>
                      </a:r>
                      <a:r>
                        <a:rPr lang="pt-BR" sz="1000" dirty="0" err="1">
                          <a:effectLst/>
                        </a:rPr>
                        <a:t>qualis</a:t>
                      </a:r>
                      <a:r>
                        <a:rPr lang="pt-BR" sz="1000" dirty="0">
                          <a:effectLst/>
                        </a:rPr>
                        <a:t>; representatividade da produção envolvendo discentes e egressos;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extLst>
                  <a:ext uri="{0D108BD9-81ED-4DB2-BD59-A6C34878D82A}">
                    <a16:rowId xmlns:a16="http://schemas.microsoft.com/office/drawing/2014/main" val="3996047852"/>
                  </a:ext>
                </a:extLst>
              </a:tr>
              <a:tr h="961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2.3. </a:t>
                      </a:r>
                      <a:r>
                        <a:rPr lang="pt-BR" sz="10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Destino, atuação e avaliação dos egressos </a:t>
                      </a:r>
                      <a:r>
                        <a:rPr lang="pt-BR" sz="1000" dirty="0">
                          <a:effectLst/>
                        </a:rPr>
                        <a:t>do programa em relação à formação recebida.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destino e atuação dos egressos; razão entre empregados e titulados; indicação de 5 egressos do PPG e sua trajetória profissional (por período de avaliação); relação entre área de formação e área de atuação profissional; distribuição da inserção local, regional, nacional, internacional; as fichas mencionam que dados serão fornecidos pela Capes (como? onde?);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extLst>
                  <a:ext uri="{0D108BD9-81ED-4DB2-BD59-A6C34878D82A}">
                    <a16:rowId xmlns:a16="http://schemas.microsoft.com/office/drawing/2014/main" val="1915606013"/>
                  </a:ext>
                </a:extLst>
              </a:tr>
              <a:tr h="552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2.4. </a:t>
                      </a:r>
                      <a:r>
                        <a:rPr lang="pt-BR" sz="10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Qualidade das atividades de pesquisa e da produção intelectual</a:t>
                      </a:r>
                      <a:r>
                        <a:rPr lang="pt-BR" sz="1000" dirty="0">
                          <a:effectLst/>
                        </a:rPr>
                        <a:t> do corpo docente no programa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avaliação de 4 produtos por docentes permanentes  indicados para o quadriênio.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extLst>
                  <a:ext uri="{0D108BD9-81ED-4DB2-BD59-A6C34878D82A}">
                    <a16:rowId xmlns:a16="http://schemas.microsoft.com/office/drawing/2014/main" val="1748409524"/>
                  </a:ext>
                </a:extLst>
              </a:tr>
              <a:tr h="10658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2.5 </a:t>
                      </a:r>
                      <a:r>
                        <a:rPr lang="pt-BR" sz="10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Qualidade e envolvimento do corpo docente em relação às atividades de formação no programa.</a:t>
                      </a:r>
                      <a:endParaRPr lang="pt-BR" sz="1000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% de orientações concluídas e em andamento por docente permanente; titulados por docente em relação ao total de titulações; número de oferta de disciplinas pelos docente permanentes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extLst>
                  <a:ext uri="{0D108BD9-81ED-4DB2-BD59-A6C34878D82A}">
                    <a16:rowId xmlns:a16="http://schemas.microsoft.com/office/drawing/2014/main" val="59479259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E25AE0E-422A-9349-882A-8947A4593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81" y="122992"/>
            <a:ext cx="329352" cy="73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94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322528" y="17815"/>
            <a:ext cx="8620500" cy="5343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algn="l"/>
            <a:r>
              <a:rPr lang="pt-BR" sz="16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Garamond"/>
                <a:cs typeface="Garamond"/>
                <a:sym typeface="Garamond"/>
              </a:rPr>
              <a:t>Nova Ficha de Avaliação da CAPES - Quesito 3: IMPACTO NA SOCIEDADE</a:t>
            </a:r>
            <a:endParaRPr lang="en" sz="1600" b="1" dirty="0">
              <a:solidFill>
                <a:schemeClr val="accent5">
                  <a:lumMod val="75000"/>
                </a:schemeClr>
              </a:solidFill>
              <a:latin typeface="+mj-lt"/>
              <a:ea typeface="Garamond"/>
              <a:cs typeface="Garamond"/>
              <a:sym typeface="Garamond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9D62B0E-EA8C-445E-AE7C-8AF55CA1F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719384"/>
              </p:ext>
            </p:extLst>
          </p:nvPr>
        </p:nvGraphicFramePr>
        <p:xfrm>
          <a:off x="523500" y="552203"/>
          <a:ext cx="8620500" cy="457348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508457">
                  <a:extLst>
                    <a:ext uri="{9D8B030D-6E8A-4147-A177-3AD203B41FA5}">
                      <a16:colId xmlns:a16="http://schemas.microsoft.com/office/drawing/2014/main" val="1748261475"/>
                    </a:ext>
                  </a:extLst>
                </a:gridCol>
                <a:gridCol w="5112043">
                  <a:extLst>
                    <a:ext uri="{9D8B030D-6E8A-4147-A177-3AD203B41FA5}">
                      <a16:colId xmlns:a16="http://schemas.microsoft.com/office/drawing/2014/main" val="1936476889"/>
                    </a:ext>
                  </a:extLst>
                </a:gridCol>
              </a:tblGrid>
              <a:tr h="498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ITEM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EXEMPLOS DE INDICADORES 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extLst>
                  <a:ext uri="{0D108BD9-81ED-4DB2-BD59-A6C34878D82A}">
                    <a16:rowId xmlns:a16="http://schemas.microsoft.com/office/drawing/2014/main" val="4062092696"/>
                  </a:ext>
                </a:extLst>
              </a:tr>
              <a:tr h="9002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3.1. </a:t>
                      </a:r>
                      <a:r>
                        <a:rPr lang="pt-BR" sz="10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Impacto e caráter inovador da produção intelectual </a:t>
                      </a:r>
                      <a:r>
                        <a:rPr lang="pt-BR" sz="1000" dirty="0">
                          <a:effectLst/>
                        </a:rPr>
                        <a:t>em função da natureza do programa.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cada área traz medidas diferentes; impacto da produção docente permanente, seja por fatores ou por </a:t>
                      </a:r>
                      <a:r>
                        <a:rPr lang="pt-BR" sz="1000" dirty="0" err="1">
                          <a:effectLst/>
                        </a:rPr>
                        <a:t>qualis</a:t>
                      </a:r>
                      <a:r>
                        <a:rPr lang="pt-BR" sz="1000" dirty="0">
                          <a:effectLst/>
                        </a:rPr>
                        <a:t>; avaliação das produções premiadas; distribuição das produções por linhas, áreas, docentes permanentes, com ou sem participação de discentes/egresso; aderência entre produtos e estruturas didática do PPG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extLst>
                  <a:ext uri="{0D108BD9-81ED-4DB2-BD59-A6C34878D82A}">
                    <a16:rowId xmlns:a16="http://schemas.microsoft.com/office/drawing/2014/main" val="210132092"/>
                  </a:ext>
                </a:extLst>
              </a:tr>
              <a:tr h="929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3.2. </a:t>
                      </a:r>
                      <a:r>
                        <a:rPr lang="pt-BR" sz="10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Impacto econômico, social e cultural do programa</a:t>
                      </a:r>
                      <a:r>
                        <a:rPr lang="pt-BR" sz="1000" dirty="0">
                          <a:effectLst/>
                        </a:rPr>
                        <a:t>.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indicação de produtos com impactos citados devidamente justificados; clareza na justificativa; aderência dos produtos em relação as AC e LP, missão e objetivos do PPG; área de abrangência local, regional, nacional, internacional; produtos voltados a demandas especificas; divulgação cientifica; popularização da ciência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extLst>
                  <a:ext uri="{0D108BD9-81ED-4DB2-BD59-A6C34878D82A}">
                    <a16:rowId xmlns:a16="http://schemas.microsoft.com/office/drawing/2014/main" val="2045270061"/>
                  </a:ext>
                </a:extLst>
              </a:tr>
              <a:tr h="22452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3.3. </a:t>
                      </a:r>
                      <a:r>
                        <a:rPr lang="pt-BR" sz="10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Internacionalização e visibilidade do programa.</a:t>
                      </a:r>
                      <a:endParaRPr lang="pt-BR" sz="1000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é o item com mais subitens e descrições de algumas fichas; convênios e parcerias com IES estrangeiras; envio e recebimento de alunos estrangeiros; envio e recebimento de docentes; participação dos docentes em comissões, corpos editoriais etc. internacionais; índice H do corpo docente permanente; numero de participações e titulações e acordos de cotutela; atividades de docentes visitantes no PPG, palestras, disciplinas etc.; doutorandos com estágios no exterior em relação ao total de doutorandos; numero de alunos estrangeiros no PPG em relação ao total de matriculados; pós-</a:t>
                      </a:r>
                      <a:r>
                        <a:rPr lang="pt-BR" sz="1000" dirty="0" err="1">
                          <a:effectLst/>
                        </a:rPr>
                        <a:t>doc</a:t>
                      </a:r>
                      <a:r>
                        <a:rPr lang="pt-BR" sz="1000" dirty="0">
                          <a:effectLst/>
                        </a:rPr>
                        <a:t> enviados e recebidos; NACIONAL: as mesmas coisas, mas com IES e outros setores nacionais; projetos com setores não acadêmicos; VISIBILIDADE: divulgação das atividades na pagina web; clareza e facilidade de acesso as atividades do PPG; site em diversas línguas: no mínimo inglês espanhol; amplo acesso aos trabalhos de conclusão do PPG; estratégias utilizadas para atração de alunos de outra IES e/ou países;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extLst>
                  <a:ext uri="{0D108BD9-81ED-4DB2-BD59-A6C34878D82A}">
                    <a16:rowId xmlns:a16="http://schemas.microsoft.com/office/drawing/2014/main" val="36744416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F4F354A0-9467-0B4D-A37C-0CF01E885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90" y="3849323"/>
            <a:ext cx="686448" cy="117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34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5580" b="9834"/>
          <a:stretch/>
        </p:blipFill>
        <p:spPr>
          <a:xfrm>
            <a:off x="15" y="8"/>
            <a:ext cx="9143985" cy="514349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1"/>
            <a:ext cx="6858000" cy="2175389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343630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8649927C-3574-F446-8843-A98F62B3A1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393" y="1003228"/>
            <a:ext cx="5474661" cy="397141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105D65-4098-E44C-91FE-9ED9DF4BB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616" y="1149533"/>
            <a:ext cx="2242888" cy="3173448"/>
          </a:xfrm>
          <a:prstGeom prst="rect">
            <a:avLst/>
          </a:prstGeom>
        </p:spPr>
      </p:pic>
      <p:pic>
        <p:nvPicPr>
          <p:cNvPr id="2" name="Picture 2" descr="C:\Users\savoini\Desktop\logo prppg.JPG">
            <a:extLst>
              <a:ext uri="{FF2B5EF4-FFF2-40B4-BE49-F238E27FC236}">
                <a16:creationId xmlns:a16="http://schemas.microsoft.com/office/drawing/2014/main" id="{9E3AE1CA-F527-CD44-89E5-2BF303A9B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1"/>
            <a:ext cx="9144000" cy="8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725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4B5D4-76C7-7241-AF11-63AE11279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80" y="748656"/>
            <a:ext cx="8520600" cy="572700"/>
          </a:xfrm>
        </p:spPr>
        <p:txBody>
          <a:bodyPr/>
          <a:lstStyle/>
          <a:p>
            <a:r>
              <a:rPr lang="en-BR" dirty="0"/>
              <a:t>Planejamento para além da avaliação</a:t>
            </a:r>
          </a:p>
        </p:txBody>
      </p:sp>
      <p:pic>
        <p:nvPicPr>
          <p:cNvPr id="5" name="Picture 2" descr="C:\Users\savoini\Desktop\logo prppg.JPG">
            <a:extLst>
              <a:ext uri="{FF2B5EF4-FFF2-40B4-BE49-F238E27FC236}">
                <a16:creationId xmlns:a16="http://schemas.microsoft.com/office/drawing/2014/main" id="{71FEDCDF-AC7C-C94E-96C4-89F58436F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1"/>
            <a:ext cx="9144000" cy="8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78E56F-334A-184A-8710-F4DC6C929D1C}"/>
              </a:ext>
            </a:extLst>
          </p:cNvPr>
          <p:cNvSpPr txBox="1"/>
          <p:nvPr/>
        </p:nvSpPr>
        <p:spPr>
          <a:xfrm>
            <a:off x="213000" y="1293059"/>
            <a:ext cx="41566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1200" b="1" dirty="0"/>
              <a:t>AÇÕES SISTEMÁTICAS</a:t>
            </a:r>
          </a:p>
          <a:p>
            <a:endParaRPr lang="en-BR" sz="1200" dirty="0"/>
          </a:p>
          <a:p>
            <a:pPr marL="285750" indent="-285750">
              <a:buFontTx/>
              <a:buChar char="-"/>
            </a:pPr>
            <a:r>
              <a:rPr lang="en-BR" sz="1200" dirty="0"/>
              <a:t>Redução da carga burocrática (resoluções)</a:t>
            </a:r>
          </a:p>
          <a:p>
            <a:pPr marL="285750" indent="-285750">
              <a:buFontTx/>
              <a:buChar char="-"/>
            </a:pPr>
            <a:r>
              <a:rPr lang="en-BR" sz="1200" dirty="0"/>
              <a:t>Ferramentas de Gestão (Siga)</a:t>
            </a:r>
          </a:p>
          <a:p>
            <a:pPr marL="285750" indent="-285750">
              <a:buFontTx/>
              <a:buChar char="-"/>
            </a:pPr>
            <a:r>
              <a:rPr lang="en-BR" sz="1200" dirty="0"/>
              <a:t>Treinamento docentes (EMI, Sucupira)</a:t>
            </a:r>
          </a:p>
          <a:p>
            <a:pPr marL="285750" indent="-285750">
              <a:buFontTx/>
              <a:buChar char="-"/>
            </a:pPr>
            <a:r>
              <a:rPr lang="en-BR" sz="1200" dirty="0"/>
              <a:t>Treinamento secretarias (Sucupira, siga)</a:t>
            </a:r>
          </a:p>
          <a:p>
            <a:pPr marL="285750" indent="-285750">
              <a:buFontTx/>
              <a:buChar char="-"/>
            </a:pPr>
            <a:r>
              <a:rPr lang="en-BR" sz="1200" dirty="0"/>
              <a:t>Elaboração de Editais (Publicações)</a:t>
            </a:r>
          </a:p>
          <a:p>
            <a:pPr marL="285750" indent="-285750">
              <a:buFontTx/>
              <a:buChar char="-"/>
            </a:pPr>
            <a:r>
              <a:rPr lang="en-BR" sz="1200" dirty="0"/>
              <a:t>Reconhecimento diplomas</a:t>
            </a:r>
          </a:p>
          <a:p>
            <a:pPr marL="285750" indent="-285750">
              <a:buFontTx/>
              <a:buChar char="-"/>
            </a:pPr>
            <a:r>
              <a:rPr lang="en-BR" sz="1200" dirty="0"/>
              <a:t>Transparência gestão recursos (PROAP)</a:t>
            </a:r>
          </a:p>
          <a:p>
            <a:pPr marL="285750" indent="-285750">
              <a:buFontTx/>
              <a:buChar char="-"/>
            </a:pPr>
            <a:r>
              <a:rPr lang="en-BR" sz="1200" dirty="0"/>
              <a:t>Bolsas</a:t>
            </a:r>
          </a:p>
          <a:p>
            <a:pPr marL="285750" indent="-285750">
              <a:buFontTx/>
              <a:buChar char="-"/>
            </a:pPr>
            <a:r>
              <a:rPr lang="en-BR" sz="1200" dirty="0"/>
              <a:t>APCNs</a:t>
            </a:r>
          </a:p>
          <a:p>
            <a:pPr marL="285750" indent="-285750">
              <a:buFontTx/>
              <a:buChar char="-"/>
            </a:pPr>
            <a:r>
              <a:rPr lang="en-BR" sz="1200" dirty="0"/>
              <a:t>Docente Visitante / Sênior</a:t>
            </a:r>
          </a:p>
          <a:p>
            <a:pPr marL="285750" indent="-285750">
              <a:buFontTx/>
              <a:buChar char="-"/>
            </a:pPr>
            <a:r>
              <a:rPr lang="en-BR" sz="1200" dirty="0"/>
              <a:t>CAPA (apoio atividades)</a:t>
            </a:r>
          </a:p>
          <a:p>
            <a:pPr marL="285750" indent="-285750">
              <a:buFontTx/>
              <a:buChar char="-"/>
            </a:pPr>
            <a:r>
              <a:rPr lang="en-BR" sz="1200" dirty="0"/>
              <a:t>Disciplinas Transversais</a:t>
            </a:r>
          </a:p>
          <a:p>
            <a:pPr marL="285750" indent="-285750">
              <a:buFontTx/>
              <a:buChar char="-"/>
            </a:pPr>
            <a:r>
              <a:rPr lang="en-BR" sz="1200" dirty="0"/>
              <a:t>Visibilidade (sites)</a:t>
            </a:r>
          </a:p>
          <a:p>
            <a:pPr marL="285750" indent="-285750">
              <a:buFontTx/>
              <a:buChar char="-"/>
            </a:pPr>
            <a:r>
              <a:rPr lang="en-BR" sz="1200" dirty="0">
                <a:solidFill>
                  <a:srgbClr val="FF0000"/>
                </a:solidFill>
              </a:rPr>
              <a:t>Acompanhamento / Planejamento</a:t>
            </a:r>
          </a:p>
          <a:p>
            <a:pPr marL="285750" indent="-285750">
              <a:buFontTx/>
              <a:buChar char="-"/>
            </a:pPr>
            <a:r>
              <a:rPr lang="en-BR" sz="1200" dirty="0">
                <a:solidFill>
                  <a:srgbClr val="FF0000"/>
                </a:solidFill>
              </a:rPr>
              <a:t>Auto-avaliação</a:t>
            </a:r>
          </a:p>
          <a:p>
            <a:pPr marL="285750" indent="-285750">
              <a:buFontTx/>
              <a:buChar char="-"/>
            </a:pPr>
            <a:r>
              <a:rPr lang="en-BR" sz="1200" dirty="0">
                <a:solidFill>
                  <a:srgbClr val="FF0000"/>
                </a:solidFill>
              </a:rPr>
              <a:t>Curta Ciência</a:t>
            </a:r>
          </a:p>
          <a:p>
            <a:pPr marL="285750" indent="-285750">
              <a:buFontTx/>
              <a:buChar char="-"/>
            </a:pPr>
            <a:r>
              <a:rPr lang="en-BR" sz="1200" dirty="0">
                <a:solidFill>
                  <a:srgbClr val="FF0000"/>
                </a:solidFill>
              </a:rPr>
              <a:t>Indicadores</a:t>
            </a:r>
          </a:p>
          <a:p>
            <a:pPr marL="285750" indent="-285750">
              <a:buFontTx/>
              <a:buChar char="-"/>
            </a:pPr>
            <a:r>
              <a:rPr lang="en-BR" sz="1200" dirty="0">
                <a:solidFill>
                  <a:srgbClr val="FF0000"/>
                </a:solidFill>
              </a:rPr>
              <a:t>Press Release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E437D16-CC64-E345-8F80-687733441BA1}"/>
              </a:ext>
            </a:extLst>
          </p:cNvPr>
          <p:cNvGrpSpPr/>
          <p:nvPr/>
        </p:nvGrpSpPr>
        <p:grpSpPr>
          <a:xfrm>
            <a:off x="5696310" y="1438825"/>
            <a:ext cx="2615988" cy="3494120"/>
            <a:chOff x="5696310" y="1438825"/>
            <a:chExt cx="2615988" cy="3494120"/>
          </a:xfrm>
        </p:grpSpPr>
        <p:sp>
          <p:nvSpPr>
            <p:cNvPr id="13" name="Heptagon 12">
              <a:extLst>
                <a:ext uri="{FF2B5EF4-FFF2-40B4-BE49-F238E27FC236}">
                  <a16:creationId xmlns:a16="http://schemas.microsoft.com/office/drawing/2014/main" id="{89A4BD66-DF73-0C47-8C13-BDEA115B57B5}"/>
                </a:ext>
              </a:extLst>
            </p:cNvPr>
            <p:cNvSpPr/>
            <p:nvPr/>
          </p:nvSpPr>
          <p:spPr>
            <a:xfrm>
              <a:off x="6624828" y="1438825"/>
              <a:ext cx="758952" cy="739653"/>
            </a:xfrm>
            <a:prstGeom prst="heptagon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R" sz="3200" dirty="0"/>
                <a:t>7</a:t>
              </a:r>
              <a:endParaRPr lang="en-BR" dirty="0"/>
            </a:p>
          </p:txBody>
        </p:sp>
        <p:sp>
          <p:nvSpPr>
            <p:cNvPr id="15" name="Heptagon 14">
              <a:extLst>
                <a:ext uri="{FF2B5EF4-FFF2-40B4-BE49-F238E27FC236}">
                  <a16:creationId xmlns:a16="http://schemas.microsoft.com/office/drawing/2014/main" id="{128DDFE7-3CD4-6B43-8F7A-494AB3FA5840}"/>
                </a:ext>
              </a:extLst>
            </p:cNvPr>
            <p:cNvSpPr/>
            <p:nvPr/>
          </p:nvSpPr>
          <p:spPr>
            <a:xfrm>
              <a:off x="6624828" y="4193292"/>
              <a:ext cx="758952" cy="739653"/>
            </a:xfrm>
            <a:prstGeom prst="heptagon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R" sz="3200" dirty="0"/>
                <a:t>3</a:t>
              </a:r>
              <a:endParaRPr lang="en-BR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37EE62F-F08C-5B42-B483-DABA32D09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96310" y="2432756"/>
              <a:ext cx="2615988" cy="1506258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5EA336D-E538-C848-9255-A8C881C76E2F}"/>
              </a:ext>
            </a:extLst>
          </p:cNvPr>
          <p:cNvGrpSpPr/>
          <p:nvPr/>
        </p:nvGrpSpPr>
        <p:grpSpPr>
          <a:xfrm>
            <a:off x="3738885" y="2385171"/>
            <a:ext cx="1368510" cy="1553843"/>
            <a:chOff x="3941265" y="2163545"/>
            <a:chExt cx="1368510" cy="1553843"/>
          </a:xfrm>
        </p:grpSpPr>
        <p:sp>
          <p:nvSpPr>
            <p:cNvPr id="12" name="Striped Right Arrow 11">
              <a:extLst>
                <a:ext uri="{FF2B5EF4-FFF2-40B4-BE49-F238E27FC236}">
                  <a16:creationId xmlns:a16="http://schemas.microsoft.com/office/drawing/2014/main" id="{258A0EA3-2DBB-5946-AE0F-7BAFD5779349}"/>
                </a:ext>
              </a:extLst>
            </p:cNvPr>
            <p:cNvSpPr/>
            <p:nvPr/>
          </p:nvSpPr>
          <p:spPr>
            <a:xfrm>
              <a:off x="4048305" y="3144688"/>
              <a:ext cx="1261470" cy="572700"/>
            </a:xfrm>
            <a:prstGeom prst="striped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pic>
          <p:nvPicPr>
            <p:cNvPr id="19" name="Imagem 2" descr="logo-capes-60-anos-original">
              <a:extLst>
                <a:ext uri="{FF2B5EF4-FFF2-40B4-BE49-F238E27FC236}">
                  <a16:creationId xmlns:a16="http://schemas.microsoft.com/office/drawing/2014/main" id="{102EE1E1-0220-4645-B84A-97E3E73E45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41265" y="2163545"/>
              <a:ext cx="1261470" cy="981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24320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avoini\Desktop\logo prp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1"/>
            <a:ext cx="9144000" cy="96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1E0C8D9-0C4A-AA46-B034-88D5FBA19BB9}"/>
              </a:ext>
            </a:extLst>
          </p:cNvPr>
          <p:cNvGrpSpPr/>
          <p:nvPr/>
        </p:nvGrpSpPr>
        <p:grpSpPr>
          <a:xfrm>
            <a:off x="303359" y="1053605"/>
            <a:ext cx="7405033" cy="1259827"/>
            <a:chOff x="10060" y="2645071"/>
            <a:chExt cx="8537282" cy="134372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DF6B9AB-9214-5846-985F-4543C093E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476" y="2645071"/>
              <a:ext cx="626651" cy="118236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3A64608-EF98-E043-8816-2B35F9EFF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06776" y="2667317"/>
              <a:ext cx="774098" cy="131323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436E13B-FA69-CC4D-8508-A044754DA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7953104" y="2667316"/>
              <a:ext cx="594238" cy="131323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3A44B8F-41E4-D345-8C3C-D61ABFB82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54771" y="2667317"/>
              <a:ext cx="626651" cy="1228726"/>
            </a:xfrm>
            <a:prstGeom prst="rect">
              <a:avLst/>
            </a:prstGeom>
          </p:spPr>
        </p:pic>
        <p:pic>
          <p:nvPicPr>
            <p:cNvPr id="9" name="Picture 8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7FCD47F6-2BB4-FD48-B977-5D721F186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13177" y="2990476"/>
              <a:ext cx="1525690" cy="67233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A1F472C-B566-034E-B5CC-D3A6D6B9A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060" y="2645071"/>
              <a:ext cx="529965" cy="114586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436B89A-1012-7F4B-9E52-302A1EB8E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8238" y="2661037"/>
              <a:ext cx="774098" cy="131323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04C92D1-6B14-DC45-91DE-FA8A55B3B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16096" y="2667317"/>
              <a:ext cx="774098" cy="131323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1415E51-E733-2843-99BC-590E8ACF6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11789" y="2670028"/>
              <a:ext cx="774098" cy="131323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8AB3F67-0A80-A44C-A734-8BE7B6DCC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24842" y="2675566"/>
              <a:ext cx="774098" cy="1313234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5E41B5F-C55F-DD43-AD95-4A3CE975F483}"/>
              </a:ext>
            </a:extLst>
          </p:cNvPr>
          <p:cNvSpPr txBox="1"/>
          <p:nvPr/>
        </p:nvSpPr>
        <p:spPr>
          <a:xfrm>
            <a:off x="-12870" y="2590153"/>
            <a:ext cx="5696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dirty="0"/>
              <a:t>Avaliação de 2017 – instrução e leitura de relatórios</a:t>
            </a:r>
          </a:p>
          <a:p>
            <a:r>
              <a:rPr lang="en-BR" dirty="0"/>
              <a:t>Acompanhamento moderado ao longo do ano – importância relativa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139C17-8ECF-4743-9893-8D24CA38F5D0}"/>
              </a:ext>
            </a:extLst>
          </p:cNvPr>
          <p:cNvSpPr txBox="1"/>
          <p:nvPr/>
        </p:nvSpPr>
        <p:spPr>
          <a:xfrm>
            <a:off x="2357314" y="4512873"/>
            <a:ext cx="3864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b="1" dirty="0">
                <a:solidFill>
                  <a:srgbClr val="FF0000"/>
                </a:solidFill>
              </a:rPr>
              <a:t>ACOMPANHAMENTO É FUNDAMENTAL !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C667A98-77D4-4F45-BD55-6BB861A464F8}"/>
              </a:ext>
            </a:extLst>
          </p:cNvPr>
          <p:cNvGrpSpPr/>
          <p:nvPr/>
        </p:nvGrpSpPr>
        <p:grpSpPr>
          <a:xfrm>
            <a:off x="-9399" y="3330374"/>
            <a:ext cx="9025128" cy="738664"/>
            <a:chOff x="0" y="3092131"/>
            <a:chExt cx="9025128" cy="73866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4507BFB-52D7-0444-9465-7C50F6911AEB}"/>
                </a:ext>
              </a:extLst>
            </p:cNvPr>
            <p:cNvSpPr txBox="1"/>
            <p:nvPr/>
          </p:nvSpPr>
          <p:spPr>
            <a:xfrm>
              <a:off x="0" y="3092131"/>
              <a:ext cx="902512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R" dirty="0"/>
                <a:t>Avaliação está mudando – modelo multidimensional (?).              Os modelos anterioes de relatórios não servem</a:t>
              </a:r>
            </a:p>
            <a:p>
              <a:r>
                <a:rPr lang="en-BR" dirty="0"/>
                <a:t>Diversidade de programas e contextos		           Crescimento do numero de PPGs (91 PPGS)</a:t>
              </a:r>
            </a:p>
            <a:p>
              <a:r>
                <a:rPr lang="en-BR" dirty="0"/>
                <a:t>Data é incerta (20.12.2020) 			           Início “antecipado” - acompanhamento</a:t>
              </a:r>
            </a:p>
          </p:txBody>
        </p:sp>
        <p:sp>
          <p:nvSpPr>
            <p:cNvPr id="21" name="Right Arrow 20">
              <a:extLst>
                <a:ext uri="{FF2B5EF4-FFF2-40B4-BE49-F238E27FC236}">
                  <a16:creationId xmlns:a16="http://schemas.microsoft.com/office/drawing/2014/main" id="{47C534C1-65D7-1C4E-AEC7-1615D3F3910B}"/>
                </a:ext>
              </a:extLst>
            </p:cNvPr>
            <p:cNvSpPr/>
            <p:nvPr/>
          </p:nvSpPr>
          <p:spPr>
            <a:xfrm>
              <a:off x="4642048" y="3298136"/>
              <a:ext cx="329184" cy="38324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29E0C50-94CA-E542-812D-6C749B5573A0}"/>
              </a:ext>
            </a:extLst>
          </p:cNvPr>
          <p:cNvGrpSpPr/>
          <p:nvPr/>
        </p:nvGrpSpPr>
        <p:grpSpPr>
          <a:xfrm>
            <a:off x="7914871" y="886233"/>
            <a:ext cx="1031825" cy="1443278"/>
            <a:chOff x="7857985" y="884680"/>
            <a:chExt cx="1031825" cy="144327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6758ADD-D44D-C946-9FB3-25B782DE6955}"/>
                </a:ext>
              </a:extLst>
            </p:cNvPr>
            <p:cNvGrpSpPr/>
            <p:nvPr/>
          </p:nvGrpSpPr>
          <p:grpSpPr>
            <a:xfrm>
              <a:off x="8149146" y="884680"/>
              <a:ext cx="740664" cy="1443278"/>
              <a:chOff x="8149146" y="884680"/>
              <a:chExt cx="740664" cy="1443278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2C146F2F-675B-3F4B-874D-81CEC7BDD4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8245137" y="1096721"/>
                <a:ext cx="515428" cy="1231237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5C3AC7-7864-7C40-8565-C6BE912EF557}"/>
                  </a:ext>
                </a:extLst>
              </p:cNvPr>
              <p:cNvSpPr txBox="1"/>
              <p:nvPr/>
            </p:nvSpPr>
            <p:spPr>
              <a:xfrm>
                <a:off x="8149146" y="884680"/>
                <a:ext cx="740664" cy="1341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BR" sz="8000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</p:grpSp>
        <p:sp>
          <p:nvSpPr>
            <p:cNvPr id="26" name="Right Arrow 25">
              <a:extLst>
                <a:ext uri="{FF2B5EF4-FFF2-40B4-BE49-F238E27FC236}">
                  <a16:creationId xmlns:a16="http://schemas.microsoft.com/office/drawing/2014/main" id="{C1CC025E-E76B-5840-9882-D77962348DDE}"/>
                </a:ext>
              </a:extLst>
            </p:cNvPr>
            <p:cNvSpPr/>
            <p:nvPr/>
          </p:nvSpPr>
          <p:spPr>
            <a:xfrm>
              <a:off x="7857985" y="1532670"/>
              <a:ext cx="329184" cy="38324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238988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261750" y="1"/>
            <a:ext cx="8620500" cy="69396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pt-BR" sz="36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Garamond"/>
                <a:cs typeface="Garamond"/>
                <a:sym typeface="Garamond"/>
              </a:rPr>
              <a:t>Avaliação Multidimensional </a:t>
            </a:r>
            <a:endParaRPr lang="en" b="1" dirty="0">
              <a:solidFill>
                <a:schemeClr val="accent5">
                  <a:lumMod val="75000"/>
                </a:schemeClr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9E755CE-E4ED-4BD4-9D8F-A17E814405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8811935"/>
              </p:ext>
            </p:extLst>
          </p:nvPr>
        </p:nvGraphicFramePr>
        <p:xfrm>
          <a:off x="1514856" y="760874"/>
          <a:ext cx="6370864" cy="4117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BFE5BB8-C569-FC49-A9A7-81D3AB1DB7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204209" y="3812550"/>
            <a:ext cx="689861" cy="1174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0D5272-0BA1-954C-84F5-2139A6F74B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2575536" y="4045817"/>
            <a:ext cx="581046" cy="9409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CBECDF-C5D1-234E-9C92-7A4F771524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6735885" y="1404063"/>
            <a:ext cx="503417" cy="9409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829ABE-63D3-9C48-9CDB-7FE2112211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87996" y="1462380"/>
            <a:ext cx="764535" cy="9409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78EB5A-1969-ED4D-9AB4-643B5E5913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78619" y="849086"/>
            <a:ext cx="526940" cy="94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7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261750" y="121960"/>
            <a:ext cx="8620500" cy="74814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P</a:t>
            </a:r>
            <a:r>
              <a:rPr lang="en" b="1" dirty="0" err="1">
                <a:solidFill>
                  <a:schemeClr val="accent5">
                    <a:lumMod val="7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ropósito</a:t>
            </a:r>
            <a:endParaRPr lang="en" b="1" dirty="0">
              <a:solidFill>
                <a:schemeClr val="accent5">
                  <a:lumMod val="75000"/>
                </a:schemeClr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62217" y="787810"/>
            <a:ext cx="7885216" cy="4093428"/>
          </a:xfrm>
          <a:prstGeom prst="rect">
            <a:avLst/>
          </a:prstGeom>
          <a:gradFill flip="none" rotWithShape="1">
            <a:gsLst>
              <a:gs pos="0">
                <a:srgbClr val="00717D">
                  <a:tint val="66000"/>
                  <a:satMod val="160000"/>
                </a:srgbClr>
              </a:gs>
              <a:gs pos="50000">
                <a:srgbClr val="00717D">
                  <a:tint val="44500"/>
                  <a:satMod val="160000"/>
                </a:srgbClr>
              </a:gs>
              <a:gs pos="100000">
                <a:srgbClr val="00717D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endParaRPr lang="pt-BR" sz="2000" dirty="0"/>
          </a:p>
          <a:p>
            <a:pPr algn="just"/>
            <a:r>
              <a:rPr lang="pt-BR" sz="2000" dirty="0"/>
              <a:t>Melhorar o gerenciamento dos </a:t>
            </a:r>
            <a:r>
              <a:rPr lang="pt-BR" sz="2000" dirty="0" err="1"/>
              <a:t>PPGs</a:t>
            </a:r>
            <a:r>
              <a:rPr lang="pt-BR" sz="2000" dirty="0"/>
              <a:t>;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Criar condições para uma melhor avaliação dos </a:t>
            </a:r>
            <a:r>
              <a:rPr lang="pt-BR" sz="2000" dirty="0" err="1"/>
              <a:t>PPGs</a:t>
            </a:r>
            <a:r>
              <a:rPr lang="pt-BR" sz="2000" dirty="0"/>
              <a:t>;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Proposta de metodologia e apresentação de ferramenta de auxílio para subsidiar o planejamento dos </a:t>
            </a:r>
            <a:r>
              <a:rPr lang="pt-BR" sz="2000" dirty="0" err="1"/>
              <a:t>PPGs</a:t>
            </a:r>
            <a:r>
              <a:rPr lang="pt-BR" sz="2000" dirty="0"/>
              <a:t>;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Preparar os </a:t>
            </a:r>
            <a:r>
              <a:rPr lang="pt-BR" sz="2000" dirty="0" err="1"/>
              <a:t>PPGs</a:t>
            </a:r>
            <a:r>
              <a:rPr lang="pt-BR" sz="2000" dirty="0"/>
              <a:t> para que possam apresentar um planejamento robusto, contemplando os elementos de autoavaliação solicitados pela CAPES e demonstrando claramente os esforços institucionais já realizados para a melhoria da pós-graduação;</a:t>
            </a:r>
          </a:p>
          <a:p>
            <a:endParaRPr lang="pt-BR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DB6AEC-1353-3948-8E84-1F5C14589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764656" y="1931365"/>
            <a:ext cx="1217127" cy="234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41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avoini\Desktop\logo prp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1"/>
            <a:ext cx="9144000" cy="103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332239A-DBDA-C14D-A273-268F6BA1BB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2448135"/>
              </p:ext>
            </p:extLst>
          </p:nvPr>
        </p:nvGraphicFramePr>
        <p:xfrm>
          <a:off x="-578934" y="641921"/>
          <a:ext cx="6412992" cy="4501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8A81BC93-3763-1945-A994-B702AFE48106}"/>
              </a:ext>
            </a:extLst>
          </p:cNvPr>
          <p:cNvGrpSpPr/>
          <p:nvPr/>
        </p:nvGrpSpPr>
        <p:grpSpPr>
          <a:xfrm>
            <a:off x="998951" y="2308531"/>
            <a:ext cx="3158780" cy="2193048"/>
            <a:chOff x="998951" y="2308531"/>
            <a:chExt cx="3158780" cy="219304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DC8D4F0-9AB8-064B-AB19-A77E3115F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3265715" y="3763549"/>
              <a:ext cx="387466" cy="73803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39B605F-5446-704D-B784-09725B083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3744001" y="2308531"/>
              <a:ext cx="413730" cy="88498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39B640D-70DF-3B40-8F10-CDDE1E14C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98951" y="2340998"/>
              <a:ext cx="278102" cy="842733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B986CA-06E3-B441-83E9-39CE59013632}"/>
              </a:ext>
            </a:extLst>
          </p:cNvPr>
          <p:cNvGrpSpPr/>
          <p:nvPr/>
        </p:nvGrpSpPr>
        <p:grpSpPr>
          <a:xfrm>
            <a:off x="5265606" y="2204545"/>
            <a:ext cx="1434387" cy="2812950"/>
            <a:chOff x="5265606" y="2204545"/>
            <a:chExt cx="1434387" cy="28129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445930C-F6CC-EE47-8E3B-975F8AEF3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5283956" y="3183731"/>
              <a:ext cx="413730" cy="88498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3950B85-B351-8349-B0E1-D793D45AE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5265606" y="4194718"/>
              <a:ext cx="431958" cy="82277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A6B798-B0F3-D84A-8F21-F414CEED0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399970" y="2204545"/>
              <a:ext cx="278102" cy="84273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666105-8ABB-854E-B3A9-E487B79E7051}"/>
                </a:ext>
              </a:extLst>
            </p:cNvPr>
            <p:cNvSpPr txBox="1"/>
            <p:nvPr/>
          </p:nvSpPr>
          <p:spPr>
            <a:xfrm>
              <a:off x="5850234" y="2208769"/>
              <a:ext cx="849759" cy="273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BR" sz="2000" dirty="0">
                <a:solidFill>
                  <a:srgbClr val="FF0000"/>
                </a:solidFill>
              </a:endParaRPr>
            </a:p>
            <a:p>
              <a:r>
                <a:rPr lang="en-BR" sz="2000" dirty="0">
                  <a:solidFill>
                    <a:srgbClr val="FF0000"/>
                  </a:solidFill>
                </a:rPr>
                <a:t>= 5</a:t>
              </a:r>
            </a:p>
            <a:p>
              <a:endParaRPr lang="en-BR" sz="2000" dirty="0">
                <a:solidFill>
                  <a:srgbClr val="FF0000"/>
                </a:solidFill>
              </a:endParaRPr>
            </a:p>
            <a:p>
              <a:endParaRPr lang="en-BR" sz="2000" dirty="0">
                <a:solidFill>
                  <a:srgbClr val="FF0000"/>
                </a:solidFill>
              </a:endParaRPr>
            </a:p>
            <a:p>
              <a:r>
                <a:rPr lang="en-BR" sz="2000" dirty="0">
                  <a:solidFill>
                    <a:srgbClr val="FF0000"/>
                  </a:solidFill>
                </a:rPr>
                <a:t>= 6</a:t>
              </a:r>
            </a:p>
            <a:p>
              <a:endParaRPr lang="en-BR" sz="2000" dirty="0">
                <a:solidFill>
                  <a:srgbClr val="FF0000"/>
                </a:solidFill>
              </a:endParaRPr>
            </a:p>
            <a:p>
              <a:endParaRPr lang="en-BR" sz="2000" dirty="0">
                <a:solidFill>
                  <a:srgbClr val="FF0000"/>
                </a:solidFill>
              </a:endParaRPr>
            </a:p>
            <a:p>
              <a:r>
                <a:rPr lang="en-BR" sz="2000" dirty="0">
                  <a:solidFill>
                    <a:srgbClr val="FF0000"/>
                  </a:solidFill>
                </a:rPr>
                <a:t>= 6</a:t>
              </a:r>
            </a:p>
            <a:p>
              <a:endParaRPr lang="en-BR" sz="12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D92DEDE-27EA-1D44-9C06-6203286C55E7}"/>
              </a:ext>
            </a:extLst>
          </p:cNvPr>
          <p:cNvSpPr txBox="1"/>
          <p:nvPr/>
        </p:nvSpPr>
        <p:spPr>
          <a:xfrm>
            <a:off x="6624679" y="3328921"/>
            <a:ext cx="2382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dirty="0">
                <a:solidFill>
                  <a:schemeClr val="tx1"/>
                </a:solidFill>
              </a:rPr>
              <a:t>INDICADOS PELOS PPGS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A57616E-05B7-4E4E-A253-AD69239F5754}"/>
              </a:ext>
            </a:extLst>
          </p:cNvPr>
          <p:cNvGrpSpPr/>
          <p:nvPr/>
        </p:nvGrpSpPr>
        <p:grpSpPr>
          <a:xfrm>
            <a:off x="4929584" y="1306404"/>
            <a:ext cx="4077478" cy="892016"/>
            <a:chOff x="4929584" y="1306404"/>
            <a:chExt cx="4077478" cy="89201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872A8FA-4156-9C4F-8959-279BB16B2527}"/>
                </a:ext>
              </a:extLst>
            </p:cNvPr>
            <p:cNvCxnSpPr/>
            <p:nvPr/>
          </p:nvCxnSpPr>
          <p:spPr>
            <a:xfrm>
              <a:off x="4929584" y="2129897"/>
              <a:ext cx="407747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06F23AB-5A9F-AB4A-A8D4-581CD0053FAF}"/>
                </a:ext>
              </a:extLst>
            </p:cNvPr>
            <p:cNvGrpSpPr/>
            <p:nvPr/>
          </p:nvGrpSpPr>
          <p:grpSpPr>
            <a:xfrm>
              <a:off x="5378212" y="1306404"/>
              <a:ext cx="1337688" cy="892016"/>
              <a:chOff x="5378212" y="1306404"/>
              <a:chExt cx="1337688" cy="892016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AAB74AC6-7CAF-5147-9746-FEBDE2785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 flipH="1">
                <a:off x="5378212" y="1306404"/>
                <a:ext cx="272117" cy="740455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7313333-438B-964C-A1B3-17163B1601FF}"/>
                  </a:ext>
                </a:extLst>
              </p:cNvPr>
              <p:cNvSpPr txBox="1"/>
              <p:nvPr/>
            </p:nvSpPr>
            <p:spPr>
              <a:xfrm>
                <a:off x="5866141" y="1490534"/>
                <a:ext cx="84975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BR" sz="2000" dirty="0">
                    <a:solidFill>
                      <a:srgbClr val="FF0000"/>
                    </a:solidFill>
                  </a:rPr>
                  <a:t>=  0</a:t>
                </a:r>
              </a:p>
              <a:p>
                <a:endParaRPr lang="en-BR" sz="2000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493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53B7C-5951-5C45-9528-DA70FAC18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185651"/>
            <a:ext cx="8520600" cy="572700"/>
          </a:xfrm>
        </p:spPr>
        <p:txBody>
          <a:bodyPr/>
          <a:lstStyle/>
          <a:p>
            <a:r>
              <a:rPr lang="en-BR" dirty="0"/>
              <a:t>TAREFAS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0A2BF-AA49-654C-9AED-29DFC438B3F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11700" y="1755843"/>
            <a:ext cx="5796492" cy="3387657"/>
          </a:xfrm>
        </p:spPr>
        <p:txBody>
          <a:bodyPr/>
          <a:lstStyle/>
          <a:p>
            <a:r>
              <a:rPr lang="en-BR" dirty="0"/>
              <a:t> EXPERIÊNCIA EM COMISSÕES DE AVALIAÇÃO</a:t>
            </a:r>
          </a:p>
          <a:p>
            <a:r>
              <a:rPr lang="en-BR" dirty="0"/>
              <a:t> TREINAMENTO PARA UNIFORMIZAÇÃO DE PROCEDIMENTOS</a:t>
            </a:r>
          </a:p>
          <a:p>
            <a:r>
              <a:rPr lang="en-BR" dirty="0"/>
              <a:t> ENTENDIMENTO DA ÁREA (DOCUMENTOS E FICHAS DE ÁREA)</a:t>
            </a:r>
          </a:p>
          <a:p>
            <a:r>
              <a:rPr lang="en-BR" dirty="0"/>
              <a:t> PARTICIPAÇÃO EM REUNIÕES PERIÓDICAS COM PPG</a:t>
            </a:r>
          </a:p>
          <a:p>
            <a:r>
              <a:rPr lang="en-BR" dirty="0"/>
              <a:t> AUXÍLIO EM DESENVOLVER O PLANEJAMENTO</a:t>
            </a:r>
          </a:p>
          <a:p>
            <a:r>
              <a:rPr lang="en-BR" dirty="0"/>
              <a:t> LEITURA E ACONSELHAMENTO SOBRE RELATÓRIOS</a:t>
            </a:r>
          </a:p>
          <a:p>
            <a:r>
              <a:rPr lang="en-BR" dirty="0"/>
              <a:t> FINALIZAÇÃO DO RELATÓRIO</a:t>
            </a:r>
          </a:p>
          <a:p>
            <a:endParaRPr lang="en-BR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624173-82CA-7149-841A-420737163D57}"/>
              </a:ext>
            </a:extLst>
          </p:cNvPr>
          <p:cNvGrpSpPr/>
          <p:nvPr/>
        </p:nvGrpSpPr>
        <p:grpSpPr>
          <a:xfrm>
            <a:off x="7455531" y="2476604"/>
            <a:ext cx="1540329" cy="1332898"/>
            <a:chOff x="6614626" y="1693117"/>
            <a:chExt cx="1905000" cy="164000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AD910BE-3071-EB40-86BB-DB57F13C0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14626" y="1693117"/>
              <a:ext cx="1905000" cy="10668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358E6C6-5459-0343-8ACD-1524A105A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79821" y="1810376"/>
              <a:ext cx="567223" cy="1522747"/>
            </a:xfrm>
            <a:prstGeom prst="rect">
              <a:avLst/>
            </a:prstGeom>
          </p:spPr>
        </p:pic>
      </p:grpSp>
      <p:pic>
        <p:nvPicPr>
          <p:cNvPr id="18" name="Picture 2" descr="C:\Users\savoini\Desktop\logo prppg.JPG">
            <a:extLst>
              <a:ext uri="{FF2B5EF4-FFF2-40B4-BE49-F238E27FC236}">
                <a16:creationId xmlns:a16="http://schemas.microsoft.com/office/drawing/2014/main" id="{AF3C89B9-5102-C145-B05A-607855A55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2"/>
            <a:ext cx="914400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14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99A93-2531-C240-B720-C956532B6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8537"/>
            <a:ext cx="8520600" cy="572700"/>
          </a:xfrm>
        </p:spPr>
        <p:txBody>
          <a:bodyPr/>
          <a:lstStyle/>
          <a:p>
            <a:r>
              <a:rPr lang="en-BR" dirty="0"/>
              <a:t>AÇÕES IMEDIATAS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67FBB-9B06-CC41-B31F-07B31F085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08" y="1319684"/>
            <a:ext cx="8082492" cy="10505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BR" dirty="0"/>
              <a:t> </a:t>
            </a:r>
            <a:r>
              <a:rPr lang="en-BR" b="1" dirty="0"/>
              <a:t>TEXTOS PRE-FORMATADOS </a:t>
            </a:r>
            <a:r>
              <a:rPr lang="en-BR" dirty="0"/>
              <a:t>–</a:t>
            </a:r>
          </a:p>
          <a:p>
            <a:pPr lvl="4">
              <a:buNone/>
            </a:pPr>
            <a:r>
              <a:rPr lang="en-BR" dirty="0"/>
              <a:t>APRESENTAÇÃO, SIGA, AGÊNCIA INOVAÇÃO, AGTIC, AGÊNCIA INTERNACIONAL, SIBI, TRANSVERSAIS, EMI, EDITAIS DE APOIO AS PUBLICAÇÕES</a:t>
            </a:r>
          </a:p>
          <a:p>
            <a:pPr marL="285750" indent="-285750"/>
            <a:r>
              <a:rPr lang="en-BR" b="1" dirty="0"/>
              <a:t>WORKSHOPS/PALESTAS SOBRE TEMAS DE AVALIAÇÃO</a:t>
            </a:r>
            <a:endParaRPr lang="en-BR" sz="1200" b="1" dirty="0"/>
          </a:p>
          <a:p>
            <a:pPr>
              <a:buNone/>
            </a:pPr>
            <a:endParaRPr lang="en-BR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DFEC7AC-2B32-4F46-A927-5F6A35A219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658330"/>
              </p:ext>
            </p:extLst>
          </p:nvPr>
        </p:nvGraphicFramePr>
        <p:xfrm>
          <a:off x="814218" y="2773303"/>
          <a:ext cx="8329782" cy="233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954">
                  <a:extLst>
                    <a:ext uri="{9D8B030D-6E8A-4147-A177-3AD203B41FA5}">
                      <a16:colId xmlns:a16="http://schemas.microsoft.com/office/drawing/2014/main" val="2087445263"/>
                    </a:ext>
                  </a:extLst>
                </a:gridCol>
                <a:gridCol w="2849937">
                  <a:extLst>
                    <a:ext uri="{9D8B030D-6E8A-4147-A177-3AD203B41FA5}">
                      <a16:colId xmlns:a16="http://schemas.microsoft.com/office/drawing/2014/main" val="886002116"/>
                    </a:ext>
                  </a:extLst>
                </a:gridCol>
                <a:gridCol w="1781211">
                  <a:extLst>
                    <a:ext uri="{9D8B030D-6E8A-4147-A177-3AD203B41FA5}">
                      <a16:colId xmlns:a16="http://schemas.microsoft.com/office/drawing/2014/main" val="318615419"/>
                    </a:ext>
                  </a:extLst>
                </a:gridCol>
                <a:gridCol w="2383680">
                  <a:extLst>
                    <a:ext uri="{9D8B030D-6E8A-4147-A177-3AD203B41FA5}">
                      <a16:colId xmlns:a16="http://schemas.microsoft.com/office/drawing/2014/main" val="3884642318"/>
                    </a:ext>
                  </a:extLst>
                </a:gridCol>
              </a:tblGrid>
              <a:tr h="220558">
                <a:tc>
                  <a:txBody>
                    <a:bodyPr/>
                    <a:lstStyle/>
                    <a:p>
                      <a:r>
                        <a:rPr lang="en-BR" sz="1100" dirty="0"/>
                        <a:t>MÊS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R" sz="1100" dirty="0"/>
                        <a:t>TEMA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R" sz="1100" dirty="0"/>
                        <a:t>CONVIDADO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R" sz="1100" dirty="0"/>
                        <a:t>ATUAÇÃO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57289"/>
                  </a:ext>
                </a:extLst>
              </a:tr>
              <a:tr h="220558">
                <a:tc>
                  <a:txBody>
                    <a:bodyPr/>
                    <a:lstStyle/>
                    <a:p>
                      <a:r>
                        <a:rPr lang="en-BR" sz="1100" dirty="0"/>
                        <a:t>AGOSTO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R" sz="1100" dirty="0"/>
                        <a:t>QUALIS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R" sz="1100" dirty="0"/>
                        <a:t>PAULO SANTOS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R" sz="1100" dirty="0"/>
                        <a:t>CTC - BIODIVERSIDADE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699285"/>
                  </a:ext>
                </a:extLst>
              </a:tr>
              <a:tr h="220558">
                <a:tc>
                  <a:txBody>
                    <a:bodyPr/>
                    <a:lstStyle/>
                    <a:p>
                      <a:r>
                        <a:rPr lang="en-BR" sz="1100" dirty="0"/>
                        <a:t>AGOSTO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R" sz="1100" dirty="0"/>
                        <a:t>INTERNACIONALIZAÇÃO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R" sz="1100" dirty="0"/>
                        <a:t>A DEFINIR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340427"/>
                  </a:ext>
                </a:extLst>
              </a:tr>
              <a:tr h="2205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R" sz="1100" dirty="0"/>
                        <a:t>SETEMBRO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R" sz="1100" dirty="0"/>
                        <a:t>INSERÇÃO SOCIAL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R" sz="1100" dirty="0"/>
                        <a:t>A DEFINIR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605257"/>
                  </a:ext>
                </a:extLst>
              </a:tr>
              <a:tr h="2205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R" sz="1100" dirty="0"/>
                        <a:t>SETEMBRO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R" sz="1100" dirty="0"/>
                        <a:t>INOVAÇÃO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R" sz="1100" dirty="0"/>
                        <a:t>A DEFINIR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539167"/>
                  </a:ext>
                </a:extLst>
              </a:tr>
              <a:tr h="2205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R" sz="1100" dirty="0"/>
                        <a:t>OUTUBRO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R" sz="1100" dirty="0"/>
                        <a:t>IMPACTOS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R" sz="1100" dirty="0"/>
                        <a:t>A DEFINIR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085813"/>
                  </a:ext>
                </a:extLst>
              </a:tr>
              <a:tr h="2205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R" sz="1100" dirty="0"/>
                        <a:t>OUTUBRO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226384"/>
                  </a:ext>
                </a:extLst>
              </a:tr>
              <a:tr h="220558">
                <a:tc>
                  <a:txBody>
                    <a:bodyPr/>
                    <a:lstStyle/>
                    <a:p>
                      <a:r>
                        <a:rPr lang="en-BR" sz="1100" dirty="0"/>
                        <a:t>NOVEMBRO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R" sz="1100" dirty="0"/>
                        <a:t>PREENCHIMENTO SUCUPIRA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R" sz="1100" dirty="0"/>
                        <a:t>TALITA MOREIRA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R" sz="1100" dirty="0"/>
                        <a:t>DAV - CAPES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112929"/>
                  </a:ext>
                </a:extLst>
              </a:tr>
              <a:tr h="220558">
                <a:tc>
                  <a:txBody>
                    <a:bodyPr/>
                    <a:lstStyle/>
                    <a:p>
                      <a:r>
                        <a:rPr lang="en-BR" sz="1100" dirty="0"/>
                        <a:t>NOVEMBRO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419624"/>
                  </a:ext>
                </a:extLst>
              </a:tr>
            </a:tbl>
          </a:graphicData>
        </a:graphic>
      </p:graphicFrame>
      <p:pic>
        <p:nvPicPr>
          <p:cNvPr id="7" name="Picture 2" descr="C:\Users\savoini\Desktop\logo prppg.JPG">
            <a:extLst>
              <a:ext uri="{FF2B5EF4-FFF2-40B4-BE49-F238E27FC236}">
                <a16:creationId xmlns:a16="http://schemas.microsoft.com/office/drawing/2014/main" id="{910FC657-8823-6A4F-BF95-07B38E727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1"/>
            <a:ext cx="9144000" cy="108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13469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E0DF14B-6B47-E04C-AA4E-CDD0E422EC76}">
  <we:reference id="wa104380907" version="1.0.0.0" store="en-US" storeType="OMEX"/>
  <we:alternateReferences>
    <we:reference id="wa104380907" version="1.0.0.0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1756</TotalTime>
  <Words>1544</Words>
  <Application>Microsoft Macintosh PowerPoint</Application>
  <PresentationFormat>On-screen Show (16:9)</PresentationFormat>
  <Paragraphs>150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Garamond</vt:lpstr>
      <vt:lpstr>simple-light-2</vt:lpstr>
      <vt:lpstr>Planejamento Estratégico da Pós-graduação  </vt:lpstr>
      <vt:lpstr>PowerPoint Presentation</vt:lpstr>
      <vt:lpstr>Planejamento para além da avaliação</vt:lpstr>
      <vt:lpstr>PowerPoint Presentation</vt:lpstr>
      <vt:lpstr>Avaliação Multidimensional </vt:lpstr>
      <vt:lpstr>Propósito</vt:lpstr>
      <vt:lpstr>PowerPoint Presentation</vt:lpstr>
      <vt:lpstr>TAREFAS</vt:lpstr>
      <vt:lpstr>AÇÕES IMEDIATAS</vt:lpstr>
      <vt:lpstr>AÇÕES IMEDIATAS</vt:lpstr>
      <vt:lpstr>Nova Ficha de Avaliação da CAPES -  Quesito 1: PROGRAMA</vt:lpstr>
      <vt:lpstr>Nova Ficha de Avaliação da CAPES - Quesito 2: FORMAÇÃO</vt:lpstr>
      <vt:lpstr>Nova Ficha de Avaliação da CAPES - Quesito 3: IMPACTO NA SOCIEDADE</vt:lpstr>
      <vt:lpstr>OBRIGADO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 DE INTERNACIONALIZAÇÃO UFPR 2017-2020</dc:title>
  <dc:creator>Reanata Savoini</dc:creator>
  <cp:lastModifiedBy>Andre Rodacki</cp:lastModifiedBy>
  <cp:revision>118</cp:revision>
  <dcterms:modified xsi:type="dcterms:W3CDTF">2020-07-20T16:33:08Z</dcterms:modified>
</cp:coreProperties>
</file>