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activeX/activeX1.xml" ContentType="application/vnd.ms-office.activeX+xml"/>
  <Override PartName="/ppt/activeX/activeX2.xml" ContentType="application/vnd.ms-office.activeX+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442" r:id="rId3"/>
    <p:sldId id="443" r:id="rId4"/>
    <p:sldId id="263" r:id="rId5"/>
    <p:sldId id="283" r:id="rId6"/>
    <p:sldId id="279" r:id="rId7"/>
    <p:sldId id="440" r:id="rId8"/>
    <p:sldId id="258" r:id="rId9"/>
    <p:sldId id="259" r:id="rId10"/>
    <p:sldId id="257" r:id="rId11"/>
    <p:sldId id="260" r:id="rId12"/>
    <p:sldId id="262" r:id="rId13"/>
    <p:sldId id="444" r:id="rId14"/>
    <p:sldId id="261" r:id="rId15"/>
    <p:sldId id="278" r:id="rId16"/>
    <p:sldId id="281" r:id="rId17"/>
    <p:sldId id="44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50" autoAdjust="0"/>
    <p:restoredTop sz="94660"/>
  </p:normalViewPr>
  <p:slideViewPr>
    <p:cSldViewPr snapToGrid="0">
      <p:cViewPr varScale="1">
        <p:scale>
          <a:sx n="97" d="100"/>
          <a:sy n="97" d="100"/>
        </p:scale>
        <p:origin x="3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5512D116-5CC6-11CF-8D67-00AA00BDCE1D}"/>
</file>

<file path=ppt/activeX/activeX2.xml><?xml version="1.0" encoding="utf-8"?>
<ax:ocx xmlns:ax="http://schemas.microsoft.com/office/2006/activeX" xmlns:r="http://schemas.openxmlformats.org/officeDocument/2006/relationships" ax:classid="{5512D116-5CC6-11CF-8D67-00AA00BDCE1D}"/>
</file>

<file path=ppt/charts/_rels/chart1.xml.rels><?xml version="1.0" encoding="UTF-8" standalone="yes"?>
<Relationships xmlns="http://schemas.openxmlformats.org/package/2006/relationships"><Relationship Id="rId1" Type="http://schemas.openxmlformats.org/officeDocument/2006/relationships/oleObject" Target="file:////C:\Users\talitao\Desktop\Tabela%20Qualis%20crit&#233;rios%20_2013%20e%20201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Paulo%20Jorge\Desktop\Journals_H5_Google_par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ulo%20Jorge\Desktop\Journals_H5_Google_p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rAngAx val="0"/>
    </c:view3D>
    <c:floor>
      <c:thickness val="0"/>
    </c:floor>
    <c:sideWall>
      <c:thickness val="0"/>
    </c:sideWall>
    <c:backWall>
      <c:thickness val="0"/>
    </c:backWall>
    <c:plotArea>
      <c:layout>
        <c:manualLayout>
          <c:layoutTarget val="inner"/>
          <c:xMode val="edge"/>
          <c:yMode val="edge"/>
          <c:x val="0"/>
          <c:y val="2.0373533319886086E-2"/>
          <c:w val="1"/>
          <c:h val="0.96898984636772212"/>
        </c:manualLayout>
      </c:layout>
      <c:pie3DChart>
        <c:varyColors val="1"/>
        <c:ser>
          <c:idx val="0"/>
          <c:order val="0"/>
          <c:dPt>
            <c:idx val="3"/>
            <c:bubble3D val="0"/>
            <c:explosion val="10"/>
            <c:spPr>
              <a:solidFill>
                <a:srgbClr val="FFFF00"/>
              </a:solidFill>
            </c:spPr>
            <c:extLst>
              <c:ext xmlns:c16="http://schemas.microsoft.com/office/drawing/2014/chart" uri="{C3380CC4-5D6E-409C-BE32-E72D297353CC}">
                <c16:uniqueId val="{00000001-1AAE-2944-A8CF-6BC6ED87DF49}"/>
              </c:ext>
            </c:extLst>
          </c:dPt>
          <c:dLbls>
            <c:dLbl>
              <c:idx val="2"/>
              <c:layout>
                <c:manualLayout>
                  <c:x val="-1.9046058586104379E-3"/>
                  <c:y val="1.371182955480451E-2"/>
                </c:manualLayout>
              </c:layout>
              <c:tx>
                <c:rich>
                  <a:bodyPr/>
                  <a:lstStyle/>
                  <a:p>
                    <a:r>
                      <a:rPr lang="en-US" baseline="0" dirty="0" err="1"/>
                      <a:t>Indice</a:t>
                    </a:r>
                    <a:r>
                      <a:rPr lang="en-US" baseline="0" dirty="0"/>
                      <a:t> h, </a:t>
                    </a:r>
                    <a:fld id="{F68FA570-28DE-F94E-BB74-C5F6DEAECC5F}"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5B-3746-8FC3-C66EF44E8166}"/>
                </c:ext>
              </c:extLst>
            </c:dLbl>
            <c:dLbl>
              <c:idx val="3"/>
              <c:layout>
                <c:manualLayout>
                  <c:x val="6.6574511623490235E-2"/>
                  <c:y val="-3.99363626381546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AE-2944-A8CF-6BC6ED87DF49}"/>
                </c:ext>
              </c:extLst>
            </c:dLbl>
            <c:dLbl>
              <c:idx val="5"/>
              <c:layout>
                <c:manualLayout>
                  <c:x val="-2.5964629165497619E-2"/>
                  <c:y val="1.3931050144755182E-2"/>
                </c:manualLayout>
              </c:layout>
              <c:tx>
                <c:rich>
                  <a:bodyPr/>
                  <a:lstStyle/>
                  <a:p>
                    <a:pPr>
                      <a:defRPr sz="600"/>
                    </a:pPr>
                    <a:r>
                      <a:rPr lang="en-US" sz="900" dirty="0"/>
                      <a:t>Outros (</a:t>
                    </a:r>
                    <a:r>
                      <a:rPr lang="en-US" sz="900" dirty="0" err="1"/>
                      <a:t>indice</a:t>
                    </a:r>
                    <a:r>
                      <a:rPr lang="en-US" sz="900" dirty="0"/>
                      <a:t> Q, G, RIC,</a:t>
                    </a:r>
                    <a:r>
                      <a:rPr lang="en-US" sz="900" baseline="0" dirty="0"/>
                      <a:t> C2Y, CLH, </a:t>
                    </a:r>
                    <a:r>
                      <a:rPr lang="en-US" sz="900" baseline="0" dirty="0" err="1"/>
                      <a:t>Meia-vida</a:t>
                    </a:r>
                    <a:r>
                      <a:rPr lang="en-US" sz="900" baseline="0" dirty="0"/>
                      <a:t>, SNIP, MCQ, Article Influence</a:t>
                    </a:r>
                    <a:r>
                      <a:rPr lang="en-US" sz="900" dirty="0"/>
                      <a:t>; 9</a:t>
                    </a:r>
                    <a:endParaRPr lang="en-US" sz="600" dirty="0"/>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AE-2944-A8CF-6BC6ED87DF49}"/>
                </c:ext>
              </c:extLst>
            </c:dLbl>
            <c:spPr>
              <a:noFill/>
              <a:ln>
                <a:noFill/>
              </a:ln>
              <a:effectLst/>
            </c:spPr>
            <c:txPr>
              <a:bodyPr/>
              <a:lstStyle/>
              <a:p>
                <a:pPr>
                  <a:defRPr sz="105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indi!$Y$3:$Y$8</c:f>
              <c:strCache>
                <c:ptCount val="6"/>
                <c:pt idx="0">
                  <c:v>JCR</c:v>
                </c:pt>
                <c:pt idx="1">
                  <c:v>SJR</c:v>
                </c:pt>
                <c:pt idx="2">
                  <c:v>INDICE H</c:v>
                </c:pt>
                <c:pt idx="3">
                  <c:v>sem ind</c:v>
                </c:pt>
                <c:pt idx="4">
                  <c:v>CITES PER DOC</c:v>
                </c:pt>
                <c:pt idx="5">
                  <c:v>outros</c:v>
                </c:pt>
              </c:strCache>
            </c:strRef>
          </c:cat>
          <c:val>
            <c:numRef>
              <c:f>indi!$Z$3:$Z$8</c:f>
              <c:numCache>
                <c:formatCode>General</c:formatCode>
                <c:ptCount val="6"/>
                <c:pt idx="0">
                  <c:v>39</c:v>
                </c:pt>
                <c:pt idx="1">
                  <c:v>27</c:v>
                </c:pt>
                <c:pt idx="2">
                  <c:v>10</c:v>
                </c:pt>
                <c:pt idx="3">
                  <c:v>7</c:v>
                </c:pt>
                <c:pt idx="4">
                  <c:v>5</c:v>
                </c:pt>
                <c:pt idx="5">
                  <c:v>9</c:v>
                </c:pt>
              </c:numCache>
            </c:numRef>
          </c:val>
          <c:extLst>
            <c:ext xmlns:c16="http://schemas.microsoft.com/office/drawing/2014/chart" uri="{C3380CC4-5D6E-409C-BE32-E72D297353CC}">
              <c16:uniqueId val="{00000003-1AAE-2944-A8CF-6BC6ED87DF49}"/>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21917837724961658"/>
                  <c:y val="0.47274829962060133"/>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rendlineLbl>
          </c:trendline>
          <c:trendline>
            <c:spPr>
              <a:ln w="19050" cap="rnd">
                <a:solidFill>
                  <a:schemeClr val="accent1"/>
                </a:solidFill>
                <a:prstDash val="sysDot"/>
              </a:ln>
              <a:effectLst/>
            </c:spPr>
            <c:trendlineType val="log"/>
            <c:dispRSqr val="1"/>
            <c:dispEq val="1"/>
            <c:trendlineLbl>
              <c:layout>
                <c:manualLayout>
                  <c:x val="4.2797681539807522E-2"/>
                  <c:y val="-1.25696267133275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rendlineLbl>
          </c:trendline>
          <c:xVal>
            <c:numRef>
              <c:f>Plan3!$C$3:$C$29</c:f>
              <c:numCache>
                <c:formatCode>General</c:formatCode>
                <c:ptCount val="27"/>
                <c:pt idx="0">
                  <c:v>128</c:v>
                </c:pt>
                <c:pt idx="1">
                  <c:v>211</c:v>
                </c:pt>
                <c:pt idx="2">
                  <c:v>120</c:v>
                </c:pt>
                <c:pt idx="3">
                  <c:v>136</c:v>
                </c:pt>
                <c:pt idx="4">
                  <c:v>76</c:v>
                </c:pt>
                <c:pt idx="5">
                  <c:v>117</c:v>
                </c:pt>
                <c:pt idx="6">
                  <c:v>128</c:v>
                </c:pt>
                <c:pt idx="7">
                  <c:v>81</c:v>
                </c:pt>
                <c:pt idx="8">
                  <c:v>73</c:v>
                </c:pt>
                <c:pt idx="9">
                  <c:v>79</c:v>
                </c:pt>
                <c:pt idx="10">
                  <c:v>54</c:v>
                </c:pt>
                <c:pt idx="11">
                  <c:v>78</c:v>
                </c:pt>
                <c:pt idx="12">
                  <c:v>171</c:v>
                </c:pt>
                <c:pt idx="13">
                  <c:v>29</c:v>
                </c:pt>
                <c:pt idx="14">
                  <c:v>14</c:v>
                </c:pt>
                <c:pt idx="15">
                  <c:v>36</c:v>
                </c:pt>
                <c:pt idx="16">
                  <c:v>24</c:v>
                </c:pt>
                <c:pt idx="17">
                  <c:v>32</c:v>
                </c:pt>
                <c:pt idx="18">
                  <c:v>22</c:v>
                </c:pt>
                <c:pt idx="19">
                  <c:v>17</c:v>
                </c:pt>
                <c:pt idx="20">
                  <c:v>13</c:v>
                </c:pt>
                <c:pt idx="21">
                  <c:v>17</c:v>
                </c:pt>
                <c:pt idx="22">
                  <c:v>16</c:v>
                </c:pt>
                <c:pt idx="23">
                  <c:v>14</c:v>
                </c:pt>
                <c:pt idx="24">
                  <c:v>15</c:v>
                </c:pt>
                <c:pt idx="25">
                  <c:v>17</c:v>
                </c:pt>
                <c:pt idx="26">
                  <c:v>12</c:v>
                </c:pt>
              </c:numCache>
            </c:numRef>
          </c:xVal>
          <c:yVal>
            <c:numRef>
              <c:f>Plan3!$D$3:$D$29</c:f>
              <c:numCache>
                <c:formatCode>General</c:formatCode>
                <c:ptCount val="27"/>
                <c:pt idx="8">
                  <c:v>91.634</c:v>
                </c:pt>
                <c:pt idx="10">
                  <c:v>87.662000000000006</c:v>
                </c:pt>
                <c:pt idx="13">
                  <c:v>59.536000000000001</c:v>
                </c:pt>
                <c:pt idx="14">
                  <c:v>41.228000000000002</c:v>
                </c:pt>
                <c:pt idx="15">
                  <c:v>37.332000000000001</c:v>
                </c:pt>
                <c:pt idx="16">
                  <c:v>32.353000000000002</c:v>
                </c:pt>
                <c:pt idx="17">
                  <c:v>25.625</c:v>
                </c:pt>
                <c:pt idx="18">
                  <c:v>25.530999999999999</c:v>
                </c:pt>
                <c:pt idx="19">
                  <c:v>21.428999999999998</c:v>
                </c:pt>
                <c:pt idx="20">
                  <c:v>20.652000000000001</c:v>
                </c:pt>
                <c:pt idx="21">
                  <c:v>16.265000000000001</c:v>
                </c:pt>
                <c:pt idx="22">
                  <c:v>11.404</c:v>
                </c:pt>
                <c:pt idx="23">
                  <c:v>9.8480000000000008</c:v>
                </c:pt>
                <c:pt idx="24">
                  <c:v>9.375</c:v>
                </c:pt>
                <c:pt idx="25">
                  <c:v>7.8949999999999996</c:v>
                </c:pt>
                <c:pt idx="26">
                  <c:v>5.3029999999999999</c:v>
                </c:pt>
              </c:numCache>
            </c:numRef>
          </c:yVal>
          <c:smooth val="0"/>
          <c:extLst>
            <c:ext xmlns:c16="http://schemas.microsoft.com/office/drawing/2014/chart" uri="{C3380CC4-5D6E-409C-BE32-E72D297353CC}">
              <c16:uniqueId val="{00000002-455B-CA47-8675-DE5280696EDE}"/>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Plan3!$C$3:$C$29</c:f>
              <c:numCache>
                <c:formatCode>General</c:formatCode>
                <c:ptCount val="27"/>
                <c:pt idx="0">
                  <c:v>128</c:v>
                </c:pt>
                <c:pt idx="1">
                  <c:v>211</c:v>
                </c:pt>
                <c:pt idx="2">
                  <c:v>120</c:v>
                </c:pt>
                <c:pt idx="3">
                  <c:v>136</c:v>
                </c:pt>
                <c:pt idx="4">
                  <c:v>76</c:v>
                </c:pt>
                <c:pt idx="5">
                  <c:v>117</c:v>
                </c:pt>
                <c:pt idx="6">
                  <c:v>128</c:v>
                </c:pt>
                <c:pt idx="7">
                  <c:v>81</c:v>
                </c:pt>
                <c:pt idx="8">
                  <c:v>73</c:v>
                </c:pt>
                <c:pt idx="9">
                  <c:v>79</c:v>
                </c:pt>
                <c:pt idx="10">
                  <c:v>54</c:v>
                </c:pt>
                <c:pt idx="11">
                  <c:v>78</c:v>
                </c:pt>
                <c:pt idx="12">
                  <c:v>171</c:v>
                </c:pt>
                <c:pt idx="13">
                  <c:v>29</c:v>
                </c:pt>
                <c:pt idx="14">
                  <c:v>14</c:v>
                </c:pt>
                <c:pt idx="15">
                  <c:v>36</c:v>
                </c:pt>
                <c:pt idx="16">
                  <c:v>24</c:v>
                </c:pt>
                <c:pt idx="17">
                  <c:v>32</c:v>
                </c:pt>
                <c:pt idx="18">
                  <c:v>22</c:v>
                </c:pt>
                <c:pt idx="19">
                  <c:v>17</c:v>
                </c:pt>
                <c:pt idx="20">
                  <c:v>13</c:v>
                </c:pt>
                <c:pt idx="21">
                  <c:v>17</c:v>
                </c:pt>
                <c:pt idx="22">
                  <c:v>16</c:v>
                </c:pt>
                <c:pt idx="23">
                  <c:v>14</c:v>
                </c:pt>
                <c:pt idx="24">
                  <c:v>15</c:v>
                </c:pt>
                <c:pt idx="25">
                  <c:v>17</c:v>
                </c:pt>
                <c:pt idx="26">
                  <c:v>12</c:v>
                </c:pt>
              </c:numCache>
            </c:numRef>
          </c:xVal>
          <c:yVal>
            <c:numRef>
              <c:f>Plan3!$E$3:$E$29</c:f>
              <c:numCache>
                <c:formatCode>General</c:formatCode>
                <c:ptCount val="27"/>
                <c:pt idx="0">
                  <c:v>99.733000000000004</c:v>
                </c:pt>
                <c:pt idx="1">
                  <c:v>99.692999999999998</c:v>
                </c:pt>
                <c:pt idx="2">
                  <c:v>99.418999999999997</c:v>
                </c:pt>
                <c:pt idx="3">
                  <c:v>98.632999999999996</c:v>
                </c:pt>
                <c:pt idx="4">
                  <c:v>97.747</c:v>
                </c:pt>
                <c:pt idx="5">
                  <c:v>97.682000000000002</c:v>
                </c:pt>
                <c:pt idx="6">
                  <c:v>97.39</c:v>
                </c:pt>
                <c:pt idx="7">
                  <c:v>94.05</c:v>
                </c:pt>
                <c:pt idx="9">
                  <c:v>91.591999999999999</c:v>
                </c:pt>
                <c:pt idx="11">
                  <c:v>86.346999999999994</c:v>
                </c:pt>
              </c:numCache>
            </c:numRef>
          </c:yVal>
          <c:smooth val="0"/>
          <c:extLst>
            <c:ext xmlns:c16="http://schemas.microsoft.com/office/drawing/2014/chart" uri="{C3380CC4-5D6E-409C-BE32-E72D297353CC}">
              <c16:uniqueId val="{00000003-455B-CA47-8675-DE5280696EDE}"/>
            </c:ext>
          </c:extLst>
        </c:ser>
        <c:dLbls>
          <c:showLegendKey val="0"/>
          <c:showVal val="0"/>
          <c:showCatName val="0"/>
          <c:showSerName val="0"/>
          <c:showPercent val="0"/>
          <c:showBubbleSize val="0"/>
        </c:dLbls>
        <c:axId val="265363064"/>
        <c:axId val="266148656"/>
      </c:scatterChart>
      <c:valAx>
        <c:axId val="26536306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pt-BR"/>
                  <a:t>h5</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6148656"/>
        <c:crosses val="autoZero"/>
        <c:crossBetween val="midCat"/>
      </c:valAx>
      <c:valAx>
        <c:axId val="266148656"/>
        <c:scaling>
          <c:orientation val="minMax"/>
          <c:max val="12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pt-BR"/>
                  <a:t>Percentis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5363064"/>
        <c:crosses val="autoZero"/>
        <c:crossBetween val="midCat"/>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21917837724961658"/>
                  <c:y val="0.47274829962060133"/>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rendlineLbl>
          </c:trendline>
          <c:trendline>
            <c:spPr>
              <a:ln w="19050" cap="rnd">
                <a:solidFill>
                  <a:schemeClr val="accent1"/>
                </a:solidFill>
                <a:prstDash val="sysDot"/>
              </a:ln>
              <a:effectLst/>
            </c:spPr>
            <c:trendlineType val="log"/>
            <c:dispRSqr val="1"/>
            <c:dispEq val="1"/>
            <c:trendlineLbl>
              <c:layout>
                <c:manualLayout>
                  <c:x val="4.2797681539807522E-2"/>
                  <c:y val="-1.25696267133275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rendlineLbl>
          </c:trendline>
          <c:xVal>
            <c:numRef>
              <c:f>Plan3!$C$3:$C$29</c:f>
              <c:numCache>
                <c:formatCode>General</c:formatCode>
                <c:ptCount val="27"/>
                <c:pt idx="0">
                  <c:v>128</c:v>
                </c:pt>
                <c:pt idx="1">
                  <c:v>211</c:v>
                </c:pt>
                <c:pt idx="2">
                  <c:v>120</c:v>
                </c:pt>
                <c:pt idx="3">
                  <c:v>136</c:v>
                </c:pt>
                <c:pt idx="4">
                  <c:v>76</c:v>
                </c:pt>
                <c:pt idx="5">
                  <c:v>117</c:v>
                </c:pt>
                <c:pt idx="6">
                  <c:v>128</c:v>
                </c:pt>
                <c:pt idx="7">
                  <c:v>81</c:v>
                </c:pt>
                <c:pt idx="8">
                  <c:v>73</c:v>
                </c:pt>
                <c:pt idx="9">
                  <c:v>79</c:v>
                </c:pt>
                <c:pt idx="10">
                  <c:v>54</c:v>
                </c:pt>
                <c:pt idx="11">
                  <c:v>78</c:v>
                </c:pt>
                <c:pt idx="12">
                  <c:v>171</c:v>
                </c:pt>
                <c:pt idx="13">
                  <c:v>29</c:v>
                </c:pt>
                <c:pt idx="14">
                  <c:v>14</c:v>
                </c:pt>
                <c:pt idx="15">
                  <c:v>36</c:v>
                </c:pt>
                <c:pt idx="16">
                  <c:v>24</c:v>
                </c:pt>
                <c:pt idx="17">
                  <c:v>32</c:v>
                </c:pt>
                <c:pt idx="18">
                  <c:v>22</c:v>
                </c:pt>
                <c:pt idx="19">
                  <c:v>17</c:v>
                </c:pt>
                <c:pt idx="20">
                  <c:v>13</c:v>
                </c:pt>
                <c:pt idx="21">
                  <c:v>17</c:v>
                </c:pt>
                <c:pt idx="22">
                  <c:v>16</c:v>
                </c:pt>
                <c:pt idx="23">
                  <c:v>14</c:v>
                </c:pt>
                <c:pt idx="24">
                  <c:v>15</c:v>
                </c:pt>
                <c:pt idx="25">
                  <c:v>17</c:v>
                </c:pt>
                <c:pt idx="26">
                  <c:v>12</c:v>
                </c:pt>
              </c:numCache>
            </c:numRef>
          </c:xVal>
          <c:yVal>
            <c:numRef>
              <c:f>Plan3!$D$3:$D$29</c:f>
              <c:numCache>
                <c:formatCode>General</c:formatCode>
                <c:ptCount val="27"/>
                <c:pt idx="8">
                  <c:v>91.634</c:v>
                </c:pt>
                <c:pt idx="10">
                  <c:v>87.662000000000006</c:v>
                </c:pt>
                <c:pt idx="13">
                  <c:v>59.536000000000001</c:v>
                </c:pt>
                <c:pt idx="14">
                  <c:v>41.228000000000002</c:v>
                </c:pt>
                <c:pt idx="15">
                  <c:v>37.332000000000001</c:v>
                </c:pt>
                <c:pt idx="16">
                  <c:v>32.353000000000002</c:v>
                </c:pt>
                <c:pt idx="17">
                  <c:v>25.625</c:v>
                </c:pt>
                <c:pt idx="18">
                  <c:v>25.530999999999999</c:v>
                </c:pt>
                <c:pt idx="19">
                  <c:v>21.428999999999998</c:v>
                </c:pt>
                <c:pt idx="20">
                  <c:v>20.652000000000001</c:v>
                </c:pt>
                <c:pt idx="21">
                  <c:v>16.265000000000001</c:v>
                </c:pt>
                <c:pt idx="22">
                  <c:v>11.404</c:v>
                </c:pt>
                <c:pt idx="23">
                  <c:v>9.8480000000000008</c:v>
                </c:pt>
                <c:pt idx="24">
                  <c:v>9.375</c:v>
                </c:pt>
                <c:pt idx="25">
                  <c:v>7.8949999999999996</c:v>
                </c:pt>
                <c:pt idx="26">
                  <c:v>5.3029999999999999</c:v>
                </c:pt>
              </c:numCache>
            </c:numRef>
          </c:yVal>
          <c:smooth val="0"/>
          <c:extLst>
            <c:ext xmlns:c16="http://schemas.microsoft.com/office/drawing/2014/chart" uri="{C3380CC4-5D6E-409C-BE32-E72D297353CC}">
              <c16:uniqueId val="{00000002-8253-DE4E-A562-3E1D860D0408}"/>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Plan3!$C$3:$C$29</c:f>
              <c:numCache>
                <c:formatCode>General</c:formatCode>
                <c:ptCount val="27"/>
                <c:pt idx="0">
                  <c:v>128</c:v>
                </c:pt>
                <c:pt idx="1">
                  <c:v>211</c:v>
                </c:pt>
                <c:pt idx="2">
                  <c:v>120</c:v>
                </c:pt>
                <c:pt idx="3">
                  <c:v>136</c:v>
                </c:pt>
                <c:pt idx="4">
                  <c:v>76</c:v>
                </c:pt>
                <c:pt idx="5">
                  <c:v>117</c:v>
                </c:pt>
                <c:pt idx="6">
                  <c:v>128</c:v>
                </c:pt>
                <c:pt idx="7">
                  <c:v>81</c:v>
                </c:pt>
                <c:pt idx="8">
                  <c:v>73</c:v>
                </c:pt>
                <c:pt idx="9">
                  <c:v>79</c:v>
                </c:pt>
                <c:pt idx="10">
                  <c:v>54</c:v>
                </c:pt>
                <c:pt idx="11">
                  <c:v>78</c:v>
                </c:pt>
                <c:pt idx="12">
                  <c:v>171</c:v>
                </c:pt>
                <c:pt idx="13">
                  <c:v>29</c:v>
                </c:pt>
                <c:pt idx="14">
                  <c:v>14</c:v>
                </c:pt>
                <c:pt idx="15">
                  <c:v>36</c:v>
                </c:pt>
                <c:pt idx="16">
                  <c:v>24</c:v>
                </c:pt>
                <c:pt idx="17">
                  <c:v>32</c:v>
                </c:pt>
                <c:pt idx="18">
                  <c:v>22</c:v>
                </c:pt>
                <c:pt idx="19">
                  <c:v>17</c:v>
                </c:pt>
                <c:pt idx="20">
                  <c:v>13</c:v>
                </c:pt>
                <c:pt idx="21">
                  <c:v>17</c:v>
                </c:pt>
                <c:pt idx="22">
                  <c:v>16</c:v>
                </c:pt>
                <c:pt idx="23">
                  <c:v>14</c:v>
                </c:pt>
                <c:pt idx="24">
                  <c:v>15</c:v>
                </c:pt>
                <c:pt idx="25">
                  <c:v>17</c:v>
                </c:pt>
                <c:pt idx="26">
                  <c:v>12</c:v>
                </c:pt>
              </c:numCache>
            </c:numRef>
          </c:xVal>
          <c:yVal>
            <c:numRef>
              <c:f>Plan3!$E$3:$E$29</c:f>
              <c:numCache>
                <c:formatCode>General</c:formatCode>
                <c:ptCount val="27"/>
                <c:pt idx="0">
                  <c:v>99.733000000000004</c:v>
                </c:pt>
                <c:pt idx="1">
                  <c:v>99.692999999999998</c:v>
                </c:pt>
                <c:pt idx="2">
                  <c:v>99.418999999999997</c:v>
                </c:pt>
                <c:pt idx="3">
                  <c:v>98.632999999999996</c:v>
                </c:pt>
                <c:pt idx="4">
                  <c:v>97.747</c:v>
                </c:pt>
                <c:pt idx="5">
                  <c:v>97.682000000000002</c:v>
                </c:pt>
                <c:pt idx="6">
                  <c:v>97.39</c:v>
                </c:pt>
                <c:pt idx="7">
                  <c:v>94.05</c:v>
                </c:pt>
                <c:pt idx="9">
                  <c:v>91.591999999999999</c:v>
                </c:pt>
                <c:pt idx="11">
                  <c:v>86.346999999999994</c:v>
                </c:pt>
              </c:numCache>
            </c:numRef>
          </c:yVal>
          <c:smooth val="0"/>
          <c:extLst>
            <c:ext xmlns:c16="http://schemas.microsoft.com/office/drawing/2014/chart" uri="{C3380CC4-5D6E-409C-BE32-E72D297353CC}">
              <c16:uniqueId val="{00000003-8253-DE4E-A562-3E1D860D0408}"/>
            </c:ext>
          </c:extLst>
        </c:ser>
        <c:dLbls>
          <c:showLegendKey val="0"/>
          <c:showVal val="0"/>
          <c:showCatName val="0"/>
          <c:showSerName val="0"/>
          <c:showPercent val="0"/>
          <c:showBubbleSize val="0"/>
        </c:dLbls>
        <c:axId val="265363064"/>
        <c:axId val="266148656"/>
      </c:scatterChart>
      <c:valAx>
        <c:axId val="26536306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pt-BR"/>
                  <a:t>h5</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6148656"/>
        <c:crosses val="autoZero"/>
        <c:crossBetween val="midCat"/>
      </c:valAx>
      <c:valAx>
        <c:axId val="266148656"/>
        <c:scaling>
          <c:orientation val="minMax"/>
          <c:max val="12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pt-BR"/>
                  <a:t>Percentis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5363064"/>
        <c:crosses val="autoZero"/>
        <c:crossBetween val="midCat"/>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8/11/20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2" y="520908"/>
            <a:ext cx="8915399" cy="1443789"/>
          </a:xfrm>
        </p:spPr>
        <p:txBody>
          <a:bodyPr/>
          <a:lstStyle/>
          <a:p>
            <a:r>
              <a:rPr lang="pt-BR" dirty="0"/>
              <a:t>Novo </a:t>
            </a:r>
            <a:r>
              <a:rPr lang="pt-BR" dirty="0" err="1"/>
              <a:t>Qualis</a:t>
            </a:r>
            <a:r>
              <a:rPr lang="pt-BR" dirty="0"/>
              <a:t> Periódicos</a:t>
            </a:r>
          </a:p>
        </p:txBody>
      </p:sp>
      <p:sp>
        <p:nvSpPr>
          <p:cNvPr id="3" name="Subtítulo 2"/>
          <p:cNvSpPr>
            <a:spLocks noGrp="1"/>
          </p:cNvSpPr>
          <p:nvPr>
            <p:ph type="subTitle" idx="1"/>
          </p:nvPr>
        </p:nvSpPr>
        <p:spPr>
          <a:xfrm>
            <a:off x="2589212" y="2661596"/>
            <a:ext cx="8915399" cy="3274509"/>
          </a:xfrm>
        </p:spPr>
        <p:txBody>
          <a:bodyPr>
            <a:normAutofit/>
          </a:bodyPr>
          <a:lstStyle/>
          <a:p>
            <a:r>
              <a:rPr lang="pt-BR" sz="2400" dirty="0">
                <a:solidFill>
                  <a:schemeClr val="tx1"/>
                </a:solidFill>
              </a:rPr>
              <a:t>Panorama</a:t>
            </a:r>
          </a:p>
          <a:p>
            <a:endParaRPr lang="pt-BR" sz="2400" dirty="0">
              <a:solidFill>
                <a:schemeClr val="tx1"/>
              </a:solidFill>
            </a:endParaRPr>
          </a:p>
          <a:p>
            <a:r>
              <a:rPr lang="pt-BR" sz="1600" b="1" dirty="0">
                <a:solidFill>
                  <a:schemeClr val="tx1"/>
                </a:solidFill>
              </a:rPr>
              <a:t>Paulo Jorge Parreira dos Santos </a:t>
            </a:r>
          </a:p>
          <a:p>
            <a:r>
              <a:rPr lang="pt-BR" sz="1600" b="1" dirty="0">
                <a:solidFill>
                  <a:schemeClr val="tx1"/>
                </a:solidFill>
              </a:rPr>
              <a:t>(Coordenador da Área de Biodiversidade – Membro do CTC-ES)</a:t>
            </a:r>
            <a:r>
              <a:rPr lang="pt-BR" sz="1600" dirty="0"/>
              <a:t> </a:t>
            </a:r>
          </a:p>
          <a:p>
            <a:r>
              <a:rPr lang="pt-BR" sz="1600" dirty="0"/>
              <a:t>(Departamento de Zoologia – UFPE)</a:t>
            </a:r>
          </a:p>
          <a:p>
            <a:r>
              <a:rPr lang="pt-BR" sz="1600" dirty="0">
                <a:solidFill>
                  <a:schemeClr val="tx1"/>
                </a:solidFill>
              </a:rPr>
              <a:t>(Coordenador do GT </a:t>
            </a:r>
            <a:r>
              <a:rPr lang="pt-BR" sz="1600" dirty="0" err="1">
                <a:solidFill>
                  <a:schemeClr val="tx1"/>
                </a:solidFill>
              </a:rPr>
              <a:t>Qualis</a:t>
            </a:r>
            <a:r>
              <a:rPr lang="pt-BR" sz="1600" dirty="0">
                <a:solidFill>
                  <a:schemeClr val="tx1"/>
                </a:solidFill>
              </a:rPr>
              <a:t> Periódicos referência 1)</a:t>
            </a:r>
          </a:p>
          <a:p>
            <a:endParaRPr lang="pt-BR" sz="1600" dirty="0">
              <a:solidFill>
                <a:schemeClr val="tx1"/>
              </a:solidFill>
            </a:endParaRPr>
          </a:p>
        </p:txBody>
      </p:sp>
    </p:spTree>
    <p:extLst>
      <p:ext uri="{BB962C8B-B14F-4D97-AF65-F5344CB8AC3E}">
        <p14:creationId xmlns:p14="http://schemas.microsoft.com/office/powerpoint/2010/main" val="151416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5969" y="298174"/>
            <a:ext cx="8911687" cy="851764"/>
          </a:xfrm>
        </p:spPr>
        <p:txBody>
          <a:bodyPr/>
          <a:lstStyle/>
          <a:p>
            <a:r>
              <a:rPr lang="pt-BR" dirty="0"/>
              <a:t>Premissas:</a:t>
            </a:r>
          </a:p>
        </p:txBody>
      </p:sp>
      <p:sp>
        <p:nvSpPr>
          <p:cNvPr id="3" name="Espaço Reservado para Conteúdo 2"/>
          <p:cNvSpPr>
            <a:spLocks noGrp="1"/>
          </p:cNvSpPr>
          <p:nvPr>
            <p:ph idx="1"/>
          </p:nvPr>
        </p:nvSpPr>
        <p:spPr>
          <a:xfrm>
            <a:off x="1590261" y="1272210"/>
            <a:ext cx="10601739" cy="5287616"/>
          </a:xfrm>
        </p:spPr>
        <p:txBody>
          <a:bodyPr>
            <a:normAutofit/>
          </a:bodyPr>
          <a:lstStyle/>
          <a:p>
            <a:r>
              <a:rPr lang="pt-BR" dirty="0"/>
              <a:t>Manutenção de um único status de qualificação de produção em periódicos para todas as áreas de avaliação</a:t>
            </a:r>
          </a:p>
          <a:p>
            <a:r>
              <a:rPr lang="pt-BR" dirty="0"/>
              <a:t>Não considerar fatores arbitrários como 'pertinência' (para reduzir estrato) e "relevância" (para elevar estrato)</a:t>
            </a:r>
          </a:p>
          <a:p>
            <a:r>
              <a:rPr lang="pt-BR" dirty="0"/>
              <a:t>Buscar critério de semelhança entre “indicadores de qualidade”</a:t>
            </a:r>
          </a:p>
          <a:p>
            <a:r>
              <a:rPr lang="pt-BR" dirty="0"/>
              <a:t>Inexistência de travas (25% em A; A1&gt;A2; 50% em B1+)</a:t>
            </a:r>
          </a:p>
          <a:p>
            <a:r>
              <a:rPr lang="pt-BR" dirty="0"/>
              <a:t>Critério de qualidade externo (ou independente do uso)</a:t>
            </a:r>
          </a:p>
          <a:p>
            <a:r>
              <a:rPr lang="pt-BR" dirty="0"/>
              <a:t>Diferenças entre áreas de Humanidades e outras quanto ao uso de indicadores restritos de citação resultou em dois modelos de referência: </a:t>
            </a:r>
            <a:r>
              <a:rPr lang="pt-BR" b="1" dirty="0"/>
              <a:t>1</a:t>
            </a:r>
            <a:r>
              <a:rPr lang="pt-BR" dirty="0"/>
              <a:t> – áreas dos Colégios de Ciências da Vida e de Ciências Exatas, Tecnológicas e Interdisciplinar que se baseia em percentis de </a:t>
            </a:r>
            <a:r>
              <a:rPr lang="pt-BR" dirty="0" err="1"/>
              <a:t>WoS</a:t>
            </a:r>
            <a:r>
              <a:rPr lang="pt-BR" dirty="0"/>
              <a:t> e </a:t>
            </a:r>
            <a:r>
              <a:rPr lang="pt-BR" dirty="0" err="1"/>
              <a:t>Scopus</a:t>
            </a:r>
            <a:r>
              <a:rPr lang="pt-BR" dirty="0"/>
              <a:t> + imputação de h5; </a:t>
            </a:r>
            <a:r>
              <a:rPr lang="pt-BR" b="1" dirty="0"/>
              <a:t>2</a:t>
            </a:r>
            <a:r>
              <a:rPr lang="pt-BR" dirty="0"/>
              <a:t> – áreas de Humanidades que se baseia em </a:t>
            </a:r>
            <a:r>
              <a:rPr lang="pt-BR" dirty="0" err="1"/>
              <a:t>h</a:t>
            </a:r>
            <a:r>
              <a:rPr lang="pt-BR" dirty="0"/>
              <a:t>(5 ou 10)</a:t>
            </a:r>
          </a:p>
          <a:p>
            <a:r>
              <a:rPr lang="pt-BR" dirty="0">
                <a:solidFill>
                  <a:srgbClr val="C00000"/>
                </a:solidFill>
              </a:rPr>
              <a:t>(</a:t>
            </a:r>
            <a:r>
              <a:rPr lang="pt-BR" dirty="0" err="1">
                <a:solidFill>
                  <a:srgbClr val="C00000"/>
                </a:solidFill>
              </a:rPr>
              <a:t>Qualis</a:t>
            </a:r>
            <a:r>
              <a:rPr lang="pt-BR" dirty="0">
                <a:solidFill>
                  <a:srgbClr val="C00000"/>
                </a:solidFill>
              </a:rPr>
              <a:t> enquanto modelo indutor de </a:t>
            </a:r>
            <a:r>
              <a:rPr lang="pt-BR" b="1" dirty="0">
                <a:solidFill>
                  <a:srgbClr val="C00000"/>
                </a:solidFill>
              </a:rPr>
              <a:t>internacionalização</a:t>
            </a:r>
            <a:r>
              <a:rPr lang="pt-BR" dirty="0">
                <a:solidFill>
                  <a:srgbClr val="C00000"/>
                </a:solidFill>
              </a:rPr>
              <a:t> na publicação de artigos e na indexação de periódicos)</a:t>
            </a:r>
          </a:p>
          <a:p>
            <a:endParaRPr lang="pt-BR" dirty="0"/>
          </a:p>
          <a:p>
            <a:endParaRPr lang="pt-BR" dirty="0"/>
          </a:p>
        </p:txBody>
      </p:sp>
    </p:spTree>
    <p:extLst>
      <p:ext uri="{BB962C8B-B14F-4D97-AF65-F5344CB8AC3E}">
        <p14:creationId xmlns:p14="http://schemas.microsoft.com/office/powerpoint/2010/main" val="14595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32682" y="561516"/>
            <a:ext cx="9833811" cy="2672447"/>
          </a:xfrm>
        </p:spPr>
        <p:txBody>
          <a:bodyPr>
            <a:noAutofit/>
          </a:bodyPr>
          <a:lstStyle/>
          <a:p>
            <a:r>
              <a:rPr lang="pt-BR" sz="2000" dirty="0"/>
              <a:t>1- Classificação pelas bases de maior uso!</a:t>
            </a:r>
          </a:p>
          <a:p>
            <a:pPr lvl="1"/>
            <a:r>
              <a:rPr lang="pt-BR" sz="2000" dirty="0"/>
              <a:t>Mais de 60% das áreas usavam predominantemente (70% dos periódicos com FI ou </a:t>
            </a:r>
            <a:r>
              <a:rPr lang="pt-BR" sz="2000" dirty="0" err="1"/>
              <a:t>CiteScore</a:t>
            </a:r>
            <a:r>
              <a:rPr lang="pt-BR" sz="2000" dirty="0"/>
              <a:t>) </a:t>
            </a:r>
            <a:r>
              <a:rPr lang="pt-BR" sz="2000" dirty="0" err="1"/>
              <a:t>WoS</a:t>
            </a:r>
            <a:r>
              <a:rPr lang="pt-BR" sz="2000" dirty="0"/>
              <a:t>/</a:t>
            </a:r>
            <a:r>
              <a:rPr lang="pt-BR" sz="2000" dirty="0" err="1"/>
              <a:t>Scopus</a:t>
            </a:r>
            <a:r>
              <a:rPr lang="pt-BR" sz="2000" dirty="0"/>
              <a:t>, para classificar periódicos nos estratos A1 e A2 indicando o reconhecimento destas bases para classificar periódicos e mais de 50% das áreas usavam estes indicadores para classificar até B2.</a:t>
            </a:r>
          </a:p>
          <a:p>
            <a:pPr lvl="1"/>
            <a:endParaRPr lang="pt-BR" sz="2000" dirty="0"/>
          </a:p>
          <a:p>
            <a:pPr marL="457200" lvl="1" indent="0">
              <a:buNone/>
            </a:pPr>
            <a:endParaRPr lang="pt-BR" sz="2000" dirty="0"/>
          </a:p>
        </p:txBody>
      </p:sp>
      <p:sp>
        <p:nvSpPr>
          <p:cNvPr id="4" name="Título 3"/>
          <p:cNvSpPr>
            <a:spLocks noGrp="1"/>
          </p:cNvSpPr>
          <p:nvPr>
            <p:ph type="title"/>
          </p:nvPr>
        </p:nvSpPr>
        <p:spPr>
          <a:xfrm>
            <a:off x="2589212" y="37138"/>
            <a:ext cx="8911687" cy="1280890"/>
          </a:xfrm>
        </p:spPr>
        <p:txBody>
          <a:bodyPr/>
          <a:lstStyle/>
          <a:p>
            <a:r>
              <a:rPr lang="pt-BR" dirty="0"/>
              <a:t>Procedimentos referência 1:</a:t>
            </a:r>
          </a:p>
        </p:txBody>
      </p:sp>
      <p:sp>
        <p:nvSpPr>
          <p:cNvPr id="21" name="CaixaDeTexto 20"/>
          <p:cNvSpPr txBox="1"/>
          <p:nvPr/>
        </p:nvSpPr>
        <p:spPr>
          <a:xfrm>
            <a:off x="2411896" y="3204127"/>
            <a:ext cx="5648332" cy="3816429"/>
          </a:xfrm>
          <a:prstGeom prst="rect">
            <a:avLst/>
          </a:prstGeom>
          <a:noFill/>
        </p:spPr>
        <p:txBody>
          <a:bodyPr wrap="square" rtlCol="0">
            <a:spAutoFit/>
          </a:bodyPr>
          <a:lstStyle/>
          <a:p>
            <a:pPr lvl="1"/>
            <a:r>
              <a:rPr lang="pt-BR" sz="2000" dirty="0"/>
              <a:t>Escolha de indicador/base: percentis* SJR + percentis JCR expandindo o conjunto para mais de 30mil periódicos</a:t>
            </a:r>
          </a:p>
          <a:p>
            <a:pPr lvl="1"/>
            <a:endParaRPr lang="pt-BR" sz="2000" dirty="0"/>
          </a:p>
          <a:p>
            <a:pPr lvl="1"/>
            <a:r>
              <a:rPr lang="pt-BR" sz="2000" dirty="0" err="1"/>
              <a:t>Scopus</a:t>
            </a:r>
            <a:r>
              <a:rPr lang="pt-BR" sz="2000" dirty="0"/>
              <a:t> (334 </a:t>
            </a:r>
            <a:r>
              <a:rPr lang="pt-BR" sz="2000" dirty="0" err="1"/>
              <a:t>sub-subjects</a:t>
            </a:r>
            <a:r>
              <a:rPr lang="pt-BR" sz="2000" dirty="0"/>
              <a:t>) – exemplos</a:t>
            </a:r>
          </a:p>
          <a:p>
            <a:pPr lvl="1"/>
            <a:r>
              <a:rPr lang="pt-BR" sz="2000" dirty="0"/>
              <a:t>      exemplo - </a:t>
            </a:r>
            <a:r>
              <a:rPr lang="pt-BR" sz="2000" dirty="0" err="1"/>
              <a:t>WoS</a:t>
            </a:r>
            <a:r>
              <a:rPr lang="pt-BR" sz="2000" dirty="0"/>
              <a:t> (227 </a:t>
            </a:r>
            <a:r>
              <a:rPr lang="pt-BR" sz="2000" dirty="0" err="1"/>
              <a:t>categories</a:t>
            </a:r>
            <a:r>
              <a:rPr lang="pt-BR" sz="2000" dirty="0"/>
              <a:t>)</a:t>
            </a:r>
          </a:p>
          <a:p>
            <a:pPr lvl="1"/>
            <a:r>
              <a:rPr lang="pt-BR" sz="2000" dirty="0"/>
              <a:t>* </a:t>
            </a:r>
            <a:r>
              <a:rPr lang="pt-BR" sz="1600" dirty="0"/>
              <a:t>O percentil indica a posição relativa (em valores normalizados de algum escore de citação/fator de impacto) de um periódico em comparação restrita a um conjunto de periódicos de uma mesma temática/especialidade.</a:t>
            </a:r>
          </a:p>
          <a:p>
            <a:pPr lvl="1"/>
            <a:endParaRPr lang="pt-BR" sz="2000" dirty="0"/>
          </a:p>
          <a:p>
            <a:endParaRPr lang="pt-BR" dirty="0"/>
          </a:p>
        </p:txBody>
      </p:sp>
      <p:sp>
        <p:nvSpPr>
          <p:cNvPr id="22" name="Seta para a direita 21"/>
          <p:cNvSpPr/>
          <p:nvPr/>
        </p:nvSpPr>
        <p:spPr>
          <a:xfrm>
            <a:off x="7773083" y="4498842"/>
            <a:ext cx="358663" cy="254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p:cNvPicPr/>
          <p:nvPr/>
        </p:nvPicPr>
        <p:blipFill>
          <a:blip r:embed="rId5">
            <a:extLst>
              <a:ext uri="{28A0092B-C50C-407E-A947-70E740481C1C}">
                <a14:useLocalDpi xmlns:a14="http://schemas.microsoft.com/office/drawing/2010/main" val="0"/>
              </a:ext>
            </a:extLst>
          </a:blip>
          <a:srcRect/>
          <a:stretch>
            <a:fillRect/>
          </a:stretch>
        </p:blipFill>
        <p:spPr bwMode="auto">
          <a:xfrm>
            <a:off x="8060228" y="2407455"/>
            <a:ext cx="4131772" cy="4450545"/>
          </a:xfrm>
          <a:prstGeom prst="rect">
            <a:avLst/>
          </a:prstGeom>
          <a:noFill/>
          <a:ln>
            <a:noFill/>
          </a:ln>
        </p:spPr>
      </p:pic>
      <p:sp>
        <p:nvSpPr>
          <p:cNvPr id="24" name="Seta para a direita 23"/>
          <p:cNvSpPr/>
          <p:nvPr/>
        </p:nvSpPr>
        <p:spPr>
          <a:xfrm rot="10800000">
            <a:off x="2761222" y="4825834"/>
            <a:ext cx="358663" cy="254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Imagem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91" y="2114700"/>
            <a:ext cx="2589108" cy="4706162"/>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969" r:id="rId2" imgW="257040" imgH="304920"/>
        </mc:Choice>
        <mc:Fallback>
          <p:control r:id="rId2" imgW="257040" imgH="304920">
            <p:pic>
              <p:nvPicPr>
                <p:cNvPr id="10" name="HTMLCheckbox6"/>
                <p:cNvPicPr preferRelativeResize="0">
                  <a:picLocks noChangeArrowheads="1" noChangeShapeType="1"/>
                </p:cNvPicPr>
                <p:nvPr/>
              </p:nvPicPr>
              <p:blipFill>
                <a:blip r:embed="rId7"/>
                <a:srcRect/>
                <a:stretch>
                  <a:fillRect/>
                </a:stretch>
              </p:blipFill>
              <p:spPr bwMode="auto">
                <a:xfrm>
                  <a:off x="152400" y="152400"/>
                  <a:ext cx="49592" cy="76200"/>
                </a:xfrm>
                <a:prstGeom prst="rect">
                  <a:avLst/>
                </a:prstGeom>
                <a:noFill/>
                <a:ln w="9525">
                  <a:miter lim="800000"/>
                  <a:headEnd/>
                  <a:tailEnd/>
                </a:ln>
                <a:effectLst/>
              </p:spPr>
            </p:pic>
          </p:control>
        </mc:Fallback>
      </mc:AlternateContent>
      <mc:AlternateContent xmlns:mc="http://schemas.openxmlformats.org/markup-compatibility/2006">
        <mc:Choice xmlns:v="urn:schemas-microsoft-com:vml" Requires="v">
          <p:control spid="1970" r:id="rId3" imgW="257040" imgH="304920"/>
        </mc:Choice>
        <mc:Fallback>
          <p:control r:id="rId3" imgW="257040" imgH="304920">
            <p:pic>
              <p:nvPicPr>
                <p:cNvPr id="17" name="HTMLCheckbox13"/>
                <p:cNvPicPr preferRelativeResize="0">
                  <a:picLocks noChangeArrowheads="1" noChangeShapeType="1"/>
                </p:cNvPicPr>
                <p:nvPr/>
              </p:nvPicPr>
              <p:blipFill>
                <a:blip r:embed="rId7"/>
                <a:srcRect/>
                <a:stretch>
                  <a:fillRect/>
                </a:stretch>
              </p:blipFill>
              <p:spPr bwMode="auto">
                <a:xfrm>
                  <a:off x="-685800" y="152400"/>
                  <a:ext cx="93518" cy="76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607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011" y="624110"/>
            <a:ext cx="9595601" cy="883848"/>
          </a:xfrm>
        </p:spPr>
        <p:txBody>
          <a:bodyPr>
            <a:normAutofit/>
          </a:bodyPr>
          <a:lstStyle/>
          <a:p>
            <a:r>
              <a:rPr lang="pt-BR" dirty="0"/>
              <a:t>Procedimentos referência 1:</a:t>
            </a:r>
          </a:p>
        </p:txBody>
      </p:sp>
      <p:sp>
        <p:nvSpPr>
          <p:cNvPr id="3" name="Espaço Reservado para Conteúdo 2"/>
          <p:cNvSpPr>
            <a:spLocks noGrp="1"/>
          </p:cNvSpPr>
          <p:nvPr>
            <p:ph idx="1"/>
          </p:nvPr>
        </p:nvSpPr>
        <p:spPr>
          <a:xfrm>
            <a:off x="1909011" y="1507958"/>
            <a:ext cx="8915400" cy="3777622"/>
          </a:xfrm>
        </p:spPr>
        <p:txBody>
          <a:bodyPr>
            <a:normAutofit/>
          </a:bodyPr>
          <a:lstStyle/>
          <a:p>
            <a:r>
              <a:rPr lang="pt-BR" sz="2000" b="1" dirty="0">
                <a:solidFill>
                  <a:srgbClr val="FF0000"/>
                </a:solidFill>
              </a:rPr>
              <a:t>Uso direto de </a:t>
            </a:r>
            <a:r>
              <a:rPr lang="pt-BR" sz="2000" b="1" i="1" dirty="0">
                <a:solidFill>
                  <a:srgbClr val="FF0000"/>
                </a:solidFill>
              </a:rPr>
              <a:t>percentil máximo </a:t>
            </a:r>
            <a:r>
              <a:rPr lang="pt-BR" sz="2000" b="1" dirty="0">
                <a:solidFill>
                  <a:srgbClr val="FF0000"/>
                </a:solidFill>
              </a:rPr>
              <a:t>para periódicos nas bases </a:t>
            </a:r>
            <a:r>
              <a:rPr lang="pt-BR" sz="2000" b="1" dirty="0" err="1">
                <a:solidFill>
                  <a:srgbClr val="FF0000"/>
                </a:solidFill>
              </a:rPr>
              <a:t>Scopus</a:t>
            </a:r>
            <a:r>
              <a:rPr lang="pt-BR" sz="2000" b="1" dirty="0">
                <a:solidFill>
                  <a:srgbClr val="FF0000"/>
                </a:solidFill>
              </a:rPr>
              <a:t> e JCR-</a:t>
            </a:r>
            <a:r>
              <a:rPr lang="pt-BR" sz="2000" b="1" dirty="0" err="1">
                <a:solidFill>
                  <a:srgbClr val="FF0000"/>
                </a:solidFill>
              </a:rPr>
              <a:t>WoS</a:t>
            </a:r>
            <a:endParaRPr lang="pt-BR" sz="2000" b="1" dirty="0">
              <a:solidFill>
                <a:srgbClr val="FF0000"/>
              </a:solidFill>
            </a:endParaRPr>
          </a:p>
          <a:p>
            <a:r>
              <a:rPr lang="pt-BR" sz="2000" dirty="0">
                <a:solidFill>
                  <a:schemeClr val="tx1"/>
                </a:solidFill>
              </a:rPr>
              <a:t>Imputar através de modelos de regressão valores de percentis para periódicos que não estão nas bases </a:t>
            </a:r>
            <a:r>
              <a:rPr lang="pt-BR" sz="2000" dirty="0" err="1">
                <a:solidFill>
                  <a:schemeClr val="tx1"/>
                </a:solidFill>
              </a:rPr>
              <a:t>Scopus</a:t>
            </a:r>
            <a:r>
              <a:rPr lang="pt-BR" sz="2000" dirty="0">
                <a:solidFill>
                  <a:schemeClr val="tx1"/>
                </a:solidFill>
              </a:rPr>
              <a:t> e </a:t>
            </a:r>
            <a:r>
              <a:rPr lang="pt-BR" sz="2000" dirty="0" err="1">
                <a:solidFill>
                  <a:schemeClr val="tx1"/>
                </a:solidFill>
              </a:rPr>
              <a:t>WoS</a:t>
            </a:r>
            <a:r>
              <a:rPr lang="pt-BR" sz="2000" dirty="0">
                <a:solidFill>
                  <a:schemeClr val="tx1"/>
                </a:solidFill>
              </a:rPr>
              <a:t> mas que possuem h5 </a:t>
            </a:r>
            <a:r>
              <a:rPr lang="pt-BR" sz="2000" dirty="0">
                <a:solidFill>
                  <a:srgbClr val="FF0000"/>
                </a:solidFill>
              </a:rPr>
              <a:t>(uso de modelos corrigidos para intervalo necessário de imputação e com exclusão de </a:t>
            </a:r>
            <a:r>
              <a:rPr lang="pt-BR" sz="2000" dirty="0" err="1">
                <a:solidFill>
                  <a:srgbClr val="FF0000"/>
                </a:solidFill>
              </a:rPr>
              <a:t>outliers</a:t>
            </a:r>
            <a:r>
              <a:rPr lang="pt-BR" sz="2000" dirty="0">
                <a:solidFill>
                  <a:srgbClr val="FF0000"/>
                </a:solidFill>
              </a:rPr>
              <a:t>)</a:t>
            </a:r>
          </a:p>
          <a:p>
            <a:endParaRPr lang="pt-BR" sz="2000" dirty="0">
              <a:solidFill>
                <a:schemeClr val="tx1"/>
              </a:solidFill>
            </a:endParaRPr>
          </a:p>
          <a:p>
            <a:pPr lvl="1"/>
            <a:r>
              <a:rPr lang="pt-BR" sz="2000" dirty="0">
                <a:solidFill>
                  <a:schemeClr val="tx1"/>
                </a:solidFill>
              </a:rPr>
              <a:t>Gerar – </a:t>
            </a:r>
            <a:r>
              <a:rPr lang="pt-BR" sz="2000" dirty="0" err="1">
                <a:solidFill>
                  <a:schemeClr val="tx1"/>
                </a:solidFill>
              </a:rPr>
              <a:t>Qualis</a:t>
            </a:r>
            <a:r>
              <a:rPr lang="pt-BR" sz="2000" dirty="0">
                <a:solidFill>
                  <a:schemeClr val="tx1"/>
                </a:solidFill>
              </a:rPr>
              <a:t> Referência 1</a:t>
            </a:r>
          </a:p>
          <a:p>
            <a:pPr marL="914400" lvl="2" indent="0">
              <a:buNone/>
            </a:pPr>
            <a:endParaRPr lang="pt-BR" sz="2000" dirty="0">
              <a:solidFill>
                <a:schemeClr val="tx1"/>
              </a:solidFill>
            </a:endParaRPr>
          </a:p>
        </p:txBody>
      </p:sp>
      <p:graphicFrame>
        <p:nvGraphicFramePr>
          <p:cNvPr id="4" name="Gráfico 4">
            <a:extLst>
              <a:ext uri="{FF2B5EF4-FFF2-40B4-BE49-F238E27FC236}">
                <a16:creationId xmlns:a16="http://schemas.microsoft.com/office/drawing/2014/main" id="{BD51D6EA-4674-9D4E-93BD-F78A9613BED5}"/>
              </a:ext>
            </a:extLst>
          </p:cNvPr>
          <p:cNvGraphicFramePr>
            <a:graphicFrameLocks/>
          </p:cNvGraphicFramePr>
          <p:nvPr>
            <p:extLst>
              <p:ext uri="{D42A27DB-BD31-4B8C-83A1-F6EECF244321}">
                <p14:modId xmlns:p14="http://schemas.microsoft.com/office/powerpoint/2010/main" val="1049388510"/>
              </p:ext>
            </p:extLst>
          </p:nvPr>
        </p:nvGraphicFramePr>
        <p:xfrm>
          <a:off x="7035160" y="4219326"/>
          <a:ext cx="5156840" cy="2638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a 4">
            <a:extLst>
              <a:ext uri="{FF2B5EF4-FFF2-40B4-BE49-F238E27FC236}">
                <a16:creationId xmlns:a16="http://schemas.microsoft.com/office/drawing/2014/main" id="{71128CE6-8D5E-B046-9890-B81682C1CA0E}"/>
              </a:ext>
            </a:extLst>
          </p:cNvPr>
          <p:cNvGraphicFramePr>
            <a:graphicFrameLocks noGrp="1"/>
          </p:cNvGraphicFramePr>
          <p:nvPr>
            <p:extLst>
              <p:ext uri="{D42A27DB-BD31-4B8C-83A1-F6EECF244321}">
                <p14:modId xmlns:p14="http://schemas.microsoft.com/office/powerpoint/2010/main" val="2056980164"/>
              </p:ext>
            </p:extLst>
          </p:nvPr>
        </p:nvGraphicFramePr>
        <p:xfrm>
          <a:off x="192935" y="4565073"/>
          <a:ext cx="3723986" cy="2292927"/>
        </p:xfrm>
        <a:graphic>
          <a:graphicData uri="http://schemas.openxmlformats.org/drawingml/2006/table">
            <a:tbl>
              <a:tblPr>
                <a:tableStyleId>{5C22544A-7EE6-4342-B048-85BDC9FD1C3A}</a:tableStyleId>
              </a:tblPr>
              <a:tblGrid>
                <a:gridCol w="1941534">
                  <a:extLst>
                    <a:ext uri="{9D8B030D-6E8A-4147-A177-3AD203B41FA5}">
                      <a16:colId xmlns:a16="http://schemas.microsoft.com/office/drawing/2014/main" val="20000"/>
                    </a:ext>
                  </a:extLst>
                </a:gridCol>
                <a:gridCol w="943651">
                  <a:extLst>
                    <a:ext uri="{9D8B030D-6E8A-4147-A177-3AD203B41FA5}">
                      <a16:colId xmlns:a16="http://schemas.microsoft.com/office/drawing/2014/main" val="20001"/>
                    </a:ext>
                  </a:extLst>
                </a:gridCol>
                <a:gridCol w="838801">
                  <a:extLst>
                    <a:ext uri="{9D8B030D-6E8A-4147-A177-3AD203B41FA5}">
                      <a16:colId xmlns:a16="http://schemas.microsoft.com/office/drawing/2014/main" val="20002"/>
                    </a:ext>
                  </a:extLst>
                </a:gridCol>
              </a:tblGrid>
              <a:tr h="457200">
                <a:tc>
                  <a:txBody>
                    <a:bodyPr/>
                    <a:lstStyle/>
                    <a:p>
                      <a:pPr algn="l" fontAlgn="ctr"/>
                      <a:r>
                        <a:rPr lang="pt-BR" sz="1400" u="none" strike="noStrike" dirty="0" err="1">
                          <a:effectLst/>
                        </a:rPr>
                        <a:t>Agricultural</a:t>
                      </a:r>
                      <a:r>
                        <a:rPr lang="pt-BR" sz="1400" u="none" strike="noStrike" dirty="0">
                          <a:effectLst/>
                        </a:rPr>
                        <a:t> </a:t>
                      </a:r>
                      <a:r>
                        <a:rPr lang="pt-BR" sz="1400" u="none" strike="noStrike" dirty="0" err="1">
                          <a:effectLst/>
                        </a:rPr>
                        <a:t>and</a:t>
                      </a:r>
                      <a:r>
                        <a:rPr lang="pt-BR" sz="1400" u="none" strike="noStrike" dirty="0">
                          <a:effectLst/>
                        </a:rPr>
                        <a:t> Forest </a:t>
                      </a:r>
                      <a:r>
                        <a:rPr lang="pt-BR" sz="1400" u="none" strike="noStrike" dirty="0" err="1">
                          <a:effectLst/>
                        </a:rPr>
                        <a:t>Entomology</a:t>
                      </a:r>
                      <a:endParaRPr lang="pt-BR" sz="1400" b="0" i="0" u="none" strike="noStrike" dirty="0">
                        <a:solidFill>
                          <a:srgbClr val="323232"/>
                        </a:solidFill>
                        <a:effectLst/>
                        <a:latin typeface="Arial" panose="020B0604020202020204" pitchFamily="34" charset="0"/>
                      </a:endParaRPr>
                    </a:p>
                  </a:txBody>
                  <a:tcPr marL="9525" marR="9525" marT="9525" marB="0" anchor="ctr"/>
                </a:tc>
                <a:tc>
                  <a:txBody>
                    <a:bodyPr/>
                    <a:lstStyle/>
                    <a:p>
                      <a:pPr algn="l"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76250">
                <a:tc>
                  <a:txBody>
                    <a:bodyPr/>
                    <a:lstStyle/>
                    <a:p>
                      <a:pPr algn="l" fontAlgn="ctr"/>
                      <a:r>
                        <a:rPr lang="pt-BR" sz="1200" u="none" strike="noStrike">
                          <a:effectLst/>
                        </a:rPr>
                        <a:t>Category</a:t>
                      </a:r>
                      <a:endParaRPr lang="pt-BR" sz="1200" b="0" i="0" u="none" strike="noStrike">
                        <a:solidFill>
                          <a:srgbClr val="323232"/>
                        </a:solidFill>
                        <a:effectLst/>
                        <a:latin typeface="Arial" panose="020B0604020202020204" pitchFamily="34" charset="0"/>
                      </a:endParaRPr>
                    </a:p>
                  </a:txBody>
                  <a:tcPr marL="9525" marR="9525" marT="9525" marB="0" anchor="ctr"/>
                </a:tc>
                <a:tc>
                  <a:txBody>
                    <a:bodyPr/>
                    <a:lstStyle/>
                    <a:p>
                      <a:pPr algn="l" fontAlgn="ctr"/>
                      <a:r>
                        <a:rPr lang="pt-BR" sz="1200" u="none" strike="noStrike">
                          <a:effectLst/>
                        </a:rPr>
                        <a:t>Rank</a:t>
                      </a:r>
                      <a:endParaRPr lang="pt-BR" sz="1200" b="0" i="0" u="none" strike="noStrike">
                        <a:solidFill>
                          <a:srgbClr val="323232"/>
                        </a:solidFill>
                        <a:effectLst/>
                        <a:latin typeface="Arial" panose="020B0604020202020204" pitchFamily="34" charset="0"/>
                      </a:endParaRPr>
                    </a:p>
                  </a:txBody>
                  <a:tcPr marL="9525" marR="9525" marT="9525" marB="0" anchor="ctr"/>
                </a:tc>
                <a:tc>
                  <a:txBody>
                    <a:bodyPr/>
                    <a:lstStyle/>
                    <a:p>
                      <a:pPr algn="l" fontAlgn="ctr"/>
                      <a:r>
                        <a:rPr lang="pt-BR" sz="1200" u="none" strike="noStrike">
                          <a:effectLst/>
                        </a:rPr>
                        <a:t>Percentile</a:t>
                      </a:r>
                      <a:endParaRPr lang="pt-BR" sz="1200" b="0" i="0" u="none" strike="noStrike">
                        <a:solidFill>
                          <a:srgbClr val="32323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476250">
                <a:tc>
                  <a:txBody>
                    <a:bodyPr/>
                    <a:lstStyle/>
                    <a:p>
                      <a:pPr algn="l" fontAlgn="ctr"/>
                      <a:r>
                        <a:rPr lang="pt-BR" sz="1200" u="none" strike="noStrike" dirty="0" err="1">
                          <a:effectLst/>
                        </a:rPr>
                        <a:t>Forestry</a:t>
                      </a:r>
                      <a:endParaRPr lang="pt-BR" sz="1200" b="0" i="0" u="none" strike="noStrike" dirty="0">
                        <a:solidFill>
                          <a:srgbClr val="323232"/>
                        </a:solidFill>
                        <a:effectLst/>
                        <a:latin typeface="Arial" panose="020B0604020202020204" pitchFamily="34" charset="0"/>
                      </a:endParaRPr>
                    </a:p>
                  </a:txBody>
                  <a:tcPr marL="9525" marR="9525" marT="9525" marB="0" anchor="ctr"/>
                </a:tc>
                <a:tc>
                  <a:txBody>
                    <a:bodyPr/>
                    <a:lstStyle/>
                    <a:p>
                      <a:pPr algn="l" fontAlgn="t"/>
                      <a:r>
                        <a:rPr lang="pt-BR" sz="1200" u="none" strike="noStrike">
                          <a:effectLst/>
                        </a:rPr>
                        <a:t>#28/129</a:t>
                      </a:r>
                      <a:endParaRPr lang="pt-BR" sz="1200" b="0" i="0" u="none" strike="noStrike">
                        <a:solidFill>
                          <a:srgbClr val="323232"/>
                        </a:solidFill>
                        <a:effectLst/>
                        <a:latin typeface="Arial" panose="020B0604020202020204" pitchFamily="34" charset="0"/>
                      </a:endParaRPr>
                    </a:p>
                  </a:txBody>
                  <a:tcPr marL="9525" marR="9525" marT="9525" marB="0" anchor="ctr"/>
                </a:tc>
                <a:tc>
                  <a:txBody>
                    <a:bodyPr/>
                    <a:lstStyle/>
                    <a:p>
                      <a:pPr algn="l" fontAlgn="ctr"/>
                      <a:r>
                        <a:rPr lang="pt-BR" sz="1200" u="none" strike="noStrike">
                          <a:effectLst/>
                        </a:rPr>
                        <a:t>78th</a:t>
                      </a:r>
                      <a:endParaRPr lang="pt-BR" sz="1200" b="0" i="0" u="none" strike="noStrike">
                        <a:solidFill>
                          <a:srgbClr val="32323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476250">
                <a:tc>
                  <a:txBody>
                    <a:bodyPr/>
                    <a:lstStyle/>
                    <a:p>
                      <a:pPr algn="l" fontAlgn="ctr"/>
                      <a:r>
                        <a:rPr lang="pt-BR" sz="1200" u="none" strike="noStrike">
                          <a:effectLst/>
                        </a:rPr>
                        <a:t>Insect Science</a:t>
                      </a:r>
                      <a:endParaRPr lang="pt-BR" sz="1200" b="0" i="0" u="none" strike="noStrike">
                        <a:solidFill>
                          <a:srgbClr val="323232"/>
                        </a:solidFill>
                        <a:effectLst/>
                        <a:latin typeface="Arial" panose="020B0604020202020204" pitchFamily="34" charset="0"/>
                      </a:endParaRPr>
                    </a:p>
                  </a:txBody>
                  <a:tcPr marL="9525" marR="9525" marT="9525" marB="0" anchor="ctr"/>
                </a:tc>
                <a:tc>
                  <a:txBody>
                    <a:bodyPr/>
                    <a:lstStyle/>
                    <a:p>
                      <a:pPr algn="l" fontAlgn="t"/>
                      <a:r>
                        <a:rPr lang="pt-BR" sz="1200" u="none" strike="noStrike">
                          <a:effectLst/>
                        </a:rPr>
                        <a:t>#35/136</a:t>
                      </a:r>
                      <a:endParaRPr lang="pt-BR" sz="1200" b="0" i="0" u="none" strike="noStrike">
                        <a:solidFill>
                          <a:srgbClr val="323232"/>
                        </a:solidFill>
                        <a:effectLst/>
                        <a:latin typeface="Arial" panose="020B0604020202020204" pitchFamily="34" charset="0"/>
                      </a:endParaRPr>
                    </a:p>
                  </a:txBody>
                  <a:tcPr marL="9525" marR="9525" marT="9525" marB="0" anchor="ctr"/>
                </a:tc>
                <a:tc>
                  <a:txBody>
                    <a:bodyPr/>
                    <a:lstStyle/>
                    <a:p>
                      <a:pPr algn="l" fontAlgn="ctr"/>
                      <a:r>
                        <a:rPr lang="pt-BR" sz="1200" u="none" strike="noStrike">
                          <a:effectLst/>
                        </a:rPr>
                        <a:t>74th</a:t>
                      </a:r>
                      <a:endParaRPr lang="pt-BR" sz="1200" b="0" i="0" u="none" strike="noStrike">
                        <a:solidFill>
                          <a:srgbClr val="32323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406977">
                <a:tc>
                  <a:txBody>
                    <a:bodyPr/>
                    <a:lstStyle/>
                    <a:p>
                      <a:pPr algn="l" fontAlgn="ctr"/>
                      <a:r>
                        <a:rPr lang="pt-BR" sz="1200" u="none" strike="noStrike">
                          <a:effectLst/>
                        </a:rPr>
                        <a:t>Agronomy and Crop Science</a:t>
                      </a:r>
                      <a:endParaRPr lang="pt-BR" sz="1200" b="0" i="0" u="none" strike="noStrike">
                        <a:solidFill>
                          <a:srgbClr val="323232"/>
                        </a:solidFill>
                        <a:effectLst/>
                        <a:latin typeface="Arial" panose="020B0604020202020204" pitchFamily="34" charset="0"/>
                      </a:endParaRPr>
                    </a:p>
                  </a:txBody>
                  <a:tcPr marL="9525" marR="9525" marT="9525" marB="0" anchor="ctr"/>
                </a:tc>
                <a:tc>
                  <a:txBody>
                    <a:bodyPr/>
                    <a:lstStyle/>
                    <a:p>
                      <a:pPr algn="l" fontAlgn="t"/>
                      <a:r>
                        <a:rPr lang="pt-BR" sz="1200" u="none" strike="noStrike">
                          <a:effectLst/>
                        </a:rPr>
                        <a:t>#85/309</a:t>
                      </a:r>
                      <a:endParaRPr lang="pt-BR" sz="1200" b="0" i="0" u="none" strike="noStrike">
                        <a:solidFill>
                          <a:srgbClr val="323232"/>
                        </a:solidFill>
                        <a:effectLst/>
                        <a:latin typeface="Arial" panose="020B0604020202020204" pitchFamily="34" charset="0"/>
                      </a:endParaRPr>
                    </a:p>
                  </a:txBody>
                  <a:tcPr marL="9525" marR="9525" marT="9525" marB="0" anchor="ctr"/>
                </a:tc>
                <a:tc>
                  <a:txBody>
                    <a:bodyPr/>
                    <a:lstStyle/>
                    <a:p>
                      <a:pPr algn="l" fontAlgn="ctr"/>
                      <a:r>
                        <a:rPr lang="pt-BR" sz="1200" u="none" strike="noStrike" dirty="0">
                          <a:effectLst/>
                        </a:rPr>
                        <a:t>72nd</a:t>
                      </a:r>
                      <a:endParaRPr lang="pt-BR" sz="1200" b="0" i="0" u="none" strike="noStrike" dirty="0">
                        <a:solidFill>
                          <a:srgbClr val="32323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370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02D1-B8C0-2F42-8327-EA9774B5DC54}"/>
              </a:ext>
            </a:extLst>
          </p:cNvPr>
          <p:cNvSpPr>
            <a:spLocks noGrp="1"/>
          </p:cNvSpPr>
          <p:nvPr>
            <p:ph type="title"/>
          </p:nvPr>
        </p:nvSpPr>
        <p:spPr/>
        <p:txBody>
          <a:bodyPr/>
          <a:lstStyle/>
          <a:p>
            <a:r>
              <a:rPr lang="en-US" dirty="0" err="1"/>
              <a:t>Procedimentos</a:t>
            </a:r>
            <a:r>
              <a:rPr lang="en-US" dirty="0"/>
              <a:t> </a:t>
            </a:r>
            <a:r>
              <a:rPr lang="en-US" dirty="0" err="1"/>
              <a:t>referência</a:t>
            </a:r>
            <a:r>
              <a:rPr lang="en-US" dirty="0"/>
              <a:t> 2:</a:t>
            </a:r>
          </a:p>
        </p:txBody>
      </p:sp>
      <p:sp>
        <p:nvSpPr>
          <p:cNvPr id="3" name="Content Placeholder 2">
            <a:extLst>
              <a:ext uri="{FF2B5EF4-FFF2-40B4-BE49-F238E27FC236}">
                <a16:creationId xmlns:a16="http://schemas.microsoft.com/office/drawing/2014/main" id="{FF5416E9-AF9D-E044-BE3A-87B78B86BC99}"/>
              </a:ext>
            </a:extLst>
          </p:cNvPr>
          <p:cNvSpPr>
            <a:spLocks noGrp="1"/>
          </p:cNvSpPr>
          <p:nvPr>
            <p:ph idx="1"/>
          </p:nvPr>
        </p:nvSpPr>
        <p:spPr>
          <a:xfrm>
            <a:off x="10217427" y="3064190"/>
            <a:ext cx="1974574" cy="3777622"/>
          </a:xfrm>
        </p:spPr>
        <p:txBody>
          <a:bodyPr/>
          <a:lstStyle/>
          <a:p>
            <a:r>
              <a:rPr lang="en-US" b="1" dirty="0" err="1"/>
              <a:t>Cálculo</a:t>
            </a:r>
            <a:r>
              <a:rPr lang="en-US" b="1" dirty="0"/>
              <a:t> dos </a:t>
            </a:r>
            <a:r>
              <a:rPr lang="en-US" b="1" dirty="0" err="1"/>
              <a:t>percentis</a:t>
            </a:r>
            <a:r>
              <a:rPr lang="en-US" b="1" dirty="0"/>
              <a:t> para h </a:t>
            </a:r>
            <a:r>
              <a:rPr lang="en-US" b="1" dirty="0" err="1"/>
              <a:t>após</a:t>
            </a:r>
            <a:r>
              <a:rPr lang="en-US" b="1" dirty="0"/>
              <a:t> </a:t>
            </a:r>
            <a:r>
              <a:rPr lang="en-US" b="1" dirty="0" err="1"/>
              <a:t>definicão</a:t>
            </a:r>
            <a:r>
              <a:rPr lang="en-US" b="1" dirty="0"/>
              <a:t> de </a:t>
            </a:r>
            <a:r>
              <a:rPr lang="en-US" b="1" dirty="0" err="1"/>
              <a:t>subgrupos</a:t>
            </a:r>
            <a:r>
              <a:rPr lang="en-US" b="1" dirty="0"/>
              <a:t> dentro de </a:t>
            </a:r>
            <a:r>
              <a:rPr lang="en-US" b="1" dirty="0" err="1"/>
              <a:t>cada</a:t>
            </a:r>
            <a:r>
              <a:rPr lang="en-US" b="1" dirty="0"/>
              <a:t> </a:t>
            </a:r>
            <a:r>
              <a:rPr lang="en-US" b="1" dirty="0" err="1"/>
              <a:t>Área</a:t>
            </a:r>
            <a:r>
              <a:rPr lang="en-US" b="1" dirty="0"/>
              <a:t> (</a:t>
            </a:r>
            <a:r>
              <a:rPr lang="en-US" b="1" dirty="0" err="1"/>
              <a:t>temáticos</a:t>
            </a:r>
            <a:r>
              <a:rPr lang="en-US" b="1" dirty="0"/>
              <a:t> </a:t>
            </a:r>
            <a:r>
              <a:rPr lang="en-US" b="1" dirty="0" err="1"/>
              <a:t>ou</a:t>
            </a:r>
            <a:r>
              <a:rPr lang="en-US" b="1" dirty="0"/>
              <a:t> de </a:t>
            </a:r>
            <a:r>
              <a:rPr lang="en-US" b="1" dirty="0" err="1"/>
              <a:t>língua</a:t>
            </a:r>
            <a:r>
              <a:rPr lang="en-US" b="1" dirty="0"/>
              <a:t>)</a:t>
            </a:r>
          </a:p>
        </p:txBody>
      </p:sp>
      <p:pic>
        <p:nvPicPr>
          <p:cNvPr id="4" name="Picture 3">
            <a:extLst>
              <a:ext uri="{FF2B5EF4-FFF2-40B4-BE49-F238E27FC236}">
                <a16:creationId xmlns:a16="http://schemas.microsoft.com/office/drawing/2014/main" id="{C9A04F0F-33F3-A94C-9137-942E6BFB2862}"/>
              </a:ext>
            </a:extLst>
          </p:cNvPr>
          <p:cNvPicPr>
            <a:picLocks noChangeAspect="1"/>
          </p:cNvPicPr>
          <p:nvPr/>
        </p:nvPicPr>
        <p:blipFill>
          <a:blip r:embed="rId2"/>
          <a:stretch>
            <a:fillRect/>
          </a:stretch>
        </p:blipFill>
        <p:spPr>
          <a:xfrm>
            <a:off x="183806" y="1517410"/>
            <a:ext cx="10137913" cy="5340590"/>
          </a:xfrm>
          <a:prstGeom prst="rect">
            <a:avLst/>
          </a:prstGeom>
        </p:spPr>
      </p:pic>
    </p:spTree>
    <p:extLst>
      <p:ext uri="{BB962C8B-B14F-4D97-AF65-F5344CB8AC3E}">
        <p14:creationId xmlns:p14="http://schemas.microsoft.com/office/powerpoint/2010/main" val="62845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50749" y="1273306"/>
            <a:ext cx="5920182" cy="5065149"/>
          </a:xfrm>
        </p:spPr>
        <p:txBody>
          <a:bodyPr>
            <a:normAutofit/>
          </a:bodyPr>
          <a:lstStyle/>
          <a:p>
            <a:r>
              <a:rPr lang="pt-BR" dirty="0"/>
              <a:t>2- Determinar limites de classes para percentis máximos (um periódico pode ocorrer em mais de uma temática/especialidade):</a:t>
            </a:r>
          </a:p>
          <a:p>
            <a:pPr lvl="1"/>
            <a:r>
              <a:rPr lang="pt-BR" dirty="0"/>
              <a:t>Percentil (máximo JCR ou SJR ou </a:t>
            </a:r>
            <a:r>
              <a:rPr lang="pt-BR" dirty="0" err="1"/>
              <a:t>h</a:t>
            </a:r>
            <a:r>
              <a:rPr lang="pt-BR" dirty="0"/>
              <a:t>) </a:t>
            </a:r>
          </a:p>
          <a:p>
            <a:pPr lvl="1"/>
            <a:r>
              <a:rPr lang="pt-BR" dirty="0" err="1"/>
              <a:t>P</a:t>
            </a:r>
            <a:r>
              <a:rPr lang="pt-BR" dirty="0"/>
              <a:t> &gt;87,5        A1</a:t>
            </a:r>
          </a:p>
          <a:p>
            <a:pPr lvl="1"/>
            <a:r>
              <a:rPr lang="pt-BR" dirty="0" err="1"/>
              <a:t>P</a:t>
            </a:r>
            <a:r>
              <a:rPr lang="pt-BR" dirty="0"/>
              <a:t> 87,5-75     A2</a:t>
            </a:r>
          </a:p>
          <a:p>
            <a:pPr lvl="1"/>
            <a:r>
              <a:rPr lang="pt-BR" dirty="0" err="1"/>
              <a:t>P</a:t>
            </a:r>
            <a:r>
              <a:rPr lang="pt-BR" dirty="0"/>
              <a:t> 75-62,5     A3</a:t>
            </a:r>
          </a:p>
          <a:p>
            <a:pPr lvl="1"/>
            <a:r>
              <a:rPr lang="pt-BR" dirty="0" err="1"/>
              <a:t>P</a:t>
            </a:r>
            <a:r>
              <a:rPr lang="pt-BR" dirty="0"/>
              <a:t> 62,5-50     A4</a:t>
            </a:r>
          </a:p>
          <a:p>
            <a:pPr lvl="1"/>
            <a:r>
              <a:rPr lang="pt-BR" dirty="0" err="1"/>
              <a:t>P</a:t>
            </a:r>
            <a:r>
              <a:rPr lang="pt-BR" dirty="0"/>
              <a:t> 50-37,5     B1</a:t>
            </a:r>
          </a:p>
          <a:p>
            <a:pPr lvl="1"/>
            <a:r>
              <a:rPr lang="pt-BR" dirty="0" err="1"/>
              <a:t>P</a:t>
            </a:r>
            <a:r>
              <a:rPr lang="pt-BR" dirty="0"/>
              <a:t> 37,5-25     B2</a:t>
            </a:r>
          </a:p>
          <a:p>
            <a:pPr lvl="1"/>
            <a:r>
              <a:rPr lang="pt-BR" dirty="0" err="1"/>
              <a:t>P</a:t>
            </a:r>
            <a:r>
              <a:rPr lang="pt-BR" dirty="0"/>
              <a:t> 25-12,5     B3</a:t>
            </a:r>
          </a:p>
          <a:p>
            <a:pPr lvl="1"/>
            <a:r>
              <a:rPr lang="pt-BR" dirty="0" err="1"/>
              <a:t>P</a:t>
            </a:r>
            <a:r>
              <a:rPr lang="pt-BR" dirty="0"/>
              <a:t> &lt;12,5        B4</a:t>
            </a:r>
          </a:p>
          <a:p>
            <a:pPr marL="457200" lvl="1" indent="0">
              <a:buNone/>
            </a:pPr>
            <a:endParaRPr lang="pt-BR" dirty="0"/>
          </a:p>
          <a:p>
            <a:pPr marL="457200" lvl="1" indent="0">
              <a:buNone/>
            </a:pPr>
            <a:endParaRPr lang="pt-BR" dirty="0"/>
          </a:p>
          <a:p>
            <a:pPr marL="457200" lvl="1" indent="0">
              <a:buNone/>
            </a:pPr>
            <a:endParaRPr lang="pt-BR" dirty="0"/>
          </a:p>
          <a:p>
            <a:pPr marL="457200" lvl="1" indent="0">
              <a:buNone/>
            </a:pPr>
            <a:endParaRPr lang="pt-BR" dirty="0"/>
          </a:p>
        </p:txBody>
      </p:sp>
      <p:sp>
        <p:nvSpPr>
          <p:cNvPr id="4" name="Título 3"/>
          <p:cNvSpPr>
            <a:spLocks noGrp="1"/>
          </p:cNvSpPr>
          <p:nvPr>
            <p:ph type="title"/>
          </p:nvPr>
        </p:nvSpPr>
        <p:spPr>
          <a:xfrm>
            <a:off x="1650749" y="55211"/>
            <a:ext cx="9768714" cy="740113"/>
          </a:xfrm>
        </p:spPr>
        <p:txBody>
          <a:bodyPr>
            <a:normAutofit fontScale="90000"/>
          </a:bodyPr>
          <a:lstStyle/>
          <a:p>
            <a:r>
              <a:rPr lang="pt-BR" dirty="0"/>
              <a:t>Procedimentos referências 1 e 2:</a:t>
            </a:r>
            <a:br>
              <a:rPr lang="pt-BR" dirty="0"/>
            </a:br>
            <a:r>
              <a:rPr lang="pt-BR" dirty="0"/>
              <a:t> </a:t>
            </a:r>
            <a:br>
              <a:rPr lang="pt-BR" dirty="0"/>
            </a:br>
            <a:r>
              <a:rPr lang="pt-BR" dirty="0"/>
              <a:t>															</a:t>
            </a:r>
          </a:p>
        </p:txBody>
      </p:sp>
    </p:spTree>
    <p:extLst>
      <p:ext uri="{BB962C8B-B14F-4D97-AF65-F5344CB8AC3E}">
        <p14:creationId xmlns:p14="http://schemas.microsoft.com/office/powerpoint/2010/main" val="289960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7057" y="161662"/>
            <a:ext cx="9561094" cy="1280890"/>
          </a:xfrm>
        </p:spPr>
        <p:txBody>
          <a:bodyPr>
            <a:normAutofit/>
          </a:bodyPr>
          <a:lstStyle/>
          <a:p>
            <a:pPr algn="ctr"/>
            <a:r>
              <a:rPr lang="pt-BR" dirty="0" err="1"/>
              <a:t>Qualis</a:t>
            </a:r>
            <a:r>
              <a:rPr lang="pt-BR" dirty="0"/>
              <a:t> Referência 1+2             </a:t>
            </a:r>
            <a:r>
              <a:rPr lang="pt-BR" dirty="0" err="1"/>
              <a:t>Qualis</a:t>
            </a:r>
            <a:r>
              <a:rPr lang="pt-BR" dirty="0"/>
              <a:t> Único  </a:t>
            </a:r>
            <a:br>
              <a:rPr lang="pt-BR" dirty="0"/>
            </a:br>
            <a:r>
              <a:rPr lang="pt-BR" dirty="0"/>
              <a:t>Ajustes</a:t>
            </a:r>
          </a:p>
        </p:txBody>
      </p:sp>
      <p:sp>
        <p:nvSpPr>
          <p:cNvPr id="3" name="Espaço Reservado para Conteúdo 2"/>
          <p:cNvSpPr>
            <a:spLocks noGrp="1"/>
          </p:cNvSpPr>
          <p:nvPr>
            <p:ph idx="1"/>
          </p:nvPr>
        </p:nvSpPr>
        <p:spPr>
          <a:xfrm>
            <a:off x="1431235" y="1442552"/>
            <a:ext cx="10668000" cy="4785970"/>
          </a:xfrm>
        </p:spPr>
        <p:txBody>
          <a:bodyPr>
            <a:normAutofit/>
          </a:bodyPr>
          <a:lstStyle/>
          <a:p>
            <a:pPr lvl="1"/>
            <a:r>
              <a:rPr lang="pt-BR" sz="2000" dirty="0">
                <a:solidFill>
                  <a:schemeClr val="tx1"/>
                </a:solidFill>
              </a:rPr>
              <a:t>Considerar periódicos por </a:t>
            </a:r>
            <a:r>
              <a:rPr lang="pt-BR" sz="2000" b="1" dirty="0">
                <a:solidFill>
                  <a:schemeClr val="tx1"/>
                </a:solidFill>
              </a:rPr>
              <a:t>Área “mãe” </a:t>
            </a:r>
            <a:r>
              <a:rPr lang="pt-BR" sz="2000" dirty="0">
                <a:solidFill>
                  <a:schemeClr val="tx1"/>
                </a:solidFill>
              </a:rPr>
              <a:t>(cada periódico será “atribuído” à Área que teve utilização de 50%) </a:t>
            </a:r>
          </a:p>
          <a:p>
            <a:pPr lvl="1"/>
            <a:r>
              <a:rPr lang="pt-BR" sz="2000" dirty="0">
                <a:solidFill>
                  <a:schemeClr val="tx1"/>
                </a:solidFill>
              </a:rPr>
              <a:t>Embora a proposta acima não reconheça fatores arbitrários de “pertinência” ou “relevância” para descer ou subir periódicos de estrato, diversas Áreas de Avaliação vêm mantendo nos seus processos de qualificação de periódicos diferentes tipos de ajuste fino </a:t>
            </a:r>
          </a:p>
          <a:p>
            <a:pPr lvl="1"/>
            <a:r>
              <a:rPr lang="pt-BR" sz="2000" dirty="0">
                <a:solidFill>
                  <a:schemeClr val="tx1"/>
                </a:solidFill>
              </a:rPr>
              <a:t>Ajustes – as Áreas poderão justificar ajustes (limite de ±1 estrato </a:t>
            </a:r>
            <a:r>
              <a:rPr lang="pt-BR" sz="2000" dirty="0" err="1">
                <a:solidFill>
                  <a:schemeClr val="tx1"/>
                </a:solidFill>
              </a:rPr>
              <a:t>Qualis</a:t>
            </a:r>
            <a:r>
              <a:rPr lang="pt-BR" sz="2000" dirty="0">
                <a:solidFill>
                  <a:schemeClr val="tx1"/>
                </a:solidFill>
              </a:rPr>
              <a:t> para 20% de seu uso enquanto Área mãe; limite de ±2 estratos </a:t>
            </a:r>
            <a:r>
              <a:rPr lang="pt-BR" sz="2000" dirty="0" err="1">
                <a:solidFill>
                  <a:schemeClr val="tx1"/>
                </a:solidFill>
              </a:rPr>
              <a:t>Qualis</a:t>
            </a:r>
            <a:r>
              <a:rPr lang="pt-BR" sz="2000" dirty="0">
                <a:solidFill>
                  <a:schemeClr val="tx1"/>
                </a:solidFill>
              </a:rPr>
              <a:t> para 10% de seu uso enquanto Área mãe</a:t>
            </a:r>
          </a:p>
          <a:p>
            <a:pPr lvl="1"/>
            <a:endParaRPr lang="pt-BR" sz="2000" dirty="0">
              <a:solidFill>
                <a:schemeClr val="tx1"/>
              </a:solidFill>
            </a:endParaRPr>
          </a:p>
          <a:p>
            <a:endParaRPr lang="pt-BR" sz="2000" dirty="0"/>
          </a:p>
        </p:txBody>
      </p:sp>
      <p:sp>
        <p:nvSpPr>
          <p:cNvPr id="4" name="Seta para a direita 3"/>
          <p:cNvSpPr/>
          <p:nvPr/>
        </p:nvSpPr>
        <p:spPr>
          <a:xfrm>
            <a:off x="7133994" y="313734"/>
            <a:ext cx="866276" cy="401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0181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6967-9DBA-304F-88CA-1EA0455213A9}"/>
              </a:ext>
            </a:extLst>
          </p:cNvPr>
          <p:cNvSpPr>
            <a:spLocks noGrp="1"/>
          </p:cNvSpPr>
          <p:nvPr>
            <p:ph type="title"/>
          </p:nvPr>
        </p:nvSpPr>
        <p:spPr>
          <a:xfrm>
            <a:off x="220084" y="0"/>
            <a:ext cx="11759881" cy="969818"/>
          </a:xfrm>
        </p:spPr>
        <p:txBody>
          <a:bodyPr>
            <a:normAutofit fontScale="90000"/>
          </a:bodyPr>
          <a:lstStyle/>
          <a:p>
            <a:r>
              <a:rPr lang="en-US" dirty="0" err="1"/>
              <a:t>Exemplo</a:t>
            </a:r>
            <a:r>
              <a:rPr lang="en-US" dirty="0"/>
              <a:t> de </a:t>
            </a:r>
            <a:r>
              <a:rPr lang="en-US" dirty="0" err="1"/>
              <a:t>ajuste</a:t>
            </a:r>
            <a:r>
              <a:rPr lang="en-US" dirty="0"/>
              <a:t> </a:t>
            </a:r>
            <a:r>
              <a:rPr lang="en-US" dirty="0" err="1"/>
              <a:t>fino</a:t>
            </a:r>
            <a:r>
              <a:rPr lang="en-US" dirty="0"/>
              <a:t>: </a:t>
            </a:r>
            <a:r>
              <a:rPr lang="en-US" dirty="0" err="1"/>
              <a:t>Área</a:t>
            </a:r>
            <a:r>
              <a:rPr lang="en-US" dirty="0"/>
              <a:t> </a:t>
            </a:r>
            <a:r>
              <a:rPr lang="en-US" dirty="0" err="1"/>
              <a:t>Mãe</a:t>
            </a:r>
            <a:r>
              <a:rPr lang="en-US" dirty="0"/>
              <a:t> </a:t>
            </a:r>
            <a:r>
              <a:rPr lang="en-US" dirty="0" err="1"/>
              <a:t>Biodiversidade</a:t>
            </a:r>
            <a:endParaRPr lang="en-US" dirty="0"/>
          </a:p>
        </p:txBody>
      </p:sp>
      <p:sp>
        <p:nvSpPr>
          <p:cNvPr id="3" name="Text Placeholder 2">
            <a:extLst>
              <a:ext uri="{FF2B5EF4-FFF2-40B4-BE49-F238E27FC236}">
                <a16:creationId xmlns:a16="http://schemas.microsoft.com/office/drawing/2014/main" id="{7EE0B711-A298-514A-8002-9C5E35D3BCB7}"/>
              </a:ext>
            </a:extLst>
          </p:cNvPr>
          <p:cNvSpPr>
            <a:spLocks noGrp="1"/>
          </p:cNvSpPr>
          <p:nvPr>
            <p:ph type="body" idx="1"/>
          </p:nvPr>
        </p:nvSpPr>
        <p:spPr>
          <a:xfrm>
            <a:off x="2367539" y="1066801"/>
            <a:ext cx="8915399" cy="5541818"/>
          </a:xfrm>
        </p:spPr>
        <p:txBody>
          <a:bodyPr>
            <a:normAutofit/>
          </a:bodyPr>
          <a:lstStyle/>
          <a:p>
            <a:r>
              <a:rPr lang="en-US" dirty="0" err="1"/>
              <a:t>Uso</a:t>
            </a:r>
            <a:r>
              <a:rPr lang="en-US" dirty="0"/>
              <a:t> do </a:t>
            </a:r>
            <a:r>
              <a:rPr lang="en-US" dirty="0" err="1"/>
              <a:t>Qualis</a:t>
            </a:r>
            <a:r>
              <a:rPr lang="en-US" dirty="0"/>
              <a:t> </a:t>
            </a:r>
            <a:r>
              <a:rPr lang="en-US" dirty="0" err="1"/>
              <a:t>Referência</a:t>
            </a:r>
            <a:r>
              <a:rPr lang="en-US" dirty="0"/>
              <a:t> 1 com </a:t>
            </a:r>
            <a:r>
              <a:rPr lang="en-US" dirty="0" err="1"/>
              <a:t>os</a:t>
            </a:r>
            <a:r>
              <a:rPr lang="en-US" dirty="0"/>
              <a:t> </a:t>
            </a:r>
            <a:r>
              <a:rPr lang="en-US" dirty="0" err="1"/>
              <a:t>seguintes</a:t>
            </a:r>
            <a:r>
              <a:rPr lang="en-US" dirty="0"/>
              <a:t> </a:t>
            </a:r>
            <a:r>
              <a:rPr lang="en-US" dirty="0" err="1"/>
              <a:t>ajustes</a:t>
            </a:r>
            <a:r>
              <a:rPr lang="en-US" dirty="0"/>
              <a:t>:</a:t>
            </a:r>
          </a:p>
          <a:p>
            <a:r>
              <a:rPr lang="en-US" dirty="0" err="1"/>
              <a:t>Periódicos</a:t>
            </a:r>
            <a:r>
              <a:rPr lang="en-US" dirty="0"/>
              <a:t> </a:t>
            </a:r>
            <a:r>
              <a:rPr lang="en-US" dirty="0" err="1"/>
              <a:t>imputados</a:t>
            </a:r>
            <a:r>
              <a:rPr lang="en-US" dirty="0"/>
              <a:t> (Google Scholar) </a:t>
            </a:r>
            <a:r>
              <a:rPr lang="en-US" dirty="0" err="1"/>
              <a:t>trava</a:t>
            </a:r>
            <a:r>
              <a:rPr lang="en-US" dirty="0"/>
              <a:t> </a:t>
            </a:r>
            <a:r>
              <a:rPr lang="en-US" dirty="0" err="1"/>
              <a:t>em</a:t>
            </a:r>
            <a:r>
              <a:rPr lang="en-US" dirty="0"/>
              <a:t> B4 se h5&gt;5 </a:t>
            </a:r>
            <a:r>
              <a:rPr lang="en-US" dirty="0" err="1"/>
              <a:t>ou</a:t>
            </a:r>
            <a:r>
              <a:rPr lang="en-US" dirty="0"/>
              <a:t> </a:t>
            </a:r>
            <a:r>
              <a:rPr lang="en-US" dirty="0" err="1"/>
              <a:t>em</a:t>
            </a:r>
            <a:r>
              <a:rPr lang="en-US" dirty="0"/>
              <a:t> C se h5 for inferior a 6;</a:t>
            </a:r>
          </a:p>
          <a:p>
            <a:r>
              <a:rPr lang="en-US" dirty="0" err="1"/>
              <a:t>Periódicos</a:t>
            </a:r>
            <a:r>
              <a:rPr lang="en-US" dirty="0"/>
              <a:t> no </a:t>
            </a:r>
            <a:r>
              <a:rPr lang="en-US" b="1" dirty="0" err="1"/>
              <a:t>Scielo</a:t>
            </a:r>
            <a:r>
              <a:rPr lang="en-US" dirty="0"/>
              <a:t> </a:t>
            </a:r>
            <a:r>
              <a:rPr lang="en-US" dirty="0" err="1"/>
              <a:t>ou</a:t>
            </a:r>
            <a:r>
              <a:rPr lang="en-US" dirty="0"/>
              <a:t> </a:t>
            </a:r>
            <a:r>
              <a:rPr lang="en-US" dirty="0" err="1"/>
              <a:t>nas</a:t>
            </a:r>
            <a:r>
              <a:rPr lang="en-US" dirty="0"/>
              <a:t> bases </a:t>
            </a:r>
            <a:r>
              <a:rPr lang="en-US" dirty="0" err="1"/>
              <a:t>WoS</a:t>
            </a:r>
            <a:r>
              <a:rPr lang="en-US" dirty="0"/>
              <a:t> </a:t>
            </a:r>
            <a:r>
              <a:rPr lang="en-US" dirty="0" err="1"/>
              <a:t>ou</a:t>
            </a:r>
            <a:r>
              <a:rPr lang="en-US" dirty="0"/>
              <a:t> Scopus (mas </a:t>
            </a:r>
            <a:r>
              <a:rPr lang="en-US" dirty="0" err="1"/>
              <a:t>ainda</a:t>
            </a:r>
            <a:r>
              <a:rPr lang="en-US" dirty="0"/>
              <a:t> </a:t>
            </a:r>
            <a:r>
              <a:rPr lang="en-US" dirty="0" err="1"/>
              <a:t>sem</a:t>
            </a:r>
            <a:r>
              <a:rPr lang="en-US" dirty="0"/>
              <a:t> </a:t>
            </a:r>
            <a:r>
              <a:rPr lang="en-US" dirty="0" err="1"/>
              <a:t>percentis</a:t>
            </a:r>
            <a:r>
              <a:rPr lang="en-US" dirty="0"/>
              <a:t>) </a:t>
            </a:r>
            <a:r>
              <a:rPr lang="en-US" dirty="0" err="1"/>
              <a:t>não</a:t>
            </a:r>
            <a:r>
              <a:rPr lang="en-US" dirty="0"/>
              <a:t> </a:t>
            </a:r>
            <a:r>
              <a:rPr lang="en-US" dirty="0" err="1"/>
              <a:t>foram</a:t>
            </a:r>
            <a:r>
              <a:rPr lang="en-US" dirty="0"/>
              <a:t> </a:t>
            </a:r>
            <a:r>
              <a:rPr lang="en-US" dirty="0" err="1"/>
              <a:t>limitados</a:t>
            </a:r>
            <a:r>
              <a:rPr lang="en-US" dirty="0"/>
              <a:t> no </a:t>
            </a:r>
            <a:r>
              <a:rPr lang="en-US" dirty="0" err="1"/>
              <a:t>processo</a:t>
            </a:r>
            <a:r>
              <a:rPr lang="en-US" dirty="0"/>
              <a:t> de </a:t>
            </a:r>
            <a:r>
              <a:rPr lang="en-US" dirty="0" err="1"/>
              <a:t>imputação</a:t>
            </a:r>
            <a:r>
              <a:rPr lang="en-US" dirty="0"/>
              <a:t>;</a:t>
            </a:r>
          </a:p>
          <a:p>
            <a:r>
              <a:rPr lang="en-US" dirty="0" err="1"/>
              <a:t>Periódicos</a:t>
            </a:r>
            <a:r>
              <a:rPr lang="en-US" dirty="0"/>
              <a:t> que </a:t>
            </a:r>
            <a:r>
              <a:rPr lang="en-US" dirty="0" err="1"/>
              <a:t>estavam</a:t>
            </a:r>
            <a:r>
              <a:rPr lang="en-US" dirty="0"/>
              <a:t> </a:t>
            </a:r>
            <a:r>
              <a:rPr lang="en-US" dirty="0" err="1"/>
              <a:t>apenas</a:t>
            </a:r>
            <a:r>
              <a:rPr lang="en-US" dirty="0"/>
              <a:t> </a:t>
            </a:r>
            <a:r>
              <a:rPr lang="en-US" dirty="0" err="1"/>
              <a:t>na</a:t>
            </a:r>
            <a:r>
              <a:rPr lang="en-US" dirty="0"/>
              <a:t> Scopus </a:t>
            </a:r>
            <a:r>
              <a:rPr lang="en-US" dirty="0" err="1"/>
              <a:t>ficaram</a:t>
            </a:r>
            <a:r>
              <a:rPr lang="en-US" dirty="0"/>
              <a:t> </a:t>
            </a:r>
            <a:r>
              <a:rPr lang="en-US" dirty="0" err="1"/>
              <a:t>limitados</a:t>
            </a:r>
            <a:r>
              <a:rPr lang="en-US" dirty="0"/>
              <a:t> </a:t>
            </a:r>
            <a:r>
              <a:rPr lang="en-US" dirty="0" err="1"/>
              <a:t>ao</a:t>
            </a:r>
            <a:r>
              <a:rPr lang="en-US" dirty="0"/>
              <a:t> </a:t>
            </a:r>
            <a:r>
              <a:rPr lang="en-US" dirty="0" err="1"/>
              <a:t>estrato</a:t>
            </a:r>
            <a:r>
              <a:rPr lang="en-US" dirty="0"/>
              <a:t> </a:t>
            </a:r>
            <a:r>
              <a:rPr lang="en-US" dirty="0" err="1"/>
              <a:t>máximo</a:t>
            </a:r>
            <a:r>
              <a:rPr lang="en-US" dirty="0"/>
              <a:t> A2;</a:t>
            </a:r>
          </a:p>
          <a:p>
            <a:r>
              <a:rPr lang="en-US" dirty="0" err="1"/>
              <a:t>Periódicos</a:t>
            </a:r>
            <a:r>
              <a:rPr lang="en-US" dirty="0"/>
              <a:t> com </a:t>
            </a:r>
            <a:r>
              <a:rPr lang="pt-BR" dirty="0"/>
              <a:t>elevado nível de autocitações (&gt; 40%) foram rebaixados em um estrato.</a:t>
            </a:r>
          </a:p>
          <a:p>
            <a:endParaRPr lang="pt-BR" dirty="0"/>
          </a:p>
          <a:p>
            <a:r>
              <a:rPr lang="en-US" dirty="0"/>
              <a:t> Estes </a:t>
            </a:r>
            <a:r>
              <a:rPr lang="en-US" dirty="0" err="1"/>
              <a:t>ajustes</a:t>
            </a:r>
            <a:r>
              <a:rPr lang="en-US" dirty="0"/>
              <a:t> </a:t>
            </a:r>
            <a:r>
              <a:rPr lang="en-US" dirty="0" err="1"/>
              <a:t>impactaram</a:t>
            </a:r>
            <a:r>
              <a:rPr lang="en-US" dirty="0"/>
              <a:t> </a:t>
            </a:r>
            <a:r>
              <a:rPr lang="en-US" dirty="0" err="1"/>
              <a:t>menos</a:t>
            </a:r>
            <a:r>
              <a:rPr lang="en-US" dirty="0"/>
              <a:t> de 1% dos </a:t>
            </a:r>
            <a:r>
              <a:rPr lang="en-US" dirty="0" err="1"/>
              <a:t>periódicos</a:t>
            </a:r>
            <a:r>
              <a:rPr lang="en-US" dirty="0"/>
              <a:t>.</a:t>
            </a:r>
          </a:p>
          <a:p>
            <a:r>
              <a:rPr lang="en-US" dirty="0"/>
              <a:t>*</a:t>
            </a:r>
            <a:r>
              <a:rPr lang="en-US" dirty="0" err="1"/>
              <a:t>atenção</a:t>
            </a:r>
            <a:r>
              <a:rPr lang="en-US" dirty="0"/>
              <a:t> – 4% dos </a:t>
            </a:r>
            <a:r>
              <a:rPr lang="en-US" dirty="0" err="1"/>
              <a:t>periódicos</a:t>
            </a:r>
            <a:r>
              <a:rPr lang="en-US" dirty="0"/>
              <a:t> </a:t>
            </a:r>
            <a:r>
              <a:rPr lang="en-US" dirty="0" err="1"/>
              <a:t>foram</a:t>
            </a:r>
            <a:r>
              <a:rPr lang="en-US" dirty="0"/>
              <a:t> </a:t>
            </a:r>
            <a:r>
              <a:rPr lang="en-US" dirty="0" err="1"/>
              <a:t>classificados</a:t>
            </a:r>
            <a:r>
              <a:rPr lang="en-US" dirty="0"/>
              <a:t> </a:t>
            </a:r>
            <a:r>
              <a:rPr lang="en-US" dirty="0" err="1"/>
              <a:t>como</a:t>
            </a:r>
            <a:r>
              <a:rPr lang="en-US" dirty="0"/>
              <a:t> </a:t>
            </a:r>
            <a:r>
              <a:rPr lang="en-US" dirty="0" err="1"/>
              <a:t>predatórios</a:t>
            </a:r>
            <a:endParaRPr lang="en-US" dirty="0"/>
          </a:p>
        </p:txBody>
      </p:sp>
    </p:spTree>
    <p:extLst>
      <p:ext uri="{BB962C8B-B14F-4D97-AF65-F5344CB8AC3E}">
        <p14:creationId xmlns:p14="http://schemas.microsoft.com/office/powerpoint/2010/main" val="69633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EB91-C5A7-EE49-8662-1CA378BB192E}"/>
              </a:ext>
            </a:extLst>
          </p:cNvPr>
          <p:cNvSpPr>
            <a:spLocks noGrp="1"/>
          </p:cNvSpPr>
          <p:nvPr>
            <p:ph type="title"/>
          </p:nvPr>
        </p:nvSpPr>
        <p:spPr/>
        <p:txBody>
          <a:bodyPr/>
          <a:lstStyle/>
          <a:p>
            <a:r>
              <a:rPr lang="en-US" dirty="0" err="1"/>
              <a:t>Obrigado</a:t>
            </a:r>
            <a:r>
              <a:rPr lang="en-US" dirty="0"/>
              <a:t> pela </a:t>
            </a:r>
            <a:r>
              <a:rPr lang="en-US" dirty="0" err="1"/>
              <a:t>atenção</a:t>
            </a:r>
            <a:r>
              <a:rPr lang="en-US" dirty="0"/>
              <a:t>!</a:t>
            </a:r>
          </a:p>
        </p:txBody>
      </p:sp>
      <p:sp>
        <p:nvSpPr>
          <p:cNvPr id="3" name="Text Placeholder 2">
            <a:extLst>
              <a:ext uri="{FF2B5EF4-FFF2-40B4-BE49-F238E27FC236}">
                <a16:creationId xmlns:a16="http://schemas.microsoft.com/office/drawing/2014/main" id="{71E4B947-1AC4-0845-A604-8F40DF88FAD6}"/>
              </a:ext>
            </a:extLst>
          </p:cNvPr>
          <p:cNvSpPr>
            <a:spLocks noGrp="1"/>
          </p:cNvSpPr>
          <p:nvPr>
            <p:ph type="body" idx="1"/>
          </p:nvPr>
        </p:nvSpPr>
        <p:spPr>
          <a:xfrm>
            <a:off x="2589213" y="3530129"/>
            <a:ext cx="8078788" cy="1571958"/>
          </a:xfrm>
        </p:spPr>
        <p:txBody>
          <a:bodyPr>
            <a:normAutofit/>
          </a:bodyPr>
          <a:lstStyle/>
          <a:p>
            <a:endParaRPr lang="en-US" dirty="0"/>
          </a:p>
          <a:p>
            <a:r>
              <a:rPr lang="en-US" dirty="0" err="1"/>
              <a:t>Considerando</a:t>
            </a:r>
            <a:r>
              <a:rPr lang="en-US" dirty="0"/>
              <a:t> a </a:t>
            </a:r>
            <a:r>
              <a:rPr lang="en-US" dirty="0" err="1"/>
              <a:t>limitação</a:t>
            </a:r>
            <a:r>
              <a:rPr lang="en-US" dirty="0"/>
              <a:t> de tempo para </a:t>
            </a:r>
            <a:r>
              <a:rPr lang="en-US" dirty="0" err="1"/>
              <a:t>discussão</a:t>
            </a:r>
            <a:r>
              <a:rPr lang="en-US" dirty="0"/>
              <a:t>, </a:t>
            </a:r>
            <a:r>
              <a:rPr lang="en-US" dirty="0" err="1"/>
              <a:t>perguntas</a:t>
            </a:r>
            <a:r>
              <a:rPr lang="en-US" dirty="0"/>
              <a:t> </a:t>
            </a:r>
            <a:r>
              <a:rPr lang="en-US" dirty="0" err="1"/>
              <a:t>não</a:t>
            </a:r>
            <a:r>
              <a:rPr lang="en-US" dirty="0"/>
              <a:t> </a:t>
            </a:r>
            <a:r>
              <a:rPr lang="en-US" dirty="0" err="1"/>
              <a:t>respondidas</a:t>
            </a:r>
            <a:r>
              <a:rPr lang="en-US" dirty="0"/>
              <a:t> </a:t>
            </a:r>
            <a:r>
              <a:rPr lang="en-US" dirty="0" err="1"/>
              <a:t>podem</a:t>
            </a:r>
            <a:r>
              <a:rPr lang="en-US" dirty="0"/>
              <a:t> ser </a:t>
            </a:r>
            <a:r>
              <a:rPr lang="en-US" dirty="0" err="1"/>
              <a:t>encaminhadas</a:t>
            </a:r>
            <a:r>
              <a:rPr lang="en-US" dirty="0"/>
              <a:t> para o email: </a:t>
            </a:r>
          </a:p>
          <a:p>
            <a:r>
              <a:rPr lang="en-US" b="1" dirty="0" err="1"/>
              <a:t>pjp.santos@gmail.com</a:t>
            </a:r>
            <a:endParaRPr lang="en-US" b="1" dirty="0"/>
          </a:p>
        </p:txBody>
      </p:sp>
    </p:spTree>
    <p:extLst>
      <p:ext uri="{BB962C8B-B14F-4D97-AF65-F5344CB8AC3E}">
        <p14:creationId xmlns:p14="http://schemas.microsoft.com/office/powerpoint/2010/main" val="296434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2E86-484B-4F40-BD39-A8F06CA26CAF}"/>
              </a:ext>
            </a:extLst>
          </p:cNvPr>
          <p:cNvSpPr>
            <a:spLocks noGrp="1"/>
          </p:cNvSpPr>
          <p:nvPr>
            <p:ph type="title"/>
          </p:nvPr>
        </p:nvSpPr>
        <p:spPr>
          <a:xfrm>
            <a:off x="1656522" y="438579"/>
            <a:ext cx="9848090" cy="1280890"/>
          </a:xfrm>
        </p:spPr>
        <p:txBody>
          <a:bodyPr/>
          <a:lstStyle/>
          <a:p>
            <a:r>
              <a:rPr lang="en-US" dirty="0"/>
              <a:t>O que o </a:t>
            </a:r>
            <a:r>
              <a:rPr lang="en-US" dirty="0" err="1"/>
              <a:t>Qualis</a:t>
            </a:r>
            <a:r>
              <a:rPr lang="en-US" dirty="0"/>
              <a:t> </a:t>
            </a:r>
            <a:r>
              <a:rPr lang="en-US" dirty="0" err="1"/>
              <a:t>é</a:t>
            </a:r>
            <a:r>
              <a:rPr lang="en-US" dirty="0"/>
              <a:t> (e o que </a:t>
            </a:r>
            <a:r>
              <a:rPr lang="en-US" dirty="0" err="1"/>
              <a:t>não</a:t>
            </a:r>
            <a:r>
              <a:rPr lang="en-US" dirty="0"/>
              <a:t> </a:t>
            </a:r>
            <a:r>
              <a:rPr lang="en-US" dirty="0" err="1"/>
              <a:t>deveria</a:t>
            </a:r>
            <a:r>
              <a:rPr lang="en-US" dirty="0"/>
              <a:t> ser)!</a:t>
            </a:r>
          </a:p>
        </p:txBody>
      </p:sp>
      <p:sp>
        <p:nvSpPr>
          <p:cNvPr id="3" name="Content Placeholder 2">
            <a:extLst>
              <a:ext uri="{FF2B5EF4-FFF2-40B4-BE49-F238E27FC236}">
                <a16:creationId xmlns:a16="http://schemas.microsoft.com/office/drawing/2014/main" id="{842CC063-4CB4-BC49-9333-FB33B0985FC6}"/>
              </a:ext>
            </a:extLst>
          </p:cNvPr>
          <p:cNvSpPr>
            <a:spLocks noGrp="1"/>
          </p:cNvSpPr>
          <p:nvPr>
            <p:ph idx="1"/>
          </p:nvPr>
        </p:nvSpPr>
        <p:spPr>
          <a:xfrm>
            <a:off x="1933093" y="1417983"/>
            <a:ext cx="10060124" cy="5234607"/>
          </a:xfrm>
        </p:spPr>
        <p:txBody>
          <a:bodyPr>
            <a:normAutofit/>
          </a:bodyPr>
          <a:lstStyle/>
          <a:p>
            <a:r>
              <a:rPr lang="en-US" sz="2000" b="1" dirty="0"/>
              <a:t>BARRADAS BARATA, R. DE C. Dez </a:t>
            </a:r>
            <a:r>
              <a:rPr lang="en-US" sz="2000" b="1" dirty="0" err="1"/>
              <a:t>coisas</a:t>
            </a:r>
            <a:r>
              <a:rPr lang="en-US" sz="2000" b="1" dirty="0"/>
              <a:t> que </a:t>
            </a:r>
            <a:r>
              <a:rPr lang="en-US" sz="2000" b="1" dirty="0" err="1"/>
              <a:t>você</a:t>
            </a:r>
            <a:r>
              <a:rPr lang="en-US" sz="2000" b="1" dirty="0"/>
              <a:t> </a:t>
            </a:r>
            <a:r>
              <a:rPr lang="en-US" sz="2000" b="1" dirty="0" err="1"/>
              <a:t>deveria</a:t>
            </a:r>
            <a:r>
              <a:rPr lang="en-US" sz="2000" b="1" dirty="0"/>
              <a:t> saber </a:t>
            </a:r>
            <a:r>
              <a:rPr lang="en-US" sz="2000" b="1" dirty="0" err="1"/>
              <a:t>sobre</a:t>
            </a:r>
            <a:r>
              <a:rPr lang="en-US" sz="2000" b="1" dirty="0"/>
              <a:t> o </a:t>
            </a:r>
            <a:r>
              <a:rPr lang="en-US" sz="2000" b="1" dirty="0" err="1"/>
              <a:t>Qualis</a:t>
            </a:r>
            <a:r>
              <a:rPr lang="en-US" sz="2000" b="1" dirty="0"/>
              <a:t>. </a:t>
            </a:r>
            <a:r>
              <a:rPr lang="en-US" sz="2000" b="1" dirty="0" err="1"/>
              <a:t>Revista</a:t>
            </a:r>
            <a:r>
              <a:rPr lang="en-US" sz="2000" b="1" dirty="0"/>
              <a:t> </a:t>
            </a:r>
            <a:r>
              <a:rPr lang="en-US" sz="2000" b="1" dirty="0" err="1"/>
              <a:t>Brasileira</a:t>
            </a:r>
            <a:r>
              <a:rPr lang="en-US" sz="2000" b="1" dirty="0"/>
              <a:t> de </a:t>
            </a:r>
            <a:r>
              <a:rPr lang="en-US" sz="2000" b="1" dirty="0" err="1"/>
              <a:t>Pós-Graduação</a:t>
            </a:r>
            <a:r>
              <a:rPr lang="en-US" sz="2000" b="1" dirty="0"/>
              <a:t>, v. 13, n. 30, 22 </a:t>
            </a:r>
            <a:r>
              <a:rPr lang="en-US" sz="2000" b="1" dirty="0" err="1"/>
              <a:t>dez</a:t>
            </a:r>
            <a:r>
              <a:rPr lang="en-US" sz="2000" b="1" dirty="0"/>
              <a:t>. 2016.</a:t>
            </a:r>
          </a:p>
          <a:p>
            <a:r>
              <a:rPr lang="en-US" sz="2000" dirty="0" err="1"/>
              <a:t>É</a:t>
            </a:r>
            <a:r>
              <a:rPr lang="en-US" sz="2000" dirty="0"/>
              <a:t>: “O </a:t>
            </a:r>
            <a:r>
              <a:rPr lang="en-US" sz="2000" dirty="0" err="1"/>
              <a:t>Qualis</a:t>
            </a:r>
            <a:r>
              <a:rPr lang="en-US" sz="2000" dirty="0"/>
              <a:t> </a:t>
            </a:r>
            <a:r>
              <a:rPr lang="en-US" sz="2000" dirty="0" err="1"/>
              <a:t>Periódicos</a:t>
            </a:r>
            <a:r>
              <a:rPr lang="en-US" sz="2000" dirty="0"/>
              <a:t>, </a:t>
            </a:r>
            <a:r>
              <a:rPr lang="en-US" sz="2000" dirty="0" err="1"/>
              <a:t>portanto</a:t>
            </a:r>
            <a:r>
              <a:rPr lang="en-US" sz="2000" dirty="0"/>
              <a:t>, </a:t>
            </a:r>
            <a:r>
              <a:rPr lang="en-US" sz="2000" dirty="0" err="1"/>
              <a:t>é</a:t>
            </a:r>
            <a:r>
              <a:rPr lang="en-US" sz="2000" dirty="0"/>
              <a:t> </a:t>
            </a:r>
            <a:r>
              <a:rPr lang="en-US" sz="2000" dirty="0" err="1"/>
              <a:t>uma</a:t>
            </a:r>
            <a:r>
              <a:rPr lang="en-US" sz="2000" dirty="0"/>
              <a:t> das ferramentas </a:t>
            </a:r>
            <a:r>
              <a:rPr lang="en-US" sz="2000" dirty="0" err="1"/>
              <a:t>utilizadas</a:t>
            </a:r>
            <a:r>
              <a:rPr lang="en-US" sz="2000" dirty="0"/>
              <a:t> para a </a:t>
            </a:r>
            <a:r>
              <a:rPr lang="en-US" sz="2000" dirty="0" err="1"/>
              <a:t>avaliação</a:t>
            </a:r>
            <a:r>
              <a:rPr lang="en-US" sz="2000" dirty="0"/>
              <a:t> dos </a:t>
            </a:r>
            <a:r>
              <a:rPr lang="en-US" sz="2000" dirty="0" err="1"/>
              <a:t>programas</a:t>
            </a:r>
            <a:r>
              <a:rPr lang="en-US" sz="2000" dirty="0"/>
              <a:t> de </a:t>
            </a:r>
            <a:r>
              <a:rPr lang="en-US" sz="2000" dirty="0" err="1"/>
              <a:t>pós-graduação</a:t>
            </a:r>
            <a:r>
              <a:rPr lang="en-US" sz="2000" dirty="0"/>
              <a:t> no </a:t>
            </a:r>
            <a:r>
              <a:rPr lang="en-US" sz="2000" dirty="0" err="1"/>
              <a:t>Brasil</a:t>
            </a:r>
            <a:r>
              <a:rPr lang="en-US" sz="2000" dirty="0"/>
              <a:t>.”</a:t>
            </a:r>
          </a:p>
          <a:p>
            <a:r>
              <a:rPr lang="en-US" sz="2000" dirty="0" err="1"/>
              <a:t>Não</a:t>
            </a:r>
            <a:r>
              <a:rPr lang="en-US" sz="2000" dirty="0"/>
              <a:t> </a:t>
            </a:r>
            <a:r>
              <a:rPr lang="en-US" sz="2000" dirty="0" err="1"/>
              <a:t>é</a:t>
            </a:r>
            <a:r>
              <a:rPr lang="en-US" sz="2000" dirty="0"/>
              <a:t> : “o </a:t>
            </a:r>
            <a:r>
              <a:rPr lang="en-US" sz="2000" dirty="0" err="1"/>
              <a:t>Qualis</a:t>
            </a:r>
            <a:r>
              <a:rPr lang="en-US" sz="2000" dirty="0"/>
              <a:t> </a:t>
            </a:r>
            <a:r>
              <a:rPr lang="en-US" sz="2000" dirty="0" err="1"/>
              <a:t>Periódicos</a:t>
            </a:r>
            <a:r>
              <a:rPr lang="en-US" sz="2000" dirty="0"/>
              <a:t> </a:t>
            </a:r>
            <a:r>
              <a:rPr lang="en-US" sz="2000" dirty="0" err="1"/>
              <a:t>não</a:t>
            </a:r>
            <a:r>
              <a:rPr lang="en-US" sz="2000" dirty="0"/>
              <a:t> </a:t>
            </a:r>
            <a:r>
              <a:rPr lang="en-US" sz="2000" dirty="0" err="1"/>
              <a:t>deve</a:t>
            </a:r>
            <a:r>
              <a:rPr lang="en-US" sz="2000" dirty="0"/>
              <a:t> ser </a:t>
            </a:r>
            <a:r>
              <a:rPr lang="en-US" sz="2000" dirty="0" err="1"/>
              <a:t>considerado</a:t>
            </a:r>
            <a:r>
              <a:rPr lang="en-US" sz="2000" dirty="0"/>
              <a:t> </a:t>
            </a:r>
            <a:r>
              <a:rPr lang="en-US" sz="2000" dirty="0" err="1"/>
              <a:t>como</a:t>
            </a:r>
            <a:r>
              <a:rPr lang="en-US" sz="2000" dirty="0"/>
              <a:t> </a:t>
            </a:r>
            <a:r>
              <a:rPr lang="en-US" sz="2000" dirty="0" err="1"/>
              <a:t>uma</a:t>
            </a:r>
            <a:r>
              <a:rPr lang="en-US" sz="2000" dirty="0"/>
              <a:t> </a:t>
            </a:r>
            <a:r>
              <a:rPr lang="en-US" sz="2000" dirty="0" err="1"/>
              <a:t>fonte</a:t>
            </a:r>
            <a:r>
              <a:rPr lang="en-US" sz="2000" dirty="0"/>
              <a:t> </a:t>
            </a:r>
            <a:r>
              <a:rPr lang="en-US" sz="2000" dirty="0" err="1"/>
              <a:t>adequada</a:t>
            </a:r>
            <a:r>
              <a:rPr lang="en-US" sz="2000" dirty="0"/>
              <a:t> de </a:t>
            </a:r>
            <a:r>
              <a:rPr lang="en-US" sz="2000" dirty="0" err="1"/>
              <a:t>classificação</a:t>
            </a:r>
            <a:r>
              <a:rPr lang="en-US" sz="2000" dirty="0"/>
              <a:t> da </a:t>
            </a:r>
            <a:r>
              <a:rPr lang="en-US" sz="2000" dirty="0" err="1"/>
              <a:t>qualidade</a:t>
            </a:r>
            <a:r>
              <a:rPr lang="en-US" sz="2000" dirty="0"/>
              <a:t> dos </a:t>
            </a:r>
            <a:r>
              <a:rPr lang="en-US" sz="2000" dirty="0" err="1"/>
              <a:t>periódicos</a:t>
            </a:r>
            <a:r>
              <a:rPr lang="en-US" sz="2000" dirty="0"/>
              <a:t> </a:t>
            </a:r>
            <a:r>
              <a:rPr lang="en-US" sz="2000" dirty="0" err="1"/>
              <a:t>científicos</a:t>
            </a:r>
            <a:r>
              <a:rPr lang="en-US" sz="2000" dirty="0"/>
              <a:t> para outros fins que </a:t>
            </a:r>
            <a:r>
              <a:rPr lang="en-US" sz="2000" dirty="0" err="1"/>
              <a:t>não</a:t>
            </a:r>
            <a:r>
              <a:rPr lang="en-US" sz="2000" dirty="0"/>
              <a:t> a </a:t>
            </a:r>
            <a:r>
              <a:rPr lang="en-US" sz="2000" dirty="0" err="1"/>
              <a:t>avaliação</a:t>
            </a:r>
            <a:r>
              <a:rPr lang="en-US" sz="2000" dirty="0"/>
              <a:t> dos </a:t>
            </a:r>
            <a:r>
              <a:rPr lang="en-US" sz="2000" dirty="0" err="1"/>
              <a:t>programas</a:t>
            </a:r>
            <a:r>
              <a:rPr lang="en-US" sz="2000" dirty="0"/>
              <a:t> de </a:t>
            </a:r>
            <a:r>
              <a:rPr lang="en-US" sz="2000" dirty="0" err="1"/>
              <a:t>pós-graduação</a:t>
            </a:r>
            <a:r>
              <a:rPr lang="en-US" sz="2000" dirty="0"/>
              <a:t>.”</a:t>
            </a:r>
          </a:p>
          <a:p>
            <a:r>
              <a:rPr lang="en-US" sz="2000" dirty="0"/>
              <a:t>Como: “a </a:t>
            </a:r>
            <a:r>
              <a:rPr lang="en-US" sz="2000" dirty="0" err="1"/>
              <a:t>classificação</a:t>
            </a:r>
            <a:r>
              <a:rPr lang="en-US" sz="2000" dirty="0"/>
              <a:t> </a:t>
            </a:r>
            <a:r>
              <a:rPr lang="en-US" sz="2000" dirty="0" err="1"/>
              <a:t>é</a:t>
            </a:r>
            <a:r>
              <a:rPr lang="en-US" sz="2000" dirty="0"/>
              <a:t> </a:t>
            </a:r>
            <a:r>
              <a:rPr lang="en-US" sz="2000" dirty="0" err="1"/>
              <a:t>sempre</a:t>
            </a:r>
            <a:r>
              <a:rPr lang="en-US" sz="2000" dirty="0"/>
              <a:t> </a:t>
            </a:r>
            <a:r>
              <a:rPr lang="en-US" sz="2000" dirty="0" err="1"/>
              <a:t>feita</a:t>
            </a:r>
            <a:r>
              <a:rPr lang="en-US" sz="2000" dirty="0"/>
              <a:t> a posteriori, …, </a:t>
            </a:r>
            <a:r>
              <a:rPr lang="en-US" sz="2000" dirty="0" err="1"/>
              <a:t>não</a:t>
            </a:r>
            <a:r>
              <a:rPr lang="en-US" sz="2000" dirty="0"/>
              <a:t> </a:t>
            </a:r>
            <a:r>
              <a:rPr lang="en-US" sz="2000" dirty="0" err="1"/>
              <a:t>é</a:t>
            </a:r>
            <a:r>
              <a:rPr lang="en-US" sz="2000" dirty="0"/>
              <a:t> </a:t>
            </a:r>
            <a:r>
              <a:rPr lang="en-US" sz="2000" dirty="0" err="1"/>
              <a:t>aconselhável</a:t>
            </a:r>
            <a:r>
              <a:rPr lang="en-US" sz="2000" dirty="0"/>
              <a:t> que a </a:t>
            </a:r>
            <a:r>
              <a:rPr lang="en-US" sz="2000" dirty="0" err="1"/>
              <a:t>lista</a:t>
            </a:r>
            <a:r>
              <a:rPr lang="en-US" sz="2000" dirty="0"/>
              <a:t> </a:t>
            </a:r>
            <a:r>
              <a:rPr lang="en-US" sz="2000" dirty="0" err="1"/>
              <a:t>sirva</a:t>
            </a:r>
            <a:r>
              <a:rPr lang="en-US" sz="2000" dirty="0"/>
              <a:t> de </a:t>
            </a:r>
            <a:r>
              <a:rPr lang="en-US" sz="2000" dirty="0" err="1"/>
              <a:t>referência</a:t>
            </a:r>
            <a:r>
              <a:rPr lang="en-US" sz="2000" dirty="0"/>
              <a:t> para </a:t>
            </a:r>
            <a:r>
              <a:rPr lang="en-US" sz="2000" dirty="0" err="1"/>
              <a:t>ações</a:t>
            </a:r>
            <a:r>
              <a:rPr lang="en-US" sz="2000" dirty="0"/>
              <a:t> </a:t>
            </a:r>
            <a:r>
              <a:rPr lang="en-US" sz="2000" dirty="0" err="1"/>
              <a:t>futuras</a:t>
            </a:r>
            <a:r>
              <a:rPr lang="en-US" sz="2000" dirty="0"/>
              <a:t>, </a:t>
            </a:r>
            <a:r>
              <a:rPr lang="en-US" sz="2000" dirty="0" err="1"/>
              <a:t>tais</a:t>
            </a:r>
            <a:r>
              <a:rPr lang="en-US" sz="2000" dirty="0"/>
              <a:t> </a:t>
            </a:r>
            <a:r>
              <a:rPr lang="en-US" sz="2000" dirty="0" err="1"/>
              <a:t>como</a:t>
            </a:r>
            <a:r>
              <a:rPr lang="en-US" sz="2000" dirty="0"/>
              <a:t> a </a:t>
            </a:r>
            <a:r>
              <a:rPr lang="en-US" sz="2000" dirty="0" err="1"/>
              <a:t>escolha</a:t>
            </a:r>
            <a:r>
              <a:rPr lang="en-US" sz="2000" dirty="0"/>
              <a:t> de </a:t>
            </a:r>
            <a:r>
              <a:rPr lang="en-US" sz="2000" dirty="0" err="1"/>
              <a:t>periódicos</a:t>
            </a:r>
            <a:r>
              <a:rPr lang="en-US" sz="2000" dirty="0"/>
              <a:t> para </a:t>
            </a:r>
            <a:r>
              <a:rPr lang="en-US" sz="2000" dirty="0" err="1"/>
              <a:t>submissão</a:t>
            </a:r>
            <a:r>
              <a:rPr lang="en-US" sz="2000" dirty="0"/>
              <a:t> de </a:t>
            </a:r>
            <a:r>
              <a:rPr lang="en-US" sz="2000" dirty="0" err="1"/>
              <a:t>artigos</a:t>
            </a:r>
            <a:r>
              <a:rPr lang="en-US" sz="2000" dirty="0"/>
              <a:t>.”</a:t>
            </a:r>
          </a:p>
          <a:p>
            <a:r>
              <a:rPr lang="en-US" sz="2000" dirty="0"/>
              <a:t>“</a:t>
            </a:r>
            <a:r>
              <a:rPr lang="en-US" sz="2000" dirty="0" err="1"/>
              <a:t>Finalmente</a:t>
            </a:r>
            <a:r>
              <a:rPr lang="en-US" sz="2000" dirty="0"/>
              <a:t>, o </a:t>
            </a:r>
            <a:r>
              <a:rPr lang="en-US" sz="2000" dirty="0" err="1"/>
              <a:t>Qualis</a:t>
            </a:r>
            <a:r>
              <a:rPr lang="en-US" sz="2000" dirty="0"/>
              <a:t> </a:t>
            </a:r>
            <a:r>
              <a:rPr lang="en-US" sz="2000" dirty="0" err="1"/>
              <a:t>Periódicos</a:t>
            </a:r>
            <a:r>
              <a:rPr lang="en-US" sz="2000" dirty="0"/>
              <a:t> </a:t>
            </a:r>
            <a:r>
              <a:rPr lang="en-US" sz="2000" dirty="0" err="1"/>
              <a:t>não</a:t>
            </a:r>
            <a:r>
              <a:rPr lang="en-US" sz="2000" dirty="0"/>
              <a:t> </a:t>
            </a:r>
            <a:r>
              <a:rPr lang="en-US" sz="2000" dirty="0" err="1"/>
              <a:t>é</a:t>
            </a:r>
            <a:r>
              <a:rPr lang="en-US" sz="2000" dirty="0"/>
              <a:t> </a:t>
            </a:r>
            <a:r>
              <a:rPr lang="en-US" sz="2000" dirty="0" err="1"/>
              <a:t>uma</a:t>
            </a:r>
            <a:r>
              <a:rPr lang="en-US" sz="2000" dirty="0"/>
              <a:t> ferramenta que </a:t>
            </a:r>
            <a:r>
              <a:rPr lang="en-US" sz="2000" dirty="0" err="1"/>
              <a:t>possa</a:t>
            </a:r>
            <a:r>
              <a:rPr lang="en-US" sz="2000" dirty="0"/>
              <a:t> ser </a:t>
            </a:r>
            <a:r>
              <a:rPr lang="en-US" sz="2000" dirty="0" err="1"/>
              <a:t>utilizada</a:t>
            </a:r>
            <a:r>
              <a:rPr lang="en-US" sz="2000" dirty="0"/>
              <a:t> </a:t>
            </a:r>
            <a:r>
              <a:rPr lang="en-US" sz="2000" dirty="0" err="1"/>
              <a:t>em</a:t>
            </a:r>
            <a:r>
              <a:rPr lang="en-US" sz="2000" dirty="0"/>
              <a:t> </a:t>
            </a:r>
            <a:r>
              <a:rPr lang="en-US" sz="2000" dirty="0" err="1"/>
              <a:t>avaliações</a:t>
            </a:r>
            <a:r>
              <a:rPr lang="en-US" sz="2000" dirty="0"/>
              <a:t> do </a:t>
            </a:r>
            <a:r>
              <a:rPr lang="en-US" sz="2000" dirty="0" err="1"/>
              <a:t>desempenho</a:t>
            </a:r>
            <a:r>
              <a:rPr lang="en-US" sz="2000" dirty="0"/>
              <a:t> </a:t>
            </a:r>
            <a:r>
              <a:rPr lang="en-US" sz="2000" dirty="0" err="1"/>
              <a:t>científico</a:t>
            </a:r>
            <a:r>
              <a:rPr lang="en-US" sz="2000" dirty="0"/>
              <a:t> individual” </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3781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6" name="Rectangle 45">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2DFD5B-7F93-D843-AB78-E48870052656}"/>
              </a:ext>
            </a:extLst>
          </p:cNvPr>
          <p:cNvSpPr>
            <a:spLocks noGrp="1"/>
          </p:cNvSpPr>
          <p:nvPr>
            <p:ph type="title"/>
          </p:nvPr>
        </p:nvSpPr>
        <p:spPr>
          <a:xfrm>
            <a:off x="540279" y="967417"/>
            <a:ext cx="3778870" cy="3622594"/>
          </a:xfrm>
        </p:spPr>
        <p:txBody>
          <a:bodyPr vert="horz" lIns="91440" tIns="45720" rIns="91440" bIns="45720" rtlCol="0" anchor="b">
            <a:normAutofit/>
          </a:bodyPr>
          <a:lstStyle/>
          <a:p>
            <a:r>
              <a:rPr lang="en-US" sz="3200" dirty="0" err="1">
                <a:solidFill>
                  <a:srgbClr val="FEFFFF"/>
                </a:solidFill>
              </a:rPr>
              <a:t>Avaliação</a:t>
            </a:r>
            <a:r>
              <a:rPr lang="en-US" sz="3200" dirty="0">
                <a:solidFill>
                  <a:srgbClr val="FEFFFF"/>
                </a:solidFill>
              </a:rPr>
              <a:t> da </a:t>
            </a:r>
            <a:r>
              <a:rPr lang="en-US" sz="3200" dirty="0" err="1">
                <a:solidFill>
                  <a:srgbClr val="FEFFFF"/>
                </a:solidFill>
              </a:rPr>
              <a:t>Produção</a:t>
            </a:r>
            <a:r>
              <a:rPr lang="en-US" sz="3200" dirty="0">
                <a:solidFill>
                  <a:srgbClr val="FEFFFF"/>
                </a:solidFill>
              </a:rPr>
              <a:t> </a:t>
            </a:r>
            <a:r>
              <a:rPr lang="en-US" sz="3200" dirty="0" err="1">
                <a:solidFill>
                  <a:srgbClr val="FEFFFF"/>
                </a:solidFill>
              </a:rPr>
              <a:t>intelectual</a:t>
            </a:r>
            <a:r>
              <a:rPr lang="en-US" sz="3200" dirty="0">
                <a:solidFill>
                  <a:srgbClr val="FEFFFF"/>
                </a:solidFill>
              </a:rPr>
              <a:t> e </a:t>
            </a:r>
            <a:r>
              <a:rPr lang="en-US" sz="3200" dirty="0" err="1">
                <a:solidFill>
                  <a:srgbClr val="FEFFFF"/>
                </a:solidFill>
              </a:rPr>
              <a:t>Qualis</a:t>
            </a:r>
            <a:endParaRPr lang="en-US" sz="3200" dirty="0">
              <a:solidFill>
                <a:srgbClr val="FEFFFF"/>
              </a:solidFill>
            </a:endParaRPr>
          </a:p>
        </p:txBody>
      </p:sp>
      <p:sp>
        <p:nvSpPr>
          <p:cNvPr id="5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61AFE65B-A37B-3A40-91E3-0864A00F45C6}"/>
              </a:ext>
            </a:extLst>
          </p:cNvPr>
          <p:cNvPicPr>
            <a:picLocks noChangeAspect="1"/>
          </p:cNvPicPr>
          <p:nvPr/>
        </p:nvPicPr>
        <p:blipFill>
          <a:blip r:embed="rId2"/>
          <a:stretch>
            <a:fillRect/>
          </a:stretch>
        </p:blipFill>
        <p:spPr>
          <a:xfrm>
            <a:off x="4632403" y="937471"/>
            <a:ext cx="7532373" cy="4086312"/>
          </a:xfrm>
          <a:prstGeom prst="rect">
            <a:avLst/>
          </a:prstGeom>
        </p:spPr>
      </p:pic>
    </p:spTree>
    <p:extLst>
      <p:ext uri="{BB962C8B-B14F-4D97-AF65-F5344CB8AC3E}">
        <p14:creationId xmlns:p14="http://schemas.microsoft.com/office/powerpoint/2010/main" val="67077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1223" y="0"/>
            <a:ext cx="7637630" cy="709683"/>
          </a:xfrm>
        </p:spPr>
        <p:txBody>
          <a:bodyPr>
            <a:normAutofit/>
          </a:bodyPr>
          <a:lstStyle/>
          <a:p>
            <a:r>
              <a:rPr lang="pt-BR" sz="4000" dirty="0"/>
              <a:t>GT-</a:t>
            </a:r>
            <a:r>
              <a:rPr lang="pt-BR" sz="4000" dirty="0" err="1"/>
              <a:t>Qualis</a:t>
            </a:r>
            <a:r>
              <a:rPr lang="pt-BR" sz="4000" dirty="0"/>
              <a:t> 2016 Resultados</a:t>
            </a:r>
          </a:p>
        </p:txBody>
      </p:sp>
      <p:sp>
        <p:nvSpPr>
          <p:cNvPr id="3" name="Espaço Reservado para Texto 2"/>
          <p:cNvSpPr>
            <a:spLocks noGrp="1"/>
          </p:cNvSpPr>
          <p:nvPr>
            <p:ph type="body" sz="quarter" idx="13"/>
          </p:nvPr>
        </p:nvSpPr>
        <p:spPr>
          <a:xfrm>
            <a:off x="1160060" y="818866"/>
            <a:ext cx="11031939" cy="5431809"/>
          </a:xfrm>
        </p:spPr>
        <p:txBody>
          <a:bodyPr/>
          <a:lstStyle/>
          <a:p>
            <a:pPr marL="285750" indent="-285750">
              <a:spcAft>
                <a:spcPts val="600"/>
              </a:spcAft>
              <a:buFontTx/>
              <a:buChar char="-"/>
            </a:pPr>
            <a:r>
              <a:rPr lang="pt-BR" sz="1600" dirty="0">
                <a:solidFill>
                  <a:srgbClr val="0000FF"/>
                </a:solidFill>
              </a:rPr>
              <a:t>as áreas que ainda não adotam </a:t>
            </a:r>
            <a:r>
              <a:rPr lang="pt-BR" sz="1600" b="1" dirty="0">
                <a:solidFill>
                  <a:srgbClr val="0000FF"/>
                </a:solidFill>
              </a:rPr>
              <a:t>indicadores </a:t>
            </a:r>
            <a:r>
              <a:rPr lang="pt-BR" sz="1600" b="1" dirty="0" err="1">
                <a:solidFill>
                  <a:srgbClr val="0000FF"/>
                </a:solidFill>
              </a:rPr>
              <a:t>bibliométricos</a:t>
            </a:r>
            <a:r>
              <a:rPr lang="pt-BR" sz="1600" dirty="0">
                <a:solidFill>
                  <a:srgbClr val="0000FF"/>
                </a:solidFill>
              </a:rPr>
              <a:t>, ao fazê-lo, mesmo inicialmente em critérios secundários, poderiam </a:t>
            </a:r>
            <a:r>
              <a:rPr lang="pt-BR" sz="1600" b="1" dirty="0">
                <a:solidFill>
                  <a:srgbClr val="0000FF"/>
                </a:solidFill>
              </a:rPr>
              <a:t>estimular seus programas a publicar em revistas indexadas e</a:t>
            </a:r>
            <a:r>
              <a:rPr lang="pt-BR" sz="1600" dirty="0">
                <a:solidFill>
                  <a:srgbClr val="0000FF"/>
                </a:solidFill>
              </a:rPr>
              <a:t> </a:t>
            </a:r>
            <a:r>
              <a:rPr lang="pt-BR" sz="1600" b="1" dirty="0">
                <a:solidFill>
                  <a:srgbClr val="0000FF"/>
                </a:solidFill>
              </a:rPr>
              <a:t>também estimular a indexação de revistas nacionais</a:t>
            </a:r>
            <a:r>
              <a:rPr lang="pt-BR" sz="1600" dirty="0">
                <a:solidFill>
                  <a:srgbClr val="0000FF"/>
                </a:solidFill>
              </a:rPr>
              <a:t>; a indexação em </a:t>
            </a:r>
            <a:r>
              <a:rPr lang="pt-BR" sz="1600" b="1" dirty="0">
                <a:solidFill>
                  <a:srgbClr val="0000FF"/>
                </a:solidFill>
              </a:rPr>
              <a:t>bases internacionais poderia contribuir para a internacionalização dos programas</a:t>
            </a:r>
            <a:r>
              <a:rPr lang="pt-BR" sz="1600" dirty="0">
                <a:solidFill>
                  <a:srgbClr val="0000FF"/>
                </a:solidFill>
              </a:rPr>
              <a:t> que publicam nas respectivas revistas;  </a:t>
            </a:r>
            <a:r>
              <a:rPr lang="pt-BR" sz="1600" dirty="0">
                <a:solidFill>
                  <a:schemeClr val="tx1"/>
                </a:solidFill>
              </a:rPr>
              <a:t>(sugestão incorporada na maioria das áreas)</a:t>
            </a:r>
          </a:p>
          <a:p>
            <a:pPr marL="285750" indent="-285750">
              <a:spcAft>
                <a:spcPts val="600"/>
              </a:spcAft>
              <a:buFontTx/>
              <a:buChar char="-"/>
            </a:pPr>
            <a:r>
              <a:rPr lang="en-US" sz="1600" dirty="0">
                <a:solidFill>
                  <a:srgbClr val="0000FF"/>
                </a:solidFill>
              </a:rPr>
              <a:t>p</a:t>
            </a:r>
            <a:r>
              <a:rPr lang="pt-BR" sz="1600" dirty="0">
                <a:solidFill>
                  <a:srgbClr val="0000FF"/>
                </a:solidFill>
              </a:rPr>
              <a:t>ara os estratos mais elevados do </a:t>
            </a:r>
            <a:r>
              <a:rPr lang="pt-BR" sz="1600" dirty="0" err="1">
                <a:solidFill>
                  <a:srgbClr val="0000FF"/>
                </a:solidFill>
              </a:rPr>
              <a:t>Qualis</a:t>
            </a:r>
            <a:r>
              <a:rPr lang="pt-BR" sz="1600" dirty="0">
                <a:solidFill>
                  <a:srgbClr val="0000FF"/>
                </a:solidFill>
              </a:rPr>
              <a:t> (A1 ou A1 e A2), se utilizados na área para indicar internacionalização (notas 6 e 7), recomenda-se fazer uso de métricas </a:t>
            </a:r>
            <a:r>
              <a:rPr lang="pt-BR" sz="1600" dirty="0" err="1">
                <a:solidFill>
                  <a:srgbClr val="0000FF"/>
                </a:solidFill>
              </a:rPr>
              <a:t>bibliométricas</a:t>
            </a:r>
            <a:r>
              <a:rPr lang="pt-BR" sz="1600" dirty="0">
                <a:solidFill>
                  <a:srgbClr val="0000FF"/>
                </a:solidFill>
              </a:rPr>
              <a:t> na sua distinção, entre si ou em relação aos outros estratos; </a:t>
            </a:r>
            <a:r>
              <a:rPr lang="pt-BR" sz="1600" dirty="0">
                <a:solidFill>
                  <a:schemeClr val="tx1"/>
                </a:solidFill>
              </a:rPr>
              <a:t>(sugestão incorporada na maioria das áreas)</a:t>
            </a:r>
            <a:endParaRPr lang="pt-BR" sz="1600" dirty="0">
              <a:solidFill>
                <a:srgbClr val="0000FF"/>
              </a:solidFill>
            </a:endParaRPr>
          </a:p>
          <a:p>
            <a:pPr marL="285750" indent="-285750">
              <a:spcAft>
                <a:spcPts val="600"/>
              </a:spcAft>
              <a:buFontTx/>
              <a:buChar char="-"/>
            </a:pPr>
            <a:r>
              <a:rPr lang="pt-BR" sz="1600" b="1" dirty="0">
                <a:solidFill>
                  <a:srgbClr val="0000FF"/>
                </a:solidFill>
              </a:rPr>
              <a:t>evitar valorização excessiva de periódicos considerados da área</a:t>
            </a:r>
            <a:r>
              <a:rPr lang="pt-BR" sz="1600" dirty="0">
                <a:solidFill>
                  <a:srgbClr val="0000FF"/>
                </a:solidFill>
              </a:rPr>
              <a:t> em relação aos que seriam considerados de fora da área; verificar se periódicos considerados estranhos à área não seriam veículos de produção de programas interdisciplinares da própria área;</a:t>
            </a:r>
            <a:r>
              <a:rPr lang="pt-BR" sz="1600" dirty="0">
                <a:solidFill>
                  <a:schemeClr val="tx1"/>
                </a:solidFill>
              </a:rPr>
              <a:t> (sugestão incorporada em poucas áreas)</a:t>
            </a:r>
            <a:endParaRPr lang="pt-BR" sz="1600" dirty="0">
              <a:solidFill>
                <a:srgbClr val="0000FF"/>
              </a:solidFill>
            </a:endParaRPr>
          </a:p>
          <a:p>
            <a:pPr marL="285750" indent="-285750">
              <a:spcAft>
                <a:spcPts val="600"/>
              </a:spcAft>
              <a:buFontTx/>
              <a:buChar char="-"/>
            </a:pPr>
            <a:r>
              <a:rPr lang="pt-BR" sz="1600" dirty="0">
                <a:solidFill>
                  <a:srgbClr val="0000FF"/>
                </a:solidFill>
              </a:rPr>
              <a:t>a </a:t>
            </a:r>
            <a:r>
              <a:rPr lang="pt-BR" sz="1600" b="1" dirty="0">
                <a:solidFill>
                  <a:srgbClr val="0000FF"/>
                </a:solidFill>
              </a:rPr>
              <a:t>classificação como “C”</a:t>
            </a:r>
            <a:r>
              <a:rPr lang="pt-BR" sz="1600" dirty="0">
                <a:solidFill>
                  <a:srgbClr val="0000FF"/>
                </a:solidFill>
              </a:rPr>
              <a:t> </a:t>
            </a:r>
            <a:r>
              <a:rPr lang="pt-BR" sz="1600" dirty="0">
                <a:solidFill>
                  <a:schemeClr val="tx1"/>
                </a:solidFill>
              </a:rPr>
              <a:t>(ou o rebaixamento/barreiras na classificação de periódicos)</a:t>
            </a:r>
            <a:r>
              <a:rPr lang="pt-BR" sz="1600" dirty="0">
                <a:solidFill>
                  <a:srgbClr val="0000FF"/>
                </a:solidFill>
              </a:rPr>
              <a:t> deve estar coerente com os critérios da área e</a:t>
            </a:r>
            <a:r>
              <a:rPr lang="pt-BR" sz="1600" b="1" dirty="0">
                <a:solidFill>
                  <a:srgbClr val="0000FF"/>
                </a:solidFill>
              </a:rPr>
              <a:t> não deve ser praticada</a:t>
            </a:r>
            <a:r>
              <a:rPr lang="pt-BR" sz="1600" dirty="0">
                <a:solidFill>
                  <a:srgbClr val="0000FF"/>
                </a:solidFill>
              </a:rPr>
              <a:t> indiscriminadamente </a:t>
            </a:r>
            <a:r>
              <a:rPr lang="pt-BR" sz="1600" b="1" dirty="0">
                <a:solidFill>
                  <a:srgbClr val="0000FF"/>
                </a:solidFill>
              </a:rPr>
              <a:t>com base em argumentos de não aderência</a:t>
            </a:r>
            <a:r>
              <a:rPr lang="pt-BR" sz="1600" dirty="0">
                <a:solidFill>
                  <a:srgbClr val="0000FF"/>
                </a:solidFill>
              </a:rPr>
              <a:t>; </a:t>
            </a:r>
            <a:r>
              <a:rPr lang="pt-BR" sz="1600" dirty="0">
                <a:solidFill>
                  <a:schemeClr val="tx1"/>
                </a:solidFill>
              </a:rPr>
              <a:t>(sugestão incorporada na maioria das áreas)</a:t>
            </a:r>
          </a:p>
          <a:p>
            <a:pPr marL="285750" indent="-285750">
              <a:spcAft>
                <a:spcPts val="600"/>
              </a:spcAft>
              <a:buFontTx/>
              <a:buChar char="-"/>
            </a:pPr>
            <a:r>
              <a:rPr lang="pt-BR" sz="1600" dirty="0">
                <a:solidFill>
                  <a:srgbClr val="0000FF"/>
                </a:solidFill>
              </a:rPr>
              <a:t>o GT recomenda que </a:t>
            </a:r>
            <a:r>
              <a:rPr lang="pt-BR" sz="1600" b="1" dirty="0">
                <a:solidFill>
                  <a:srgbClr val="0000FF"/>
                </a:solidFill>
              </a:rPr>
              <a:t>não seja usado o fator de impacto diretamente </a:t>
            </a:r>
            <a:r>
              <a:rPr lang="pt-BR" sz="1600" dirty="0">
                <a:solidFill>
                  <a:srgbClr val="0000FF"/>
                </a:solidFill>
              </a:rPr>
              <a:t>quando a área possui subáreas ou especialidades; verificar a possível </a:t>
            </a:r>
            <a:r>
              <a:rPr lang="pt-BR" sz="1600" b="1" dirty="0">
                <a:solidFill>
                  <a:srgbClr val="0000FF"/>
                </a:solidFill>
              </a:rPr>
              <a:t>adoção de ajustes e normalizações </a:t>
            </a:r>
            <a:r>
              <a:rPr lang="pt-BR" sz="1600" dirty="0">
                <a:solidFill>
                  <a:srgbClr val="0000FF"/>
                </a:solidFill>
              </a:rPr>
              <a:t>com o uso de medianas </a:t>
            </a:r>
            <a:r>
              <a:rPr lang="pt-BR" sz="1600" b="1" dirty="0">
                <a:solidFill>
                  <a:srgbClr val="0000FF"/>
                </a:solidFill>
              </a:rPr>
              <a:t>nas diferentes subáreas e especialidades da área</a:t>
            </a:r>
            <a:r>
              <a:rPr lang="pt-BR" sz="1600" dirty="0">
                <a:solidFill>
                  <a:srgbClr val="0000FF"/>
                </a:solidFill>
              </a:rPr>
              <a:t>; </a:t>
            </a:r>
            <a:r>
              <a:rPr lang="pt-BR" sz="1600" dirty="0">
                <a:solidFill>
                  <a:schemeClr val="tx1"/>
                </a:solidFill>
              </a:rPr>
              <a:t>(sugestão incorporada em poucas áreas)</a:t>
            </a:r>
            <a:endParaRPr lang="pt-BR" sz="1600" dirty="0">
              <a:solidFill>
                <a:srgbClr val="0000FF"/>
              </a:solidFill>
            </a:endParaRPr>
          </a:p>
          <a:p>
            <a:pPr marL="285750" indent="-285750">
              <a:spcAft>
                <a:spcPts val="600"/>
              </a:spcAft>
              <a:buFontTx/>
              <a:buChar char="-"/>
            </a:pPr>
            <a:endParaRPr lang="pt-BR" sz="1600" dirty="0">
              <a:solidFill>
                <a:srgbClr val="0000FF"/>
              </a:solidFill>
            </a:endParaRPr>
          </a:p>
        </p:txBody>
      </p:sp>
    </p:spTree>
    <p:extLst>
      <p:ext uri="{BB962C8B-B14F-4D97-AF65-F5344CB8AC3E}">
        <p14:creationId xmlns:p14="http://schemas.microsoft.com/office/powerpoint/2010/main" val="300211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003404" y="486592"/>
            <a:ext cx="7886700" cy="608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pt-BR" sz="2000" dirty="0">
                <a:solidFill>
                  <a:srgbClr val="0070C0"/>
                </a:solidFill>
              </a:rPr>
              <a:t>A classificação do </a:t>
            </a:r>
            <a:r>
              <a:rPr lang="pt-BR" sz="2000" dirty="0" err="1">
                <a:solidFill>
                  <a:srgbClr val="0070C0"/>
                </a:solidFill>
              </a:rPr>
              <a:t>Qualis</a:t>
            </a:r>
            <a:r>
              <a:rPr lang="pt-BR" sz="2000" dirty="0">
                <a:solidFill>
                  <a:srgbClr val="0070C0"/>
                </a:solidFill>
              </a:rPr>
              <a:t> era baseada em diversos fatores:</a:t>
            </a:r>
          </a:p>
          <a:p>
            <a:pPr lvl="1"/>
            <a:r>
              <a:rPr lang="pt-BR" sz="2000" dirty="0">
                <a:solidFill>
                  <a:srgbClr val="0070C0"/>
                </a:solidFill>
              </a:rPr>
              <a:t>Indicadores </a:t>
            </a:r>
            <a:r>
              <a:rPr lang="pt-BR" sz="2000" dirty="0" err="1">
                <a:solidFill>
                  <a:srgbClr val="0070C0"/>
                </a:solidFill>
              </a:rPr>
              <a:t>bibliométricos</a:t>
            </a:r>
            <a:r>
              <a:rPr lang="pt-BR" sz="2000" dirty="0">
                <a:solidFill>
                  <a:srgbClr val="0070C0"/>
                </a:solidFill>
              </a:rPr>
              <a:t> </a:t>
            </a:r>
          </a:p>
          <a:p>
            <a:pPr lvl="1"/>
            <a:r>
              <a:rPr lang="pt-BR" sz="2000" dirty="0">
                <a:solidFill>
                  <a:srgbClr val="0070C0"/>
                </a:solidFill>
              </a:rPr>
              <a:t>Presença em bases indexadoras</a:t>
            </a:r>
          </a:p>
          <a:p>
            <a:pPr lvl="1"/>
            <a:r>
              <a:rPr lang="pt-BR" sz="2000" dirty="0">
                <a:solidFill>
                  <a:srgbClr val="0070C0"/>
                </a:solidFill>
              </a:rPr>
              <a:t>Critérios qualitativos:</a:t>
            </a:r>
          </a:p>
          <a:p>
            <a:pPr marL="320040" lvl="1" indent="0">
              <a:buFont typeface="Wingdings 3" charset="2"/>
              <a:buNone/>
            </a:pPr>
            <a:r>
              <a:rPr lang="pt-BR" sz="2000" dirty="0">
                <a:solidFill>
                  <a:srgbClr val="0070C0"/>
                </a:solidFill>
              </a:rPr>
              <a:t>	</a:t>
            </a:r>
            <a:r>
              <a:rPr lang="pt-BR" sz="1400" dirty="0">
                <a:solidFill>
                  <a:schemeClr val="tx1"/>
                </a:solidFill>
              </a:rPr>
              <a:t>- existência de editor responsável, conselho editorial,</a:t>
            </a:r>
          </a:p>
          <a:p>
            <a:pPr marL="320040" lvl="1" indent="0">
              <a:buFont typeface="Wingdings 3" charset="2"/>
              <a:buNone/>
            </a:pPr>
            <a:r>
              <a:rPr lang="pt-BR" sz="1400" dirty="0">
                <a:solidFill>
                  <a:schemeClr val="tx1"/>
                </a:solidFill>
              </a:rPr>
              <a:t>	- ISSN, </a:t>
            </a:r>
          </a:p>
          <a:p>
            <a:pPr marL="320040" lvl="1" indent="0">
              <a:buFont typeface="Wingdings 3" charset="2"/>
              <a:buNone/>
            </a:pPr>
            <a:r>
              <a:rPr lang="pt-BR" sz="1400" dirty="0">
                <a:solidFill>
                  <a:schemeClr val="tx1"/>
                </a:solidFill>
              </a:rPr>
              <a:t>	- linha editorial, </a:t>
            </a:r>
          </a:p>
          <a:p>
            <a:pPr marL="320040" lvl="1" indent="0">
              <a:buFont typeface="Wingdings 3" charset="2"/>
              <a:buNone/>
            </a:pPr>
            <a:r>
              <a:rPr lang="pt-BR" sz="1400" dirty="0">
                <a:solidFill>
                  <a:schemeClr val="tx1"/>
                </a:solidFill>
              </a:rPr>
              <a:t>	- normas de submissão, </a:t>
            </a:r>
          </a:p>
          <a:p>
            <a:pPr marL="320040" lvl="1" indent="0">
              <a:buFont typeface="Wingdings 3" charset="2"/>
              <a:buNone/>
            </a:pPr>
            <a:r>
              <a:rPr lang="pt-BR" sz="1400" dirty="0">
                <a:solidFill>
                  <a:schemeClr val="tx1"/>
                </a:solidFill>
              </a:rPr>
              <a:t>	- avaliação por pares, </a:t>
            </a:r>
          </a:p>
          <a:p>
            <a:pPr marL="320040" lvl="1" indent="0">
              <a:buFont typeface="Wingdings 3" charset="2"/>
              <a:buNone/>
            </a:pPr>
            <a:r>
              <a:rPr lang="pt-BR" sz="1400" dirty="0">
                <a:solidFill>
                  <a:schemeClr val="tx1"/>
                </a:solidFill>
              </a:rPr>
              <a:t>	- afiliação institucional de autores, </a:t>
            </a:r>
          </a:p>
          <a:p>
            <a:pPr marL="320040" lvl="1" indent="0">
              <a:buFont typeface="Wingdings 3" charset="2"/>
              <a:buNone/>
            </a:pPr>
            <a:r>
              <a:rPr lang="pt-BR" sz="1400" dirty="0">
                <a:solidFill>
                  <a:schemeClr val="tx1"/>
                </a:solidFill>
              </a:rPr>
              <a:t>	- título, resumo, em português e inglês, </a:t>
            </a:r>
          </a:p>
          <a:p>
            <a:pPr marL="320040" lvl="1" indent="0">
              <a:buFont typeface="Wingdings 3" charset="2"/>
              <a:buNone/>
            </a:pPr>
            <a:r>
              <a:rPr lang="pt-BR" sz="1400" dirty="0">
                <a:solidFill>
                  <a:schemeClr val="tx1"/>
                </a:solidFill>
              </a:rPr>
              <a:t>	- disponibilização </a:t>
            </a:r>
            <a:r>
              <a:rPr lang="pt-BR" sz="1400" i="1" dirty="0">
                <a:solidFill>
                  <a:schemeClr val="tx1"/>
                </a:solidFill>
              </a:rPr>
              <a:t>on-line</a:t>
            </a:r>
            <a:r>
              <a:rPr lang="pt-BR" sz="1400" dirty="0">
                <a:solidFill>
                  <a:schemeClr val="tx1"/>
                </a:solidFill>
              </a:rPr>
              <a:t>, </a:t>
            </a:r>
          </a:p>
          <a:p>
            <a:pPr marL="320040" lvl="1" indent="0">
              <a:buFont typeface="Wingdings 3" charset="2"/>
              <a:buNone/>
            </a:pPr>
            <a:r>
              <a:rPr lang="pt-BR" sz="1400" dirty="0">
                <a:solidFill>
                  <a:schemeClr val="tx1"/>
                </a:solidFill>
              </a:rPr>
              <a:t>	- periodicidade</a:t>
            </a:r>
          </a:p>
          <a:p>
            <a:pPr marL="320040" lvl="1" indent="0">
              <a:buFont typeface="Wingdings 3" charset="2"/>
              <a:buNone/>
            </a:pPr>
            <a:r>
              <a:rPr lang="pt-BR" sz="1400" dirty="0">
                <a:solidFill>
                  <a:schemeClr val="tx1"/>
                </a:solidFill>
              </a:rPr>
              <a:t>	- valoração de periódicos das áreas</a:t>
            </a:r>
          </a:p>
          <a:p>
            <a:pPr marL="320040" lvl="1" indent="0">
              <a:buFont typeface="Wingdings 3" charset="2"/>
              <a:buNone/>
            </a:pPr>
            <a:endParaRPr lang="pt-BR" sz="2000" dirty="0">
              <a:solidFill>
                <a:srgbClr val="0070C0"/>
              </a:solidFill>
            </a:endParaRPr>
          </a:p>
        </p:txBody>
      </p:sp>
      <p:sp>
        <p:nvSpPr>
          <p:cNvPr id="6" name="Título 1"/>
          <p:cNvSpPr>
            <a:spLocks noGrp="1"/>
          </p:cNvSpPr>
          <p:nvPr>
            <p:ph type="title"/>
          </p:nvPr>
        </p:nvSpPr>
        <p:spPr>
          <a:xfrm>
            <a:off x="238906" y="-431023"/>
            <a:ext cx="7886700" cy="1325563"/>
          </a:xfrm>
        </p:spPr>
        <p:txBody>
          <a:bodyPr>
            <a:normAutofit/>
          </a:bodyPr>
          <a:lstStyle/>
          <a:p>
            <a:pPr algn="l"/>
            <a:r>
              <a:rPr lang="pt-BR" sz="4000" dirty="0">
                <a:solidFill>
                  <a:schemeClr val="accent5">
                    <a:lumMod val="75000"/>
                  </a:schemeClr>
                </a:solidFill>
              </a:rPr>
              <a:t>Critérios até 2017</a:t>
            </a:r>
          </a:p>
        </p:txBody>
      </p:sp>
      <p:graphicFrame>
        <p:nvGraphicFramePr>
          <p:cNvPr id="7" name="Gráfico 6"/>
          <p:cNvGraphicFramePr>
            <a:graphicFrameLocks/>
          </p:cNvGraphicFramePr>
          <p:nvPr>
            <p:extLst>
              <p:ext uri="{D42A27DB-BD31-4B8C-83A1-F6EECF244321}">
                <p14:modId xmlns:p14="http://schemas.microsoft.com/office/powerpoint/2010/main" val="125227313"/>
              </p:ext>
            </p:extLst>
          </p:nvPr>
        </p:nvGraphicFramePr>
        <p:xfrm>
          <a:off x="7474227" y="0"/>
          <a:ext cx="4717774" cy="4134678"/>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ço Reservado para Texto 5"/>
          <p:cNvSpPr>
            <a:spLocks noGrp="1"/>
          </p:cNvSpPr>
          <p:nvPr>
            <p:ph type="body" sz="half" idx="2"/>
          </p:nvPr>
        </p:nvSpPr>
        <p:spPr>
          <a:xfrm>
            <a:off x="7474226" y="3429000"/>
            <a:ext cx="4843003" cy="3347178"/>
          </a:xfrm>
        </p:spPr>
        <p:txBody>
          <a:bodyPr>
            <a:normAutofit/>
          </a:bodyPr>
          <a:lstStyle/>
          <a:p>
            <a:pPr marL="285750" indent="-285750">
              <a:buFont typeface="Arial" panose="020B0604020202020204" pitchFamily="34" charset="0"/>
              <a:buChar char="•"/>
            </a:pPr>
            <a:r>
              <a:rPr lang="pt-BR" dirty="0" err="1">
                <a:solidFill>
                  <a:srgbClr val="0070C0"/>
                </a:solidFill>
              </a:rPr>
              <a:t>WoS</a:t>
            </a:r>
            <a:r>
              <a:rPr lang="pt-BR" dirty="0">
                <a:solidFill>
                  <a:srgbClr val="0070C0"/>
                </a:solidFill>
              </a:rPr>
              <a:t>/JCR FI:  81% das áreas utilizavam, destas 74% o consideravam como principal definidor de classificação</a:t>
            </a:r>
          </a:p>
          <a:p>
            <a:pPr marL="285750" indent="-285750">
              <a:buFont typeface="Arial" panose="020B0604020202020204" pitchFamily="34" charset="0"/>
              <a:buChar char="•"/>
            </a:pPr>
            <a:r>
              <a:rPr lang="pt-BR" dirty="0" err="1">
                <a:solidFill>
                  <a:srgbClr val="0070C0"/>
                </a:solidFill>
              </a:rPr>
              <a:t>Scopus</a:t>
            </a:r>
            <a:r>
              <a:rPr lang="pt-BR" dirty="0">
                <a:solidFill>
                  <a:srgbClr val="0070C0"/>
                </a:solidFill>
              </a:rPr>
              <a:t> </a:t>
            </a:r>
            <a:r>
              <a:rPr lang="pt-BR" dirty="0" err="1">
                <a:solidFill>
                  <a:srgbClr val="0070C0"/>
                </a:solidFill>
              </a:rPr>
              <a:t>CiteScore</a:t>
            </a:r>
            <a:r>
              <a:rPr lang="pt-BR" dirty="0">
                <a:solidFill>
                  <a:srgbClr val="0070C0"/>
                </a:solidFill>
              </a:rPr>
              <a:t>/SJR: 56% das áreas utilizavam, destas 89% o consideravam apenas como auxiliar para definir classificação</a:t>
            </a:r>
          </a:p>
          <a:p>
            <a:pPr marL="285750" indent="-285750">
              <a:buFont typeface="Arial" panose="020B0604020202020204" pitchFamily="34" charset="0"/>
              <a:buChar char="•"/>
            </a:pPr>
            <a:r>
              <a:rPr lang="pt-BR" dirty="0">
                <a:solidFill>
                  <a:srgbClr val="0070C0"/>
                </a:solidFill>
              </a:rPr>
              <a:t>7 áreas não relatavam utilização de indicadores</a:t>
            </a:r>
          </a:p>
        </p:txBody>
      </p:sp>
    </p:spTree>
    <p:extLst>
      <p:ext uri="{BB962C8B-B14F-4D97-AF65-F5344CB8AC3E}">
        <p14:creationId xmlns:p14="http://schemas.microsoft.com/office/powerpoint/2010/main" val="327842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0947" y="0"/>
            <a:ext cx="11831053" cy="6453810"/>
          </a:xfrm>
        </p:spPr>
        <p:txBody>
          <a:bodyPr>
            <a:normAutofit/>
          </a:bodyPr>
          <a:lstStyle/>
          <a:p>
            <a:pPr algn="ctr"/>
            <a:r>
              <a:rPr lang="pt-BR" sz="3200" b="1" dirty="0"/>
              <a:t>Documento da </a:t>
            </a:r>
            <a:br>
              <a:rPr lang="pt-BR" sz="3200" b="1" dirty="0"/>
            </a:br>
            <a:r>
              <a:rPr lang="pt-BR" sz="3200" b="1" dirty="0"/>
              <a:t>Comissão Nacional de Acompanhamento do PNPG </a:t>
            </a:r>
            <a:br>
              <a:rPr lang="pt-BR" sz="3200" b="1" dirty="0"/>
            </a:br>
            <a:r>
              <a:rPr lang="pt-BR" sz="3200" b="1" dirty="0"/>
              <a:t>2018</a:t>
            </a:r>
            <a:br>
              <a:rPr lang="pt-BR" sz="3200" b="1" dirty="0"/>
            </a:br>
            <a:br>
              <a:rPr lang="pt-BR" sz="3200" b="1" dirty="0"/>
            </a:br>
            <a:br>
              <a:rPr lang="pt-BR" sz="3200" b="1" dirty="0"/>
            </a:br>
            <a:br>
              <a:rPr lang="pt-BR" sz="3200" b="1" dirty="0"/>
            </a:br>
            <a:br>
              <a:rPr lang="pt-BR" sz="3200" b="1" dirty="0"/>
            </a:br>
            <a:br>
              <a:rPr lang="pt-BR" sz="3200" b="1" dirty="0"/>
            </a:br>
            <a:br>
              <a:rPr lang="pt-BR" sz="3200" b="1" dirty="0"/>
            </a:br>
            <a:r>
              <a:rPr lang="pt-BR" sz="3200" b="1" dirty="0"/>
              <a:t>2020</a:t>
            </a:r>
            <a:br>
              <a:rPr lang="pt-BR" sz="3200" b="1" dirty="0"/>
            </a:br>
            <a:br>
              <a:rPr lang="pt-BR" sz="3200" b="1" dirty="0"/>
            </a:br>
            <a:endParaRPr lang="pt-BR" sz="3200" b="1" dirty="0"/>
          </a:p>
        </p:txBody>
      </p:sp>
      <p:sp>
        <p:nvSpPr>
          <p:cNvPr id="3" name="Espaço Reservado para Texto 2"/>
          <p:cNvSpPr>
            <a:spLocks noGrp="1"/>
          </p:cNvSpPr>
          <p:nvPr>
            <p:ph type="body" sz="quarter" idx="13"/>
          </p:nvPr>
        </p:nvSpPr>
        <p:spPr>
          <a:xfrm>
            <a:off x="1313865" y="1683201"/>
            <a:ext cx="10517188" cy="5396678"/>
          </a:xfrm>
        </p:spPr>
        <p:txBody>
          <a:bodyPr/>
          <a:lstStyle/>
          <a:p>
            <a:r>
              <a:rPr lang="pt-BR" sz="2000" dirty="0"/>
              <a:t>*Sistema avaliativo deve ser </a:t>
            </a:r>
            <a:r>
              <a:rPr lang="pt-BR" sz="2000" b="1" i="1" dirty="0"/>
              <a:t>conceitual e objetivamente</a:t>
            </a:r>
            <a:r>
              <a:rPr lang="pt-BR" sz="2000" dirty="0"/>
              <a:t> repensado e aprimorado;</a:t>
            </a:r>
          </a:p>
          <a:p>
            <a:r>
              <a:rPr lang="pt-BR" sz="2000" dirty="0"/>
              <a:t>*avaliação deve obrigatoriamente atentar para </a:t>
            </a:r>
            <a:r>
              <a:rPr lang="pt-BR" sz="2000" b="1" i="1" dirty="0"/>
              <a:t>internacionalização</a:t>
            </a:r>
            <a:r>
              <a:rPr lang="pt-BR" sz="2000" dirty="0"/>
              <a:t>;</a:t>
            </a:r>
          </a:p>
          <a:p>
            <a:r>
              <a:rPr lang="pt-BR" sz="2000" dirty="0"/>
              <a:t>*contribuir para o aperfeiçoamento do sistema de avaliação e do processo de </a:t>
            </a:r>
            <a:r>
              <a:rPr lang="pt-BR" sz="2000" b="1" i="1" dirty="0"/>
              <a:t>indução da qualidade</a:t>
            </a:r>
            <a:r>
              <a:rPr lang="pt-BR" sz="2000" dirty="0"/>
              <a:t> do SNPG</a:t>
            </a:r>
          </a:p>
          <a:p>
            <a:r>
              <a:rPr lang="pt-BR" sz="2000" dirty="0" err="1"/>
              <a:t>Qualis</a:t>
            </a:r>
            <a:r>
              <a:rPr lang="pt-BR" sz="2000" dirty="0"/>
              <a:t> </a:t>
            </a:r>
          </a:p>
          <a:p>
            <a:r>
              <a:rPr lang="pt-BR" sz="2000" dirty="0"/>
              <a:t>*critérios pulverizados entre as áreas ... “</a:t>
            </a:r>
            <a:r>
              <a:rPr lang="en-US" sz="2000" dirty="0" err="1"/>
              <a:t>fusão</a:t>
            </a:r>
            <a:r>
              <a:rPr lang="en-US" sz="2000" dirty="0"/>
              <a:t> de </a:t>
            </a:r>
            <a:r>
              <a:rPr lang="en-US" sz="2000" dirty="0" err="1"/>
              <a:t>vários</a:t>
            </a:r>
            <a:r>
              <a:rPr lang="en-US" sz="2000" dirty="0"/>
              <a:t> dos QUALIS </a:t>
            </a:r>
            <a:r>
              <a:rPr lang="en-US" sz="2000" dirty="0" err="1"/>
              <a:t>atuais</a:t>
            </a:r>
            <a:r>
              <a:rPr lang="en-US" sz="2000" dirty="0"/>
              <a:t> </a:t>
            </a:r>
            <a:r>
              <a:rPr lang="en-US" sz="2000" dirty="0" err="1"/>
              <a:t>gerando</a:t>
            </a:r>
            <a:r>
              <a:rPr lang="en-US" sz="2000" dirty="0"/>
              <a:t> </a:t>
            </a:r>
            <a:r>
              <a:rPr lang="en-US" sz="2000" dirty="0" err="1"/>
              <a:t>grandes</a:t>
            </a:r>
            <a:r>
              <a:rPr lang="en-US" sz="2000" dirty="0"/>
              <a:t> QUALIS”</a:t>
            </a:r>
            <a:endParaRPr lang="pt-BR" sz="2000" dirty="0"/>
          </a:p>
          <a:p>
            <a:endParaRPr lang="pt-BR" sz="2000" dirty="0"/>
          </a:p>
          <a:p>
            <a:endParaRPr lang="pt-BR" sz="2000" dirty="0"/>
          </a:p>
          <a:p>
            <a:r>
              <a:rPr lang="pt-BR" sz="2000" dirty="0"/>
              <a:t>* A avaliação da produção, em cada área de avaliação, deve se dar a partir de métricas internacionais estabelecidas e amplamente aceitas na comunidade</a:t>
            </a:r>
          </a:p>
          <a:p>
            <a:endParaRPr lang="pt-BR" sz="2000" dirty="0"/>
          </a:p>
          <a:p>
            <a:endParaRPr lang="pt-BR" sz="2000" dirty="0"/>
          </a:p>
        </p:txBody>
      </p:sp>
    </p:spTree>
    <p:extLst>
      <p:ext uri="{BB962C8B-B14F-4D97-AF65-F5344CB8AC3E}">
        <p14:creationId xmlns:p14="http://schemas.microsoft.com/office/powerpoint/2010/main" val="266752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p:cNvPicPr>
            <a:picLocks noGrp="1" noChangeAspect="1"/>
          </p:cNvPicPr>
          <p:nvPr>
            <p:ph idx="1"/>
          </p:nvPr>
        </p:nvPicPr>
        <p:blipFill>
          <a:blip r:embed="rId2"/>
          <a:stretch>
            <a:fillRect/>
          </a:stretch>
        </p:blipFill>
        <p:spPr>
          <a:xfrm>
            <a:off x="157953" y="1303225"/>
            <a:ext cx="6255026" cy="4529067"/>
          </a:xfrm>
          <a:prstGeom prst="rect">
            <a:avLst/>
          </a:prstGeom>
        </p:spPr>
      </p:pic>
      <p:pic>
        <p:nvPicPr>
          <p:cNvPr id="6" name="Imagem 5"/>
          <p:cNvPicPr>
            <a:picLocks noChangeAspect="1"/>
          </p:cNvPicPr>
          <p:nvPr/>
        </p:nvPicPr>
        <p:blipFill>
          <a:blip r:embed="rId3"/>
          <a:stretch>
            <a:fillRect/>
          </a:stretch>
        </p:blipFill>
        <p:spPr>
          <a:xfrm>
            <a:off x="6522677" y="1514617"/>
            <a:ext cx="4211583" cy="2630156"/>
          </a:xfrm>
          <a:prstGeom prst="rect">
            <a:avLst/>
          </a:prstGeom>
        </p:spPr>
      </p:pic>
      <p:sp>
        <p:nvSpPr>
          <p:cNvPr id="8" name="Texto explicativo retangular com cantos arredondados 7"/>
          <p:cNvSpPr/>
          <p:nvPr/>
        </p:nvSpPr>
        <p:spPr>
          <a:xfrm>
            <a:off x="10843958" y="1514617"/>
            <a:ext cx="1348042" cy="783246"/>
          </a:xfrm>
          <a:prstGeom prst="wedgeRoundRectCallout">
            <a:avLst>
              <a:gd name="adj1" fmla="val -54793"/>
              <a:gd name="adj2" fmla="val 84039"/>
              <a:gd name="adj3" fmla="val 16667"/>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O mais alto da </a:t>
            </a:r>
            <a:r>
              <a:rPr lang="pt-BR" sz="1200" dirty="0" err="1">
                <a:solidFill>
                  <a:schemeClr val="tx1"/>
                </a:solidFill>
              </a:rPr>
              <a:t>Neurosciences</a:t>
            </a:r>
            <a:r>
              <a:rPr lang="pt-BR" sz="1200" dirty="0">
                <a:solidFill>
                  <a:schemeClr val="tx1"/>
                </a:solidFill>
              </a:rPr>
              <a:t> é 32.6</a:t>
            </a:r>
          </a:p>
        </p:txBody>
      </p:sp>
      <p:pic>
        <p:nvPicPr>
          <p:cNvPr id="9" name="Imagem 8"/>
          <p:cNvPicPr>
            <a:picLocks noChangeAspect="1"/>
          </p:cNvPicPr>
          <p:nvPr/>
        </p:nvPicPr>
        <p:blipFill>
          <a:blip r:embed="rId4"/>
          <a:stretch>
            <a:fillRect/>
          </a:stretch>
        </p:blipFill>
        <p:spPr>
          <a:xfrm>
            <a:off x="6522677" y="30418"/>
            <a:ext cx="4211584" cy="1484199"/>
          </a:xfrm>
          <a:prstGeom prst="rect">
            <a:avLst/>
          </a:prstGeom>
        </p:spPr>
      </p:pic>
      <p:sp>
        <p:nvSpPr>
          <p:cNvPr id="11" name="Texto explicativo retangular com cantos arredondados 10"/>
          <p:cNvSpPr/>
          <p:nvPr/>
        </p:nvSpPr>
        <p:spPr>
          <a:xfrm>
            <a:off x="10843958" y="30418"/>
            <a:ext cx="1348042" cy="783245"/>
          </a:xfrm>
          <a:prstGeom prst="wedgeRoundRectCallout">
            <a:avLst>
              <a:gd name="adj1" fmla="val -54793"/>
              <a:gd name="adj2" fmla="val 84039"/>
              <a:gd name="adj3" fmla="val 16667"/>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O mais alto da </a:t>
            </a:r>
            <a:r>
              <a:rPr lang="pt-BR" sz="1200" dirty="0" err="1">
                <a:solidFill>
                  <a:schemeClr val="tx1"/>
                </a:solidFill>
              </a:rPr>
              <a:t>Mathematics</a:t>
            </a:r>
            <a:r>
              <a:rPr lang="pt-BR" sz="1200" dirty="0">
                <a:solidFill>
                  <a:schemeClr val="tx1"/>
                </a:solidFill>
              </a:rPr>
              <a:t> é 9.7</a:t>
            </a:r>
          </a:p>
        </p:txBody>
      </p:sp>
      <p:pic>
        <p:nvPicPr>
          <p:cNvPr id="12" name="Picture 2" descr="https://sondagenseestudosdeopiniao.files.wordpress.com/2011/10/est-descr-_quadro41.jpg?w=500">
            <a:extLst>
              <a:ext uri="{FF2B5EF4-FFF2-40B4-BE49-F238E27FC236}">
                <a16:creationId xmlns:a16="http://schemas.microsoft.com/office/drawing/2014/main" id="{3B65199C-07DD-424F-B03B-ABB7B1A31B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057" y="4687776"/>
            <a:ext cx="3787843" cy="2170224"/>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6">
            <a:extLst>
              <a:ext uri="{FF2B5EF4-FFF2-40B4-BE49-F238E27FC236}">
                <a16:creationId xmlns:a16="http://schemas.microsoft.com/office/drawing/2014/main" id="{1A914BB5-B30E-A14B-8898-D09CCB38D943}"/>
              </a:ext>
            </a:extLst>
          </p:cNvPr>
          <p:cNvSpPr txBox="1"/>
          <p:nvPr/>
        </p:nvSpPr>
        <p:spPr>
          <a:xfrm>
            <a:off x="8404157" y="4689166"/>
            <a:ext cx="3483043" cy="1815882"/>
          </a:xfrm>
          <a:prstGeom prst="rect">
            <a:avLst/>
          </a:prstGeom>
          <a:noFill/>
        </p:spPr>
        <p:txBody>
          <a:bodyPr wrap="square" rtlCol="0">
            <a:spAutoFit/>
          </a:bodyPr>
          <a:lstStyle/>
          <a:p>
            <a:r>
              <a:rPr lang="pt-BR" sz="1600" dirty="0"/>
              <a:t>Solução: Percentis</a:t>
            </a:r>
          </a:p>
          <a:p>
            <a:endParaRPr lang="pt-BR" sz="1600" dirty="0"/>
          </a:p>
          <a:p>
            <a:r>
              <a:rPr lang="pt-BR" sz="1600" dirty="0"/>
              <a:t>Periódicos com percentil igual ou acima de 99 estão dentro do grupo de 1% da amostra  que detém os melhores indicadores </a:t>
            </a:r>
            <a:r>
              <a:rPr lang="pt-BR" sz="1600" dirty="0" err="1"/>
              <a:t>CiteScore</a:t>
            </a:r>
            <a:r>
              <a:rPr lang="pt-BR" sz="1600" dirty="0"/>
              <a:t> ou FI</a:t>
            </a:r>
          </a:p>
        </p:txBody>
      </p:sp>
      <p:sp>
        <p:nvSpPr>
          <p:cNvPr id="2" name="TextBox 1">
            <a:extLst>
              <a:ext uri="{FF2B5EF4-FFF2-40B4-BE49-F238E27FC236}">
                <a16:creationId xmlns:a16="http://schemas.microsoft.com/office/drawing/2014/main" id="{0CF76266-B9D5-D842-937A-ACFC26761D9E}"/>
              </a:ext>
            </a:extLst>
          </p:cNvPr>
          <p:cNvSpPr txBox="1"/>
          <p:nvPr/>
        </p:nvSpPr>
        <p:spPr>
          <a:xfrm>
            <a:off x="371061" y="191207"/>
            <a:ext cx="5279009" cy="830997"/>
          </a:xfrm>
          <a:prstGeom prst="rect">
            <a:avLst/>
          </a:prstGeom>
          <a:noFill/>
        </p:spPr>
        <p:txBody>
          <a:bodyPr wrap="none" rtlCol="0">
            <a:spAutoFit/>
          </a:bodyPr>
          <a:lstStyle/>
          <a:p>
            <a:r>
              <a:rPr lang="en-US" sz="2400" dirty="0" err="1"/>
              <a:t>Dificuldades</a:t>
            </a:r>
            <a:r>
              <a:rPr lang="en-US" sz="2400" dirty="0"/>
              <a:t> com </a:t>
            </a:r>
            <a:r>
              <a:rPr lang="en-US" sz="2400" dirty="0" err="1"/>
              <a:t>uso</a:t>
            </a:r>
            <a:r>
              <a:rPr lang="en-US" sz="2400" dirty="0"/>
              <a:t> de </a:t>
            </a:r>
            <a:r>
              <a:rPr lang="en-US" sz="2400" dirty="0" err="1"/>
              <a:t>citações</a:t>
            </a:r>
            <a:endParaRPr lang="en-US" sz="2400" dirty="0"/>
          </a:p>
          <a:p>
            <a:r>
              <a:rPr lang="en-US" sz="2400" dirty="0"/>
              <a:t>               (FI </a:t>
            </a:r>
            <a:r>
              <a:rPr lang="en-US" sz="2400" dirty="0" err="1"/>
              <a:t>ou</a:t>
            </a:r>
            <a:r>
              <a:rPr lang="en-US" sz="2400" dirty="0"/>
              <a:t> </a:t>
            </a:r>
            <a:r>
              <a:rPr lang="en-US" sz="2400" dirty="0" err="1"/>
              <a:t>CiteScore</a:t>
            </a:r>
            <a:r>
              <a:rPr lang="en-US" sz="2400" dirty="0"/>
              <a:t>)</a:t>
            </a:r>
          </a:p>
        </p:txBody>
      </p:sp>
    </p:spTree>
    <p:extLst>
      <p:ext uri="{BB962C8B-B14F-4D97-AF65-F5344CB8AC3E}">
        <p14:creationId xmlns:p14="http://schemas.microsoft.com/office/powerpoint/2010/main" val="221719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195" y="65994"/>
            <a:ext cx="8911687" cy="819679"/>
          </a:xfrm>
        </p:spPr>
        <p:txBody>
          <a:bodyPr/>
          <a:lstStyle/>
          <a:p>
            <a:r>
              <a:rPr lang="pt-BR" dirty="0"/>
              <a:t>Coerência dos dois grandes grupos:</a:t>
            </a:r>
          </a:p>
        </p:txBody>
      </p:sp>
      <p:sp>
        <p:nvSpPr>
          <p:cNvPr id="3" name="Espaço Reservado para Conteúdo 2"/>
          <p:cNvSpPr>
            <a:spLocks noGrp="1"/>
          </p:cNvSpPr>
          <p:nvPr>
            <p:ph idx="1"/>
          </p:nvPr>
        </p:nvSpPr>
        <p:spPr>
          <a:xfrm>
            <a:off x="1533362" y="767575"/>
            <a:ext cx="10135925" cy="3777622"/>
          </a:xfrm>
        </p:spPr>
        <p:txBody>
          <a:bodyPr>
            <a:normAutofit/>
          </a:bodyPr>
          <a:lstStyle/>
          <a:p>
            <a:r>
              <a:rPr lang="pt-BR" dirty="0"/>
              <a:t>Áreas que se utilizam apenas ou principalmente de métricas quantitativas de indexadores internacionais (FI-JCR; </a:t>
            </a:r>
            <a:r>
              <a:rPr lang="pt-BR" dirty="0" err="1"/>
              <a:t>CiteScore-Scopus</a:t>
            </a:r>
            <a:r>
              <a:rPr lang="pt-BR" dirty="0"/>
              <a:t>; percentis ou medidas normalizadas do FI/</a:t>
            </a:r>
            <a:r>
              <a:rPr lang="pt-BR" dirty="0" err="1"/>
              <a:t>CiteScore</a:t>
            </a:r>
            <a:r>
              <a:rPr lang="pt-BR" dirty="0"/>
              <a:t>; </a:t>
            </a:r>
            <a:r>
              <a:rPr lang="pt-BR" dirty="0" err="1"/>
              <a:t>etc</a:t>
            </a:r>
            <a:r>
              <a:rPr lang="pt-BR" dirty="0"/>
              <a:t>) (Predominam em Colégios Vida e Exatas) </a:t>
            </a:r>
          </a:p>
          <a:p>
            <a:r>
              <a:rPr lang="pt-BR" dirty="0"/>
              <a:t>Áreas que utilizam principalmente a “variedade de bases indexadores” ou métricas quantitativas abertas (</a:t>
            </a:r>
            <a:r>
              <a:rPr lang="pt-BR" dirty="0" err="1"/>
              <a:t>h</a:t>
            </a:r>
            <a:r>
              <a:rPr lang="pt-BR" dirty="0"/>
              <a:t> do Scholar) (Predominam em Colégio Humanidades)</a:t>
            </a:r>
          </a:p>
          <a:p>
            <a:pPr marL="0" indent="0">
              <a:buNone/>
            </a:pPr>
            <a:r>
              <a:rPr lang="pt-BR" b="1" i="1" dirty="0"/>
              <a:t>Há correspondência/correlação mínima entre percentis e </a:t>
            </a:r>
            <a:r>
              <a:rPr lang="pt-BR" b="1" i="1" dirty="0" err="1"/>
              <a:t>h</a:t>
            </a:r>
            <a:r>
              <a:rPr lang="pt-BR" b="1" i="1" dirty="0"/>
              <a:t>(5)? Sim!</a:t>
            </a:r>
          </a:p>
        </p:txBody>
      </p:sp>
      <p:graphicFrame>
        <p:nvGraphicFramePr>
          <p:cNvPr id="5" name="Gráfico 4"/>
          <p:cNvGraphicFramePr>
            <a:graphicFrameLocks/>
          </p:cNvGraphicFramePr>
          <p:nvPr>
            <p:extLst>
              <p:ext uri="{D42A27DB-BD31-4B8C-83A1-F6EECF244321}">
                <p14:modId xmlns:p14="http://schemas.microsoft.com/office/powerpoint/2010/main" val="4235031308"/>
              </p:ext>
            </p:extLst>
          </p:nvPr>
        </p:nvGraphicFramePr>
        <p:xfrm>
          <a:off x="963923" y="2966397"/>
          <a:ext cx="5478378" cy="3210607"/>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6347792" y="3057991"/>
            <a:ext cx="5844208"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a:t>*O percentil indica a posição relativa (em valores normalizados de algum escore de citação/fator de impacto) de um periódico em comparação restrita a um conjunto de periódicos de uma mesma temática/especialidade.</a:t>
            </a:r>
          </a:p>
          <a:p>
            <a:r>
              <a:rPr lang="pt-BR" dirty="0"/>
              <a:t>*O índice-h (de </a:t>
            </a:r>
            <a:r>
              <a:rPr lang="pt-BR" dirty="0" err="1"/>
              <a:t>Hirsch</a:t>
            </a:r>
            <a:r>
              <a:rPr lang="pt-BR" dirty="0"/>
              <a:t>) é o maior número h considerando que um certo número h de artigos em um periódico foram citados pelo menos um certo número h de vezes. O índice-h5 (do Google Scholar) é o índice-h calculado usando apenas os artigos publicados num dado periódico nos últimos 5 anos. h-10 últimos 10 anos...</a:t>
            </a:r>
          </a:p>
        </p:txBody>
      </p:sp>
    </p:spTree>
    <p:extLst>
      <p:ext uri="{BB962C8B-B14F-4D97-AF65-F5344CB8AC3E}">
        <p14:creationId xmlns:p14="http://schemas.microsoft.com/office/powerpoint/2010/main" val="365542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1257" y="41080"/>
            <a:ext cx="8911687" cy="1280890"/>
          </a:xfrm>
        </p:spPr>
        <p:txBody>
          <a:bodyPr/>
          <a:lstStyle/>
          <a:p>
            <a:r>
              <a:rPr lang="pt-BR" dirty="0"/>
              <a:t>Pressões:</a:t>
            </a:r>
          </a:p>
        </p:txBody>
      </p:sp>
      <p:sp>
        <p:nvSpPr>
          <p:cNvPr id="3" name="Espaço Reservado para Conteúdo 2"/>
          <p:cNvSpPr>
            <a:spLocks noGrp="1"/>
          </p:cNvSpPr>
          <p:nvPr>
            <p:ph idx="1"/>
          </p:nvPr>
        </p:nvSpPr>
        <p:spPr>
          <a:xfrm>
            <a:off x="1608550" y="640445"/>
            <a:ext cx="10119623" cy="4330851"/>
          </a:xfrm>
        </p:spPr>
        <p:txBody>
          <a:bodyPr>
            <a:normAutofit/>
          </a:bodyPr>
          <a:lstStyle/>
          <a:p>
            <a:r>
              <a:rPr lang="pt-BR" sz="2400" dirty="0"/>
              <a:t>Externas – dificuldade de compreensão da variação de classificações entre áreas de avaliação</a:t>
            </a:r>
          </a:p>
          <a:p>
            <a:r>
              <a:rPr lang="pt-BR" sz="2400" dirty="0"/>
              <a:t>Internas – comparabilidade entre áreas reduzida; forte “subjetividade” de algumas classificações</a:t>
            </a:r>
            <a:endParaRPr lang="pt-BR" sz="1600" dirty="0"/>
          </a:p>
          <a:p>
            <a:r>
              <a:rPr lang="pt-BR" sz="2000" dirty="0"/>
              <a:t>Ambas são reconhecidas e resultam numa das recomendações síntese da Comissão de Acompanhamento do PNPG</a:t>
            </a:r>
          </a:p>
          <a:p>
            <a:pPr marL="457200" lvl="1" indent="0">
              <a:buNone/>
            </a:pPr>
            <a:endParaRPr lang="pt-BR" dirty="0"/>
          </a:p>
          <a:p>
            <a:endParaRPr lang="pt-BR" sz="2000" dirty="0"/>
          </a:p>
          <a:p>
            <a:endParaRPr lang="pt-BR" sz="2000" dirty="0"/>
          </a:p>
        </p:txBody>
      </p:sp>
      <p:pic>
        <p:nvPicPr>
          <p:cNvPr id="4" name="Imagem 3"/>
          <p:cNvPicPr>
            <a:picLocks noChangeAspect="1"/>
          </p:cNvPicPr>
          <p:nvPr/>
        </p:nvPicPr>
        <p:blipFill rotWithShape="1">
          <a:blip r:embed="rId2"/>
          <a:srcRect t="15661" b="35"/>
          <a:stretch/>
        </p:blipFill>
        <p:spPr>
          <a:xfrm>
            <a:off x="8212800" y="4862558"/>
            <a:ext cx="3979200" cy="1995442"/>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val="1002998372"/>
              </p:ext>
            </p:extLst>
          </p:nvPr>
        </p:nvGraphicFramePr>
        <p:xfrm>
          <a:off x="1778753" y="3907404"/>
          <a:ext cx="4669319" cy="1663257"/>
        </p:xfrm>
        <a:graphic>
          <a:graphicData uri="http://schemas.openxmlformats.org/drawingml/2006/table">
            <a:tbl>
              <a:tblPr bandRow="1">
                <a:tableStyleId>{6E25E649-3F16-4E02-A733-19D2CDBF48F0}</a:tableStyleId>
              </a:tblPr>
              <a:tblGrid>
                <a:gridCol w="2693839">
                  <a:extLst>
                    <a:ext uri="{9D8B030D-6E8A-4147-A177-3AD203B41FA5}">
                      <a16:colId xmlns:a16="http://schemas.microsoft.com/office/drawing/2014/main" val="20000"/>
                    </a:ext>
                  </a:extLst>
                </a:gridCol>
                <a:gridCol w="783116">
                  <a:extLst>
                    <a:ext uri="{9D8B030D-6E8A-4147-A177-3AD203B41FA5}">
                      <a16:colId xmlns:a16="http://schemas.microsoft.com/office/drawing/2014/main" val="20001"/>
                    </a:ext>
                  </a:extLst>
                </a:gridCol>
                <a:gridCol w="1192364">
                  <a:extLst>
                    <a:ext uri="{9D8B030D-6E8A-4147-A177-3AD203B41FA5}">
                      <a16:colId xmlns:a16="http://schemas.microsoft.com/office/drawing/2014/main" val="20002"/>
                    </a:ext>
                  </a:extLst>
                </a:gridCol>
              </a:tblGrid>
              <a:tr h="1238364">
                <a:tc>
                  <a:txBody>
                    <a:bodyPr/>
                    <a:lstStyle/>
                    <a:p>
                      <a:pPr algn="l" fontAlgn="b"/>
                      <a:r>
                        <a:rPr lang="pt-BR" sz="1600" b="1" u="none" strike="noStrike" dirty="0">
                          <a:solidFill>
                            <a:schemeClr val="tx1"/>
                          </a:solidFill>
                          <a:effectLst/>
                        </a:rPr>
                        <a:t>Periódicos com classificações totalmente diferentes entre áreas</a:t>
                      </a:r>
                      <a:endParaRPr lang="pt-BR" sz="1600" b="1" i="0" u="none" strike="noStrike" dirty="0">
                        <a:solidFill>
                          <a:schemeClr val="tx1"/>
                        </a:solidFill>
                        <a:effectLst/>
                        <a:latin typeface="Calibri"/>
                      </a:endParaRPr>
                    </a:p>
                  </a:txBody>
                  <a:tcPr marL="9525" marR="9525" marT="9525" marB="0" anchor="ctr"/>
                </a:tc>
                <a:tc>
                  <a:txBody>
                    <a:bodyPr/>
                    <a:lstStyle/>
                    <a:p>
                      <a:pPr algn="r" fontAlgn="b"/>
                      <a:r>
                        <a:rPr lang="pt-BR" sz="1600" b="1" u="none" strike="noStrike" dirty="0">
                          <a:solidFill>
                            <a:schemeClr val="tx1"/>
                          </a:solidFill>
                          <a:effectLst/>
                        </a:rPr>
                        <a:t>4207</a:t>
                      </a:r>
                      <a:endParaRPr lang="pt-BR" sz="1600" b="1" i="0" u="none" strike="noStrike" dirty="0">
                        <a:solidFill>
                          <a:schemeClr val="tx1"/>
                        </a:solidFill>
                        <a:effectLst/>
                        <a:latin typeface="Calibri"/>
                      </a:endParaRPr>
                    </a:p>
                  </a:txBody>
                  <a:tcPr marL="9525" marR="9525" marT="9525" marB="0" anchor="ctr"/>
                </a:tc>
                <a:tc>
                  <a:txBody>
                    <a:bodyPr/>
                    <a:lstStyle/>
                    <a:p>
                      <a:pPr algn="r" fontAlgn="b"/>
                      <a:r>
                        <a:rPr lang="pt-BR" sz="1600" b="1" u="none" strike="noStrike" dirty="0">
                          <a:solidFill>
                            <a:schemeClr val="tx1"/>
                          </a:solidFill>
                          <a:effectLst/>
                        </a:rPr>
                        <a:t>15%</a:t>
                      </a:r>
                      <a:endParaRPr lang="pt-BR" sz="1600" b="1"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val="10000"/>
                  </a:ext>
                </a:extLst>
              </a:tr>
              <a:tr h="424893">
                <a:tc gridSpan="3">
                  <a:txBody>
                    <a:bodyPr/>
                    <a:lstStyle/>
                    <a:p>
                      <a:pPr algn="l" fontAlgn="b"/>
                      <a:r>
                        <a:rPr lang="pt-BR" sz="1600" b="1" i="0" u="none" strike="noStrike" dirty="0">
                          <a:solidFill>
                            <a:schemeClr val="tx1"/>
                          </a:solidFill>
                          <a:effectLst/>
                          <a:latin typeface="Calibri"/>
                        </a:rPr>
                        <a:t>(2 áreas,</a:t>
                      </a:r>
                      <a:r>
                        <a:rPr lang="pt-BR" sz="1600" b="1" i="0" u="none" strike="noStrike" baseline="0" dirty="0">
                          <a:solidFill>
                            <a:schemeClr val="tx1"/>
                          </a:solidFill>
                          <a:effectLst/>
                          <a:latin typeface="Calibri"/>
                        </a:rPr>
                        <a:t> 2 </a:t>
                      </a:r>
                      <a:r>
                        <a:rPr lang="pt-BR" sz="1600" b="1" i="0" u="none" strike="noStrike" baseline="0" dirty="0" err="1">
                          <a:solidFill>
                            <a:schemeClr val="tx1"/>
                          </a:solidFill>
                          <a:effectLst/>
                          <a:latin typeface="Calibri"/>
                        </a:rPr>
                        <a:t>estr</a:t>
                      </a:r>
                      <a:r>
                        <a:rPr lang="pt-BR" sz="1600" b="1" i="0" u="none" strike="noStrike" baseline="0" dirty="0">
                          <a:solidFill>
                            <a:schemeClr val="tx1"/>
                          </a:solidFill>
                          <a:effectLst/>
                          <a:latin typeface="Calibri"/>
                        </a:rPr>
                        <a:t>; 3 áreas, 3 </a:t>
                      </a:r>
                      <a:r>
                        <a:rPr lang="pt-BR" sz="1600" b="1" i="0" u="none" strike="noStrike" baseline="0" dirty="0" err="1">
                          <a:solidFill>
                            <a:schemeClr val="tx1"/>
                          </a:solidFill>
                          <a:effectLst/>
                          <a:latin typeface="Calibri"/>
                        </a:rPr>
                        <a:t>estr</a:t>
                      </a:r>
                      <a:r>
                        <a:rPr lang="pt-BR" sz="1600" b="1" i="0" u="none" strike="noStrike" baseline="0" dirty="0">
                          <a:solidFill>
                            <a:schemeClr val="tx1"/>
                          </a:solidFill>
                          <a:effectLst/>
                          <a:latin typeface="Calibri"/>
                        </a:rPr>
                        <a:t>, 4x4, 5x5, 6x6, 7x7)</a:t>
                      </a:r>
                      <a:endParaRPr lang="pt-BR" sz="1600" b="1" i="0" u="none" strike="noStrike" dirty="0">
                        <a:solidFill>
                          <a:schemeClr val="tx1"/>
                        </a:solidFill>
                        <a:effectLst/>
                        <a:latin typeface="Calibri"/>
                      </a:endParaRPr>
                    </a:p>
                  </a:txBody>
                  <a:tcPr marL="9525" marR="9525" marT="9525" marB="0" anchor="ctr"/>
                </a:tc>
                <a:tc hMerge="1">
                  <a:txBody>
                    <a:bodyPr/>
                    <a:lstStyle/>
                    <a:p>
                      <a:pPr algn="l" fontAlgn="b"/>
                      <a:endParaRPr lang="pt-BR" sz="1400" b="0" i="0" u="none" strike="noStrike" dirty="0">
                        <a:solidFill>
                          <a:srgbClr val="000000"/>
                        </a:solidFill>
                        <a:effectLst/>
                        <a:latin typeface="Calibri"/>
                      </a:endParaRPr>
                    </a:p>
                  </a:txBody>
                  <a:tcPr marL="9525" marR="9525" marT="9525" marB="0" anchor="ctr"/>
                </a:tc>
                <a:tc hMerge="1">
                  <a:txBody>
                    <a:bodyPr/>
                    <a:lstStyle/>
                    <a:p>
                      <a:pPr algn="l" fontAlgn="b"/>
                      <a:endParaRPr lang="pt-BR"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pic>
        <p:nvPicPr>
          <p:cNvPr id="8" name="Imagem 4">
            <a:extLst>
              <a:ext uri="{FF2B5EF4-FFF2-40B4-BE49-F238E27FC236}">
                <a16:creationId xmlns:a16="http://schemas.microsoft.com/office/drawing/2014/main" id="{1ACF3466-D568-6D40-AC67-F10D41D92C27}"/>
              </a:ext>
            </a:extLst>
          </p:cNvPr>
          <p:cNvPicPr>
            <a:picLocks/>
          </p:cNvPicPr>
          <p:nvPr/>
        </p:nvPicPr>
        <p:blipFill rotWithShape="1">
          <a:blip r:embed="rId3"/>
          <a:srcRect t="14724"/>
          <a:stretch/>
        </p:blipFill>
        <p:spPr>
          <a:xfrm>
            <a:off x="8212800" y="3093393"/>
            <a:ext cx="3979200" cy="1995441"/>
          </a:xfrm>
          <a:prstGeom prst="rect">
            <a:avLst/>
          </a:prstGeom>
        </p:spPr>
      </p:pic>
    </p:spTree>
    <p:extLst>
      <p:ext uri="{BB962C8B-B14F-4D97-AF65-F5344CB8AC3E}">
        <p14:creationId xmlns:p14="http://schemas.microsoft.com/office/powerpoint/2010/main" val="1063163393"/>
      </p:ext>
    </p:extLst>
  </p:cSld>
  <p:clrMapOvr>
    <a:masterClrMapping/>
  </p:clrMapOvr>
</p:sld>
</file>

<file path=ppt/theme/theme1.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1226</TotalTime>
  <Words>1556</Words>
  <Application>Microsoft Macintosh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Cacho</vt:lpstr>
      <vt:lpstr>Novo Qualis Periódicos</vt:lpstr>
      <vt:lpstr>O que o Qualis é (e o que não deveria ser)!</vt:lpstr>
      <vt:lpstr>Avaliação da Produção intelectual e Qualis</vt:lpstr>
      <vt:lpstr>GT-Qualis 2016 Resultados</vt:lpstr>
      <vt:lpstr>Critérios até 2017</vt:lpstr>
      <vt:lpstr>Documento da  Comissão Nacional de Acompanhamento do PNPG  2018       2020  </vt:lpstr>
      <vt:lpstr>PowerPoint Presentation</vt:lpstr>
      <vt:lpstr>Coerência dos dois grandes grupos:</vt:lpstr>
      <vt:lpstr>Pressões:</vt:lpstr>
      <vt:lpstr>Premissas:</vt:lpstr>
      <vt:lpstr>Procedimentos referência 1:</vt:lpstr>
      <vt:lpstr>Procedimentos referência 1:</vt:lpstr>
      <vt:lpstr>Procedimentos referência 2:</vt:lpstr>
      <vt:lpstr>Procedimentos referências 1 e 2:                  </vt:lpstr>
      <vt:lpstr>Qualis Referência 1+2             Qualis Único   Ajustes</vt:lpstr>
      <vt:lpstr>Exemplo de ajuste fino: Área Mãe Biodiversidade</vt:lpstr>
      <vt:lpstr>Obrigado pela atenção!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Qualis Periódicos:</dc:title>
  <dc:creator>Paulo Santos</dc:creator>
  <cp:lastModifiedBy>Paulo Santos</cp:lastModifiedBy>
  <cp:revision>16</cp:revision>
  <dcterms:created xsi:type="dcterms:W3CDTF">2020-08-12T15:15:23Z</dcterms:created>
  <dcterms:modified xsi:type="dcterms:W3CDTF">2020-08-13T11:41:26Z</dcterms:modified>
</cp:coreProperties>
</file>