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9" r:id="rId4"/>
    <p:sldId id="319" r:id="rId5"/>
    <p:sldId id="320" r:id="rId6"/>
    <p:sldId id="322" r:id="rId7"/>
    <p:sldId id="321" r:id="rId8"/>
    <p:sldId id="323" r:id="rId9"/>
    <p:sldId id="264" r:id="rId10"/>
    <p:sldId id="325" r:id="rId11"/>
    <p:sldId id="326" r:id="rId12"/>
    <p:sldId id="328" r:id="rId13"/>
    <p:sldId id="324" r:id="rId14"/>
    <p:sldId id="266" r:id="rId15"/>
    <p:sldId id="318" r:id="rId16"/>
    <p:sldId id="344" r:id="rId17"/>
    <p:sldId id="308" r:id="rId18"/>
    <p:sldId id="309" r:id="rId19"/>
    <p:sldId id="306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268" r:id="rId35"/>
    <p:sldId id="25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81B"/>
    <a:srgbClr val="F39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5595"/>
  </p:normalViewPr>
  <p:slideViewPr>
    <p:cSldViewPr snapToGrid="0">
      <p:cViewPr varScale="1">
        <p:scale>
          <a:sx n="101" d="100"/>
          <a:sy n="101" d="100"/>
        </p:scale>
        <p:origin x="92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1457E-3835-B74F-9672-5D72088CB0F9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82DDA-215F-8344-8B1C-AAB4D91D9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52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acervodigital.ufpr.br</a:t>
            </a:r>
            <a:r>
              <a:rPr lang="pt-BR" dirty="0"/>
              <a:t>/</a:t>
            </a:r>
            <a:r>
              <a:rPr lang="pt-BR" dirty="0" err="1"/>
              <a:t>handle</a:t>
            </a:r>
            <a:r>
              <a:rPr lang="pt-BR"/>
              <a:t>/1884/39634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2DDA-215F-8344-8B1C-AAB4D91D922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72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F97FA-5AFE-4B98-9839-BDABBADCD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59CD1F-34B7-43FA-B6AB-F680B951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32E665-F6B6-4237-86BC-FB7B88EC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5FB861-CE34-40E0-83B0-3BEAA798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4799F7-2EE0-45BC-9ECD-F8F7EE1C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36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F3EE6-C058-4FD0-A5E7-A61C58F6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5AAF4C-42EC-47A8-BB20-2D36475D5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9F8621-92EE-449E-8AB2-13EF1022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7FD947-FD60-441F-988D-C8282317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FC7A5C-FD03-4C54-A02D-25923042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61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DFD1CA-E39E-4093-ACE7-3B1B36990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4931CE-779D-4277-8016-8B25ACF04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314C8-94BF-42DA-868E-07BB5EF1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F8F1CE-C41A-4D48-B9C4-AA72EA4D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F3DEA9-5579-4A9C-A503-DED51F3F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91455-3D51-4F0D-869A-725D0E39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3C9805-BFB1-4BE3-8F34-88874524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16584D-0D38-4E1B-B49F-E48578BF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CDEC8B-E9A2-4459-A320-72C56EBA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B8A6F3-E850-4A97-8A21-3F2C66E0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CB0C9-E9E9-44EC-9612-CBABA884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C0C62B-CBB4-4F05-9ADE-2C2486BD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A31F73-4EB5-4A98-A4CF-302BB8E9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FD4A78-C8D5-44BD-86C6-CD550393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9C0D47-6E6C-4650-B953-79F06476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73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ADD53-8FF3-44C1-952C-C7E53427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01B154-B40E-4892-829A-03F3A8218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DBAE50-9DEA-4CC1-AEF3-8199926A4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6E2AC3-69A4-486D-BB80-50DD93A5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22BF5B-AEA3-43EC-A0E1-EE8AFF1E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2560DA-DACC-41B7-B7CA-AF579DEE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83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055B8-E5F7-442E-9B70-215DCB83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E46627-3E9E-4C20-8C4D-206753FD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175BE9-605E-430A-8DC3-09AA3B77A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F37F6C-EA15-4491-8A26-E0F999AD0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D16AD6-55F6-41F4-BB94-E4298E39A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C661DE-F6CD-4E6D-99B9-894FA0CC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817D4F-D112-46CD-A549-57C0207F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084AAA-902B-4493-9148-E79EBFAB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12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BC50-A0BE-4985-BC65-290A1007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915D3C-22F5-472C-8709-52F6CA1F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03E06B-EEA2-4047-813C-7B870BC1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74B038-AE80-44CB-A8AD-F9B4D0F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62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A24B91-69E4-41C1-90CF-9E0FFC86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37D150-F181-4F5E-AFB4-AA117311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4CD58E-A64B-4FF1-888B-BE41F355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6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34A90-2AEE-43B7-8730-B00602DE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0614F-95E5-400A-89B0-A1A18DE53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3A70BB-2E17-431F-9926-4F368779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D4AE46-7F3D-4074-928D-C142A4E0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7BC44F-7385-4777-8B48-96DBED81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81FED8-0A2E-4800-B0EC-DB990142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28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61CE5-FB5D-4E34-8198-D9254DCE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BEC01C-7E6E-4BB8-8458-5C0AC5AF5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B382CC-C3C8-433B-BCE3-CED23BDE6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5D33A1-3DD2-4497-B049-E628937D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6BE921-DC5A-4DBE-BB9D-DCF77BB3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E9D46A-739C-4A3C-97BF-96867CFC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80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C51B4B-1350-49AA-989E-3D511371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3778EC-5788-4AAC-ABD7-E4E065044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C9AE1C-BADE-4318-9080-45E27AD31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8CD8-5712-4A8F-9573-90465E1300D6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6735EB-CC01-427A-91B4-689974EFC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B2ED45-82A3-4F17-ABA2-4A5C0BC05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07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9F9BBF30-6E68-404F-A2CA-ACAB13AEED50}"/>
              </a:ext>
            </a:extLst>
          </p:cNvPr>
          <p:cNvSpPr/>
          <p:nvPr/>
        </p:nvSpPr>
        <p:spPr>
          <a:xfrm rot="5400000">
            <a:off x="5689244" y="772469"/>
            <a:ext cx="413777" cy="12012118"/>
          </a:xfrm>
          <a:prstGeom prst="rect">
            <a:avLst/>
          </a:prstGeom>
          <a:solidFill>
            <a:srgbClr val="EC6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BBEBC0-56C8-4281-8A93-0030BF5F4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11278552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BA7EB2F-A93D-4E63-B6F7-B331839F12F3}"/>
              </a:ext>
            </a:extLst>
          </p:cNvPr>
          <p:cNvSpPr/>
          <p:nvPr/>
        </p:nvSpPr>
        <p:spPr>
          <a:xfrm>
            <a:off x="11137692" y="3747541"/>
            <a:ext cx="1054308" cy="3237875"/>
          </a:xfrm>
          <a:prstGeom prst="rect">
            <a:avLst/>
          </a:prstGeom>
          <a:solidFill>
            <a:srgbClr val="EC6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A599516-6B3D-4A0D-B454-7E07193EAF8B}"/>
              </a:ext>
            </a:extLst>
          </p:cNvPr>
          <p:cNvSpPr/>
          <p:nvPr/>
        </p:nvSpPr>
        <p:spPr>
          <a:xfrm>
            <a:off x="11107712" y="6340840"/>
            <a:ext cx="140860" cy="140860"/>
          </a:xfrm>
          <a:prstGeom prst="ellipse">
            <a:avLst/>
          </a:prstGeom>
          <a:solidFill>
            <a:srgbClr val="F3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CA8D889-86E9-47FC-90AA-C00B323F35FE}"/>
              </a:ext>
            </a:extLst>
          </p:cNvPr>
          <p:cNvSpPr/>
          <p:nvPr/>
        </p:nvSpPr>
        <p:spPr>
          <a:xfrm>
            <a:off x="11574902" y="6343340"/>
            <a:ext cx="140860" cy="140860"/>
          </a:xfrm>
          <a:prstGeom prst="ellipse">
            <a:avLst/>
          </a:prstGeom>
          <a:solidFill>
            <a:srgbClr val="F39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A242A1-F0E2-41A1-AC61-F8CCF3BC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95" y="3629687"/>
            <a:ext cx="11470105" cy="2387600"/>
          </a:xfrm>
        </p:spPr>
        <p:txBody>
          <a:bodyPr>
            <a:noAutofit/>
          </a:bodyPr>
          <a:lstStyle/>
          <a:p>
            <a:r>
              <a:rPr lang="pt-BR" sz="8000" b="1" dirty="0">
                <a:solidFill>
                  <a:srgbClr val="F39637"/>
                </a:solidFill>
                <a:latin typeface="Gotham Medium" pitchFamily="50" charset="0"/>
                <a:cs typeface="Gotham Medium" pitchFamily="50" charset="0"/>
              </a:rPr>
              <a:t>Press release</a:t>
            </a:r>
            <a:br>
              <a:rPr lang="pt-BR" sz="6600" b="1" dirty="0">
                <a:solidFill>
                  <a:srgbClr val="F39637"/>
                </a:solidFill>
                <a:latin typeface="Gotham Medium" pitchFamily="50" charset="0"/>
                <a:cs typeface="Gotham Medium" pitchFamily="50" charset="0"/>
              </a:rPr>
            </a:br>
            <a:r>
              <a:rPr lang="pt-BR" sz="3600" b="1" dirty="0">
                <a:solidFill>
                  <a:srgbClr val="F39637"/>
                </a:solidFill>
                <a:latin typeface="Gotham Medium" pitchFamily="50" charset="0"/>
                <a:cs typeface="Gotham Medium" pitchFamily="50" charset="0"/>
              </a:rPr>
              <a:t>Profa. </a:t>
            </a:r>
            <a:r>
              <a:rPr lang="pt-BR" sz="3600" b="1" dirty="0" err="1">
                <a:solidFill>
                  <a:srgbClr val="F39637"/>
                </a:solidFill>
                <a:latin typeface="Gotham Medium" pitchFamily="50" charset="0"/>
                <a:cs typeface="Gotham Medium" pitchFamily="50" charset="0"/>
              </a:rPr>
              <a:t>Valquiria</a:t>
            </a:r>
            <a:r>
              <a:rPr lang="pt-BR" sz="3600" b="1" dirty="0">
                <a:solidFill>
                  <a:srgbClr val="F39637"/>
                </a:solidFill>
                <a:latin typeface="Gotham Medium" pitchFamily="50" charset="0"/>
                <a:cs typeface="Gotham Medium" pitchFamily="50" charset="0"/>
              </a:rPr>
              <a:t> Michela John </a:t>
            </a:r>
            <a:br>
              <a:rPr lang="pt-BR" sz="3600" b="1" dirty="0">
                <a:solidFill>
                  <a:srgbClr val="F39637"/>
                </a:solidFill>
                <a:latin typeface="Gotham Medium" pitchFamily="50" charset="0"/>
                <a:cs typeface="Gotham Medium" pitchFamily="50" charset="0"/>
              </a:rPr>
            </a:br>
            <a:r>
              <a:rPr lang="pt-BR" sz="3600" b="1" dirty="0">
                <a:solidFill>
                  <a:srgbClr val="F39637"/>
                </a:solidFill>
                <a:latin typeface="Gotham Medium" pitchFamily="50" charset="0"/>
                <a:cs typeface="Gotham Medium" pitchFamily="50" charset="0"/>
              </a:rPr>
              <a:t>PPGCOM/UFPR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FA2EFE-1CFB-4273-A090-4DB308CDF9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07" y="671810"/>
            <a:ext cx="4763962" cy="23875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FE4BD8C-ADAA-0F4D-A67B-5D6334355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431" y="997123"/>
            <a:ext cx="1456433" cy="13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2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F19FA10C-D3D1-CA47-B544-6A3E9FC5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15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80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095EB1DD-3377-C644-994E-3C0722708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77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25000"/>
          <a:stretch/>
        </p:blipFill>
        <p:spPr>
          <a:xfrm>
            <a:off x="12051" y="-1956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1FAC07-8C0E-3B4C-8119-430CFA449B18}"/>
              </a:ext>
            </a:extLst>
          </p:cNvPr>
          <p:cNvSpPr/>
          <p:nvPr/>
        </p:nvSpPr>
        <p:spPr>
          <a:xfrm>
            <a:off x="3380874" y="543161"/>
            <a:ext cx="85785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“O </a:t>
            </a:r>
            <a:r>
              <a:rPr lang="pt-BR" sz="2400" i="1" dirty="0" err="1"/>
              <a:t>press</a:t>
            </a:r>
            <a:r>
              <a:rPr lang="pt-BR" sz="2400" i="1" dirty="0"/>
              <a:t> release</a:t>
            </a:r>
            <a:r>
              <a:rPr lang="pt-BR" sz="2400" dirty="0"/>
              <a:t> constitui-se em um instrumento fundamental de popularização da ciência, que contribui para o processo de comunicação científica ao expor o trabalho de pesquisa de modo simplificado para a sociedade, ao destacar um resultado específico, ao promover o trabalho de uma instituição ou de um departamento, ao salientar o suporte financeiro de um patrocinador ou agência de fomento, beneficiando, desta forma, a comunidade científica”.</a:t>
            </a:r>
          </a:p>
          <a:p>
            <a:pPr algn="ctr"/>
            <a:endParaRPr lang="pt-BR" sz="2400" dirty="0"/>
          </a:p>
          <a:p>
            <a:pPr algn="r"/>
            <a:r>
              <a:rPr lang="pt-BR" sz="2400" dirty="0" err="1"/>
              <a:t>Scielo</a:t>
            </a:r>
            <a:r>
              <a:rPr lang="pt-BR" sz="2400" dirty="0"/>
              <a:t> em Perspectiva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4A58822-AB94-814A-870E-EA396616A5FD}"/>
              </a:ext>
            </a:extLst>
          </p:cNvPr>
          <p:cNvSpPr/>
          <p:nvPr/>
        </p:nvSpPr>
        <p:spPr>
          <a:xfrm>
            <a:off x="6071948" y="6511749"/>
            <a:ext cx="8682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humanas.blog.scielo.org</a:t>
            </a:r>
            <a:r>
              <a:rPr lang="pt-BR" dirty="0"/>
              <a:t>/sobre/</a:t>
            </a:r>
            <a:r>
              <a:rPr lang="pt-BR" dirty="0" err="1"/>
              <a:t>instrucoes</a:t>
            </a:r>
            <a:r>
              <a:rPr lang="pt-BR" dirty="0"/>
              <a:t>-</a:t>
            </a:r>
            <a:r>
              <a:rPr lang="pt-BR" dirty="0" err="1"/>
              <a:t>press</a:t>
            </a:r>
            <a:r>
              <a:rPr lang="pt-BR" dirty="0"/>
              <a:t>-release/</a:t>
            </a:r>
          </a:p>
        </p:txBody>
      </p:sp>
    </p:spTree>
    <p:extLst>
      <p:ext uri="{BB962C8B-B14F-4D97-AF65-F5344CB8AC3E}">
        <p14:creationId xmlns:p14="http://schemas.microsoft.com/office/powerpoint/2010/main" val="375575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7437" y="3112837"/>
            <a:ext cx="5095947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CA" sz="4409" b="1" dirty="0" err="1">
                <a:solidFill>
                  <a:srgbClr val="000000"/>
                </a:solidFill>
                <a:latin typeface="Calibri Bold"/>
                <a:cs typeface="Calibri Bold"/>
              </a:rPr>
              <a:t>Linguagem</a:t>
            </a:r>
            <a:r>
              <a:rPr lang="en-CA" sz="4409" b="1" dirty="0">
                <a:solidFill>
                  <a:srgbClr val="000000"/>
                </a:solidFill>
                <a:latin typeface="Calibri Bold"/>
                <a:cs typeface="Calibri Bold"/>
              </a:rPr>
              <a:t> do release</a:t>
            </a:r>
          </a:p>
          <a:p>
            <a:pPr>
              <a:lnSpc>
                <a:spcPts val="5060"/>
              </a:lnSpc>
            </a:pPr>
            <a:endParaRPr lang="en-CA" sz="439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7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9632" y="1209841"/>
            <a:ext cx="4812631" cy="258532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A linguagem deve ser acessível e sem jargões, termos técnicos, abreviaturas e siglas. A elaboração do texto deve adequar o conteúdo ao leitor comum. O objetivo do </a:t>
            </a:r>
            <a:r>
              <a:rPr lang="pt-BR" sz="2400" i="1" dirty="0" err="1">
                <a:solidFill>
                  <a:schemeClr val="bg1"/>
                </a:solidFill>
              </a:rPr>
              <a:t>press</a:t>
            </a:r>
            <a:r>
              <a:rPr lang="pt-BR" sz="2400" i="1" dirty="0">
                <a:solidFill>
                  <a:schemeClr val="bg1"/>
                </a:solidFill>
              </a:rPr>
              <a:t> release</a:t>
            </a:r>
            <a:r>
              <a:rPr lang="pt-BR" sz="2400" dirty="0">
                <a:solidFill>
                  <a:schemeClr val="bg1"/>
                </a:solidFill>
              </a:rPr>
              <a:t> é atrair leitores, para tanto precisa despertar interesse e não ser conclusivo</a:t>
            </a:r>
            <a:r>
              <a:rPr lang="pt-BR" dirty="0">
                <a:solidFill>
                  <a:schemeClr val="bg1"/>
                </a:solidFill>
              </a:rPr>
              <a:t>.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8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97C2E28B-0B8C-D84E-8CD0-CDFCFA571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41" y="842208"/>
            <a:ext cx="2364808" cy="2430380"/>
          </a:xfrm>
          <a:prstGeom prst="rect">
            <a:avLst/>
          </a:prstGeom>
        </p:spPr>
      </p:pic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DEB9F321-C452-A64C-A051-09C3A225A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8" y="0"/>
            <a:ext cx="5370934" cy="6858000"/>
          </a:xfrm>
          <a:prstGeom prst="rect">
            <a:avLst/>
          </a:prstGeom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4CFB8461-391B-BE43-A5DA-5C1E2C7A94BD}"/>
              </a:ext>
            </a:extLst>
          </p:cNvPr>
          <p:cNvCxnSpPr>
            <a:cxnSpLocks/>
          </p:cNvCxnSpPr>
          <p:nvPr/>
        </p:nvCxnSpPr>
        <p:spPr>
          <a:xfrm>
            <a:off x="914400" y="3850104"/>
            <a:ext cx="1528011" cy="5775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6B66DE62-7B3D-DC4C-A006-3DF9E592E292}"/>
              </a:ext>
            </a:extLst>
          </p:cNvPr>
          <p:cNvSpPr/>
          <p:nvPr/>
        </p:nvSpPr>
        <p:spPr>
          <a:xfrm>
            <a:off x="8017882" y="3065274"/>
            <a:ext cx="3477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EC681B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é uma reprodução do resumo da tese/dissertação!</a:t>
            </a:r>
            <a:endParaRPr lang="pt-BR" sz="2400" b="1" dirty="0">
              <a:solidFill>
                <a:srgbClr val="EC681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82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905AF6-9039-4246-AA13-9B5EA2DD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2" y="949325"/>
            <a:ext cx="850285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 que precisa ser elaborado pelo pesquisador/a...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68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BC1B04-8CC9-2042-9C6E-954FD77E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389"/>
            <a:ext cx="10515600" cy="5847348"/>
          </a:xfrm>
        </p:spPr>
        <p:txBody>
          <a:bodyPr>
            <a:normAutofit/>
          </a:bodyPr>
          <a:lstStyle/>
          <a:p>
            <a:r>
              <a:rPr lang="pt-BR" dirty="0"/>
              <a:t>Título da sua tese/dissertação: </a:t>
            </a:r>
          </a:p>
          <a:p>
            <a:r>
              <a:rPr lang="pt-BR" dirty="0"/>
              <a:t>PPPG e linha de pesquisa:</a:t>
            </a:r>
          </a:p>
          <a:p>
            <a:r>
              <a:rPr lang="pt-BR" dirty="0"/>
              <a:t>Orientador/a:</a:t>
            </a:r>
          </a:p>
          <a:p>
            <a:pPr marL="0" lvl="0" indent="0">
              <a:buNone/>
            </a:pPr>
            <a:r>
              <a:rPr lang="pt-BR" dirty="0"/>
              <a:t>1. O que lhe levou a escolher esse tema/objeto de pesquisa </a:t>
            </a:r>
            <a:r>
              <a:rPr lang="pt-BR" b="1" dirty="0">
                <a:solidFill>
                  <a:srgbClr val="EC681B"/>
                </a:solidFill>
              </a:rPr>
              <a:t>(não é o objetivo da sua pesquisa e sim quais foram as suas motivações, o que foi determinante para fazer o recorte de sua problemática)</a:t>
            </a:r>
          </a:p>
          <a:p>
            <a:pPr mar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2. Cite 3 obras/autores que foram fundamentais para a realização da sua pesquisa </a:t>
            </a:r>
            <a:r>
              <a:rPr lang="pt-BR" b="1" dirty="0">
                <a:solidFill>
                  <a:srgbClr val="EC681B"/>
                </a:solidFill>
              </a:rPr>
              <a:t>(podem ser livros, artigos, outras dissertações/teses </a:t>
            </a:r>
            <a:r>
              <a:rPr lang="pt-BR" b="1" dirty="0" err="1">
                <a:solidFill>
                  <a:srgbClr val="EC681B"/>
                </a:solidFill>
              </a:rPr>
              <a:t>etc</a:t>
            </a:r>
            <a:r>
              <a:rPr lang="pt-BR" b="1" dirty="0">
                <a:solidFill>
                  <a:srgbClr val="EC681B"/>
                </a:solidFill>
              </a:rPr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3. Onde sua pesquisa foi realizada </a:t>
            </a:r>
            <a:r>
              <a:rPr lang="pt-BR" b="1" dirty="0">
                <a:solidFill>
                  <a:srgbClr val="EC681B"/>
                </a:solidFill>
              </a:rPr>
              <a:t>(no caso de laboratório e pesquisa de campo; em pesquisas documentais indicar o objeto analisado)</a:t>
            </a:r>
          </a:p>
        </p:txBody>
      </p:sp>
    </p:spTree>
    <p:extLst>
      <p:ext uri="{BB962C8B-B14F-4D97-AF65-F5344CB8AC3E}">
        <p14:creationId xmlns:p14="http://schemas.microsoft.com/office/powerpoint/2010/main" val="60975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16EAD6-200E-1941-837F-038AA249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926"/>
            <a:ext cx="10515600" cy="54430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dirty="0"/>
              <a:t>4. Qual a principal constatação, </a:t>
            </a:r>
            <a:r>
              <a:rPr lang="pt-BR" b="1" dirty="0">
                <a:solidFill>
                  <a:srgbClr val="EC681B"/>
                </a:solidFill>
              </a:rPr>
              <a:t>o principal resultado de sua pesquisa? 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5. Aponte a principal contribuição da sua pesquisa </a:t>
            </a:r>
            <a:r>
              <a:rPr lang="pt-BR" b="1" dirty="0">
                <a:solidFill>
                  <a:srgbClr val="EC681B"/>
                </a:solidFill>
              </a:rPr>
              <a:t>para a área do conhecimento</a:t>
            </a:r>
            <a:r>
              <a:rPr lang="pt-BR" dirty="0"/>
              <a:t> em que ela foi desenvolvida.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6. </a:t>
            </a:r>
            <a:r>
              <a:rPr lang="pt-BR" b="1" dirty="0">
                <a:solidFill>
                  <a:srgbClr val="EC681B"/>
                </a:solidFill>
              </a:rPr>
              <a:t>Qual você considera o diferencial ou principal inovação da sua pesquisa </a:t>
            </a:r>
            <a:r>
              <a:rPr lang="pt-BR" dirty="0"/>
              <a:t>em relação a outros estudos já realizados sobre o mesmo tema/objeto?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7. Qual a principal contribuição da sua pesquisa </a:t>
            </a:r>
            <a:r>
              <a:rPr lang="pt-BR" b="1" dirty="0">
                <a:solidFill>
                  <a:srgbClr val="EC681B"/>
                </a:solidFill>
              </a:rPr>
              <a:t>para a sociedade de forma mais ampla? </a:t>
            </a:r>
          </a:p>
        </p:txBody>
      </p:sp>
    </p:spTree>
    <p:extLst>
      <p:ext uri="{BB962C8B-B14F-4D97-AF65-F5344CB8AC3E}">
        <p14:creationId xmlns:p14="http://schemas.microsoft.com/office/powerpoint/2010/main" val="154729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05AF6-9039-4246-AA13-9B5EA2DD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31" y="470434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8000" b="1" dirty="0">
                <a:solidFill>
                  <a:srgbClr val="EC681B"/>
                </a:solidFill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409580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/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7CC1833-29E4-4745-B424-5AC46A639956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 dirty="0"/>
              <a:t>Release – </a:t>
            </a:r>
            <a:r>
              <a:rPr lang="en-US" sz="4800" b="1" dirty="0" err="1"/>
              <a:t>como</a:t>
            </a:r>
            <a:r>
              <a:rPr lang="en-US" sz="4800" b="1" dirty="0"/>
              <a:t> </a:t>
            </a:r>
            <a:r>
              <a:rPr lang="en-US" sz="4800" b="1" dirty="0" err="1"/>
              <a:t>divulgar</a:t>
            </a:r>
            <a:r>
              <a:rPr lang="en-US" sz="4800" b="1" dirty="0"/>
              <a:t> </a:t>
            </a:r>
            <a:r>
              <a:rPr lang="en-US" sz="4800" b="1" dirty="0" err="1"/>
              <a:t>sua</a:t>
            </a:r>
            <a:r>
              <a:rPr lang="en-US" sz="4800" b="1" dirty="0"/>
              <a:t> </a:t>
            </a:r>
            <a:r>
              <a:rPr lang="en-US" sz="4800" b="1" dirty="0" err="1"/>
              <a:t>pesquisa</a:t>
            </a:r>
            <a:endParaRPr lang="en-US" sz="4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79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254FA2A3-B109-FF48-B756-AC2C07454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97" y="643467"/>
            <a:ext cx="807400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ED4D4FC8-33F2-F24C-B0FE-3D6D843B9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37" y="102204"/>
            <a:ext cx="9433422" cy="66033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170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, Carta&#10;&#10;Descrição gerada automaticamente">
            <a:extLst>
              <a:ext uri="{FF2B5EF4-FFF2-40B4-BE49-F238E27FC236}">
                <a16:creationId xmlns:a16="http://schemas.microsoft.com/office/drawing/2014/main" id="{ADA153A7-A992-0147-974E-4EC298B25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5" y="0"/>
            <a:ext cx="10665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C25A3D48-2A7B-D342-9B21-79F221B57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6" y="0"/>
            <a:ext cx="1077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14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09CC8B04-D3FF-2140-8990-A0E97AEB1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1" y="0"/>
            <a:ext cx="1113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3B09897B-DBCF-6349-8C08-D57F67D52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" y="0"/>
            <a:ext cx="1028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5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4CD1807E-3F77-7C4D-9D19-9051F4D89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971550"/>
            <a:ext cx="117729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52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Gráfico de radar&#10;&#10;Descrição gerada automaticamente">
            <a:extLst>
              <a:ext uri="{FF2B5EF4-FFF2-40B4-BE49-F238E27FC236}">
                <a16:creationId xmlns:a16="http://schemas.microsoft.com/office/drawing/2014/main" id="{988F8CF4-0C83-0A46-8C5B-ADCB764F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6350"/>
            <a:ext cx="109601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8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BC69518A-8C0F-AE4D-AE53-94577E8ED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73" y="0"/>
            <a:ext cx="9539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5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5C2EB73F-AB2E-8A41-A020-785C0F413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117600"/>
            <a:ext cx="104648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9DE8567-2656-49E6-AC51-07221A07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" y="14514"/>
            <a:ext cx="11641667" cy="709857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50073D-AB6E-42F4-95EA-AFE974D3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804" y="1010737"/>
            <a:ext cx="10515600" cy="76993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atin typeface="Gotham Medium" pitchFamily="50" charset="0"/>
                <a:cs typeface="Gotham Medium" pitchFamily="50" charset="0"/>
              </a:rPr>
              <a:t>Release – algumas definições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E49AC1-4CD2-4A02-86E5-6D7D97B2F32A}"/>
              </a:ext>
            </a:extLst>
          </p:cNvPr>
          <p:cNvSpPr txBox="1"/>
          <p:nvPr/>
        </p:nvSpPr>
        <p:spPr>
          <a:xfrm>
            <a:off x="10697027" y="6386963"/>
            <a:ext cx="602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latin typeface="Gotham Book" pitchFamily="50" charset="0"/>
                <a:cs typeface="Gotham Book" pitchFamily="50" charset="0"/>
              </a:rPr>
              <a:t>1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F289C65-D9AB-DD48-A2E6-036C716E409C}"/>
              </a:ext>
            </a:extLst>
          </p:cNvPr>
          <p:cNvSpPr/>
          <p:nvPr/>
        </p:nvSpPr>
        <p:spPr>
          <a:xfrm>
            <a:off x="1628273" y="2128871"/>
            <a:ext cx="78887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 2" pitchFamily="2" charset="2"/>
              <a:buChar char="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Comunicado de imprensa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release); </a:t>
            </a:r>
          </a:p>
          <a:p>
            <a:pPr marL="285750" indent="-285750">
              <a:buFont typeface="Wingdings 2" pitchFamily="2" charset="2"/>
              <a:buChar char="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“Soltura à imprensa” (literal).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Derivação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do “for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release”; </a:t>
            </a:r>
          </a:p>
          <a:p>
            <a:pPr marL="285750" indent="-285750">
              <a:buFont typeface="Wingdings 2" pitchFamily="2" charset="2"/>
              <a:buChar char="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Ponto de partida para uma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matéria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 typeface="Wingdings 2" pitchFamily="2" charset="2"/>
              <a:buChar char="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Segue moldes do discurso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jornalístico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para informar sobre temas de interesse.</a:t>
            </a:r>
          </a:p>
        </p:txBody>
      </p:sp>
      <p:pic>
        <p:nvPicPr>
          <p:cNvPr id="5" name="Imagem 4" descr="Uma imagem contendo objeto, caixa de som, eletrônico&#10;&#10;Descrição gerada automaticamente">
            <a:extLst>
              <a:ext uri="{FF2B5EF4-FFF2-40B4-BE49-F238E27FC236}">
                <a16:creationId xmlns:a16="http://schemas.microsoft.com/office/drawing/2014/main" id="{43354688-85CB-F04E-8941-E87517E48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63" y="4367663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1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Gráfico de radar&#10;&#10;Descrição gerada automaticamente">
            <a:extLst>
              <a:ext uri="{FF2B5EF4-FFF2-40B4-BE49-F238E27FC236}">
                <a16:creationId xmlns:a16="http://schemas.microsoft.com/office/drawing/2014/main" id="{9ADAD954-6DA1-034C-B326-92AC0955F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91" y="0"/>
            <a:ext cx="9859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 preto sobre fundo branco&#10;&#10;Descrição gerada automaticamente">
            <a:extLst>
              <a:ext uri="{FF2B5EF4-FFF2-40B4-BE49-F238E27FC236}">
                <a16:creationId xmlns:a16="http://schemas.microsoft.com/office/drawing/2014/main" id="{6BC91C7E-0C8D-EE44-87C0-8D49A4FF8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33" y="0"/>
            <a:ext cx="9510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42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em preto e branco com texto preto sobre fundo branco&#10;&#10;Descrição gerada automaticamente">
            <a:extLst>
              <a:ext uri="{FF2B5EF4-FFF2-40B4-BE49-F238E27FC236}">
                <a16:creationId xmlns:a16="http://schemas.microsoft.com/office/drawing/2014/main" id="{AF5D80C3-B835-3A48-83B7-9D3C8A598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857250"/>
            <a:ext cx="10655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70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B6F454-6747-5748-85B7-96EF695A3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94" y="0"/>
            <a:ext cx="5093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9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71" y="1363871"/>
            <a:ext cx="9924014" cy="24642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53734" y="738145"/>
            <a:ext cx="45029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+mj-lt"/>
              </a:rPr>
              <a:t>www.agenciacomunicacao.ufpr.br</a:t>
            </a:r>
          </a:p>
        </p:txBody>
      </p:sp>
      <p:cxnSp>
        <p:nvCxnSpPr>
          <p:cNvPr id="6" name="Conector de Seta Reta 5"/>
          <p:cNvCxnSpPr>
            <a:endCxn id="3" idx="1"/>
          </p:cNvCxnSpPr>
          <p:nvPr/>
        </p:nvCxnSpPr>
        <p:spPr>
          <a:xfrm>
            <a:off x="653143" y="953588"/>
            <a:ext cx="800591" cy="1"/>
          </a:xfrm>
          <a:prstGeom prst="straightConnector1">
            <a:avLst/>
          </a:prstGeom>
          <a:ln w="76200">
            <a:solidFill>
              <a:srgbClr val="EC68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6" y="4522194"/>
            <a:ext cx="2390502" cy="135991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388523" y="5162099"/>
            <a:ext cx="45029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+mj-lt"/>
              </a:rPr>
              <a:t>@</a:t>
            </a:r>
            <a:r>
              <a:rPr lang="pt-BR" sz="2200" b="1" dirty="0" err="1">
                <a:latin typeface="+mj-lt"/>
              </a:rPr>
              <a:t>agenciaescolaufpr</a:t>
            </a:r>
            <a:endParaRPr lang="pt-BR" sz="2200" b="1" dirty="0">
              <a:latin typeface="+mj-lt"/>
            </a:endParaRPr>
          </a:p>
        </p:txBody>
      </p:sp>
      <p:cxnSp>
        <p:nvCxnSpPr>
          <p:cNvPr id="15" name="Conector de Seta Reta 14"/>
          <p:cNvCxnSpPr>
            <a:endCxn id="14" idx="1"/>
          </p:cNvCxnSpPr>
          <p:nvPr/>
        </p:nvCxnSpPr>
        <p:spPr>
          <a:xfrm>
            <a:off x="3587932" y="5377542"/>
            <a:ext cx="800591" cy="1"/>
          </a:xfrm>
          <a:prstGeom prst="straightConnector1">
            <a:avLst/>
          </a:prstGeom>
          <a:ln w="76200">
            <a:solidFill>
              <a:srgbClr val="EC68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32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9696BE1-6612-4769-B1B2-D284D811B9CF}"/>
              </a:ext>
            </a:extLst>
          </p:cNvPr>
          <p:cNvSpPr/>
          <p:nvPr/>
        </p:nvSpPr>
        <p:spPr>
          <a:xfrm>
            <a:off x="0" y="0"/>
            <a:ext cx="12293600" cy="6858000"/>
          </a:xfrm>
          <a:prstGeom prst="rect">
            <a:avLst/>
          </a:prstGeom>
          <a:solidFill>
            <a:srgbClr val="EC68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30ED6A2-4109-42BC-BC68-787F7E8DBA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066" y="2713017"/>
            <a:ext cx="3429427" cy="17187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EC08516-0620-5945-9511-9A6C385BA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529" y="2914940"/>
            <a:ext cx="1456433" cy="1327752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833932F0-C11C-8E43-BA7C-54410A58C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4" y="2632543"/>
            <a:ext cx="3891498" cy="1879705"/>
          </a:xfrm>
          <a:prstGeom prst="rect">
            <a:avLst/>
          </a:prstGeom>
        </p:spPr>
      </p:pic>
      <p:pic>
        <p:nvPicPr>
          <p:cNvPr id="8" name="Imagem 7" descr="Uma imagem contendo placar, desenho&#10;&#10;Descrição gerada automaticamente">
            <a:extLst>
              <a:ext uri="{FF2B5EF4-FFF2-40B4-BE49-F238E27FC236}">
                <a16:creationId xmlns:a16="http://schemas.microsoft.com/office/drawing/2014/main" id="{01803B56-EABE-AF4E-A8CC-F9089965E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2873966"/>
            <a:ext cx="17018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8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segurando, homem, mão&#10;&#10;Descrição gerada automaticamente">
            <a:extLst>
              <a:ext uri="{FF2B5EF4-FFF2-40B4-BE49-F238E27FC236}">
                <a16:creationId xmlns:a16="http://schemas.microsoft.com/office/drawing/2014/main" id="{7D3798CC-CD49-0A4B-BE27-E664AE2E8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3" y="0"/>
            <a:ext cx="10942093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B1616D5-EFB1-4E4B-8B80-F8849C0F9481}"/>
              </a:ext>
            </a:extLst>
          </p:cNvPr>
          <p:cNvSpPr/>
          <p:nvPr/>
        </p:nvSpPr>
        <p:spPr>
          <a:xfrm>
            <a:off x="1727223" y="4669599"/>
            <a:ext cx="5080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É uma forma de marcar presença </a:t>
            </a:r>
          </a:p>
        </p:txBody>
      </p:sp>
    </p:spTree>
    <p:extLst>
      <p:ext uri="{BB962C8B-B14F-4D97-AF65-F5344CB8AC3E}">
        <p14:creationId xmlns:p14="http://schemas.microsoft.com/office/powerpoint/2010/main" val="84926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6F933B7-75D8-DB44-A627-1172738B4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53580" cy="4042229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9D4AB69-C469-724F-AD5F-E56606F2E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97" y="1322615"/>
            <a:ext cx="5871803" cy="543922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CFA0279-EF68-6E49-B6D2-7824EB4F672F}"/>
              </a:ext>
            </a:extLst>
          </p:cNvPr>
          <p:cNvSpPr/>
          <p:nvPr/>
        </p:nvSpPr>
        <p:spPr>
          <a:xfrm>
            <a:off x="781725" y="5032704"/>
            <a:ext cx="531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www.agenciacomunicacao.ufpr.br</a:t>
            </a:r>
            <a:r>
              <a:rPr lang="pt-BR" dirty="0"/>
              <a:t>/site/?</a:t>
            </a:r>
            <a:r>
              <a:rPr lang="pt-BR" dirty="0" err="1"/>
              <a:t>p</a:t>
            </a:r>
            <a:r>
              <a:rPr lang="pt-BR" dirty="0"/>
              <a:t>=1971</a:t>
            </a:r>
          </a:p>
        </p:txBody>
      </p:sp>
    </p:spTree>
    <p:extLst>
      <p:ext uri="{BB962C8B-B14F-4D97-AF65-F5344CB8AC3E}">
        <p14:creationId xmlns:p14="http://schemas.microsoft.com/office/powerpoint/2010/main" val="9583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8E38695-24AB-9746-A9F8-AF3D4F54D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3" y="16626"/>
            <a:ext cx="10417374" cy="653276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47BE8A0-7192-7448-8BF9-19FB027AB2CC}"/>
              </a:ext>
            </a:extLst>
          </p:cNvPr>
          <p:cNvSpPr/>
          <p:nvPr/>
        </p:nvSpPr>
        <p:spPr>
          <a:xfrm>
            <a:off x="467516" y="6488399"/>
            <a:ext cx="11727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err="1"/>
              <a:t>https</a:t>
            </a:r>
            <a:r>
              <a:rPr lang="pt-BR" sz="1600" dirty="0"/>
              <a:t>://</a:t>
            </a:r>
            <a:r>
              <a:rPr lang="pt-BR" sz="1600" dirty="0" err="1"/>
              <a:t>agenciabrasil.ebc.com.br</a:t>
            </a:r>
            <a:r>
              <a:rPr lang="pt-BR" sz="1600" dirty="0"/>
              <a:t>/geral/noticia/2020-09/pesquisadores-da-</a:t>
            </a:r>
            <a:r>
              <a:rPr lang="pt-BR" sz="1600" dirty="0" err="1"/>
              <a:t>ufpr</a:t>
            </a:r>
            <a:r>
              <a:rPr lang="pt-BR" sz="1600" dirty="0"/>
              <a:t>-descobrem-mais-quatro-</a:t>
            </a:r>
            <a:r>
              <a:rPr lang="pt-BR" sz="1600" dirty="0" err="1"/>
              <a:t>especies</a:t>
            </a:r>
            <a:r>
              <a:rPr lang="pt-BR" sz="1600" dirty="0"/>
              <a:t>-de-formiga</a:t>
            </a:r>
          </a:p>
        </p:txBody>
      </p:sp>
    </p:spTree>
    <p:extLst>
      <p:ext uri="{BB962C8B-B14F-4D97-AF65-F5344CB8AC3E}">
        <p14:creationId xmlns:p14="http://schemas.microsoft.com/office/powerpoint/2010/main" val="353431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7909DE9-7990-164A-BC03-6D1D249E71D4}"/>
              </a:ext>
            </a:extLst>
          </p:cNvPr>
          <p:cNvSpPr/>
          <p:nvPr/>
        </p:nvSpPr>
        <p:spPr>
          <a:xfrm>
            <a:off x="624114" y="6488668"/>
            <a:ext cx="10656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www.istoedinheiro.com.br</a:t>
            </a:r>
            <a:r>
              <a:rPr lang="pt-BR" dirty="0"/>
              <a:t>/pesquisadores-da-</a:t>
            </a:r>
            <a:r>
              <a:rPr lang="pt-BR" dirty="0" err="1"/>
              <a:t>ufpr</a:t>
            </a:r>
            <a:r>
              <a:rPr lang="pt-BR" dirty="0"/>
              <a:t>-descobrem-mais-quatro-</a:t>
            </a:r>
            <a:r>
              <a:rPr lang="pt-BR" dirty="0" err="1"/>
              <a:t>especies</a:t>
            </a:r>
            <a:r>
              <a:rPr lang="pt-BR" dirty="0"/>
              <a:t>-de-formiga/</a:t>
            </a:r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B14CFC5-AD3C-8246-BDCA-178A47884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9" y="0"/>
            <a:ext cx="9233947" cy="61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08AD95-6B6F-E046-AF83-9B5D4CCCC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20" y="0"/>
            <a:ext cx="10736959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658A9AC-F39F-D14C-8CB7-64A9055B4B27}"/>
              </a:ext>
            </a:extLst>
          </p:cNvPr>
          <p:cNvSpPr/>
          <p:nvPr/>
        </p:nvSpPr>
        <p:spPr>
          <a:xfrm>
            <a:off x="6095999" y="57685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noticias.uol.com.br</a:t>
            </a:r>
            <a:r>
              <a:rPr lang="pt-BR" dirty="0"/>
              <a:t>/ultimas-noticias/agencia-brasil/2020/09/29/pesquisadores-da-ufpr-descobrem-mais-quatro-especies-de-formiga.htm</a:t>
            </a:r>
          </a:p>
        </p:txBody>
      </p:sp>
    </p:spTree>
    <p:extLst>
      <p:ext uri="{BB962C8B-B14F-4D97-AF65-F5344CB8AC3E}">
        <p14:creationId xmlns:p14="http://schemas.microsoft.com/office/powerpoint/2010/main" val="367986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2815" y="2407557"/>
            <a:ext cx="5212443" cy="261610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9" b="1" dirty="0" err="1">
                <a:solidFill>
                  <a:srgbClr val="000000"/>
                </a:solidFill>
                <a:latin typeface="Calibri Bold"/>
                <a:cs typeface="Calibri Bold"/>
              </a:rPr>
              <a:t>Importância</a:t>
            </a:r>
            <a:r>
              <a:rPr lang="en-CA" sz="4409" b="1" dirty="0">
                <a:solidFill>
                  <a:srgbClr val="000000"/>
                </a:solidFill>
                <a:latin typeface="Calibri Bold"/>
                <a:cs typeface="Calibri Bold"/>
              </a:rPr>
              <a:t> do press release para a </a:t>
            </a:r>
            <a:r>
              <a:rPr lang="en-CA" sz="4409" b="1" dirty="0" err="1">
                <a:solidFill>
                  <a:srgbClr val="000000"/>
                </a:solidFill>
                <a:latin typeface="Calibri Bold"/>
                <a:cs typeface="Calibri Bold"/>
              </a:rPr>
              <a:t>divulgação</a:t>
            </a:r>
            <a:r>
              <a:rPr lang="en-CA" sz="4409" b="1" dirty="0">
                <a:solidFill>
                  <a:srgbClr val="000000"/>
                </a:solidFill>
                <a:latin typeface="Calibri Bold"/>
                <a:cs typeface="Calibri Bold"/>
              </a:rPr>
              <a:t> da </a:t>
            </a:r>
            <a:r>
              <a:rPr lang="en-CA" sz="4409" b="1" dirty="0" err="1">
                <a:solidFill>
                  <a:srgbClr val="000000"/>
                </a:solidFill>
                <a:latin typeface="Calibri Bold"/>
                <a:cs typeface="Calibri Bold"/>
              </a:rPr>
              <a:t>ciência</a:t>
            </a:r>
            <a:endParaRPr lang="en-CA" sz="4409" b="1" dirty="0">
              <a:solidFill>
                <a:srgbClr val="000000"/>
              </a:solidFill>
              <a:latin typeface="Calibri Bold"/>
              <a:cs typeface="Calibri Bold"/>
            </a:endParaRPr>
          </a:p>
          <a:p>
            <a:pPr>
              <a:lnSpc>
                <a:spcPts val="5060"/>
              </a:lnSpc>
            </a:pPr>
            <a:endParaRPr lang="en-CA" sz="439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66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520</Words>
  <Application>Microsoft Macintosh PowerPoint</Application>
  <PresentationFormat>Widescreen</PresentationFormat>
  <Paragraphs>42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Bold</vt:lpstr>
      <vt:lpstr>Calibri Light</vt:lpstr>
      <vt:lpstr>Gotham Book</vt:lpstr>
      <vt:lpstr>Gotham Medium</vt:lpstr>
      <vt:lpstr>Wingdings 2</vt:lpstr>
      <vt:lpstr>Tema do Office</vt:lpstr>
      <vt:lpstr>Press release Profa. Valquiria Michela John  PPGCOM/UFPR</vt:lpstr>
      <vt:lpstr>Apresentação do PowerPoint</vt:lpstr>
      <vt:lpstr>Release – algumas definições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 que precisa ser elaborado pelo pesquisador/a...</vt:lpstr>
      <vt:lpstr>Apresentação do PowerPoint</vt:lpstr>
      <vt:lpstr>Apresentação do PowerPoint</vt:lpstr>
      <vt:lpstr>Exemplos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release Profa. Valquiria Michela John  PPGCOM/UFPR</dc:title>
  <dc:creator>Robson Souza dos Santos</dc:creator>
  <cp:lastModifiedBy>Robson Souza dos Santos</cp:lastModifiedBy>
  <cp:revision>2</cp:revision>
  <dcterms:created xsi:type="dcterms:W3CDTF">2020-10-06T02:11:40Z</dcterms:created>
  <dcterms:modified xsi:type="dcterms:W3CDTF">2020-10-06T03:23:28Z</dcterms:modified>
</cp:coreProperties>
</file>