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sldIdLst>
    <p:sldId id="263" r:id="rId2"/>
    <p:sldId id="273" r:id="rId3"/>
    <p:sldId id="260" r:id="rId4"/>
    <p:sldId id="259" r:id="rId5"/>
    <p:sldId id="304" r:id="rId6"/>
    <p:sldId id="280" r:id="rId7"/>
    <p:sldId id="295" r:id="rId8"/>
    <p:sldId id="277" r:id="rId9"/>
    <p:sldId id="278" r:id="rId10"/>
    <p:sldId id="279" r:id="rId11"/>
    <p:sldId id="281" r:id="rId12"/>
    <p:sldId id="283" r:id="rId13"/>
    <p:sldId id="284" r:id="rId14"/>
    <p:sldId id="286" r:id="rId15"/>
    <p:sldId id="285" r:id="rId16"/>
    <p:sldId id="291" r:id="rId17"/>
    <p:sldId id="289" r:id="rId18"/>
    <p:sldId id="292" r:id="rId19"/>
    <p:sldId id="298" r:id="rId20"/>
    <p:sldId id="296" r:id="rId21"/>
    <p:sldId id="297" r:id="rId22"/>
    <p:sldId id="282" r:id="rId23"/>
    <p:sldId id="269" r:id="rId24"/>
    <p:sldId id="271" r:id="rId25"/>
    <p:sldId id="275" r:id="rId26"/>
    <p:sldId id="303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F7B40-691A-ABAD-D31C-B3698D644E3A}" v="1457" dt="2020-08-25T21:39:56.281"/>
    <p1510:client id="{69E74DDD-94AA-B6EC-6851-E396FAD474F9}" v="1213" dt="2020-08-21T19:03:52.979"/>
    <p1510:client id="{C9D5FA18-9656-438B-D0C7-E3BA8D8C515F}" v="2" dt="2020-08-26T14:00:26.400"/>
    <p1510:client id="{F457F3D0-F307-BF68-FBC7-4241704B0E70}" v="24" dt="2020-08-26T13:56:4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0050F-8AC9-4E80-8592-E49CEFBA8A28}" type="datetimeFigureOut">
              <a:rPr lang="en-US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4FC5B-D191-41CF-BC7E-C7BE0A36B94C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36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57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44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22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68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29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128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74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239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51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091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98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272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2d964f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712d964f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149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900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739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2d964f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712d964f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13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20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79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13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58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2d964f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12d964f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3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5400000">
            <a:off x="5689244" y="772469"/>
            <a:ext cx="413777" cy="12012118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990"/>
            <a:ext cx="112785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1199884" y="3747541"/>
            <a:ext cx="992115" cy="3237875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1107712" y="63408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1574902" y="63433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48000" y="328076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lnSpc>
                <a:spcPct val="115000"/>
              </a:lnSpc>
              <a:buClr>
                <a:srgbClr val="F39637"/>
              </a:buClr>
              <a:buSzPts val="5000"/>
              <a:buFont typeface="Arial"/>
            </a:pPr>
            <a:r>
              <a:rPr lang="pt-BR" sz="3600" dirty="0">
                <a:solidFill>
                  <a:srgbClr val="F396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Press release e relacionamento </a:t>
            </a:r>
            <a:br>
              <a:rPr lang="pt-BR" sz="3600" dirty="0">
                <a:solidFill>
                  <a:srgbClr val="F396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3600" dirty="0">
                <a:solidFill>
                  <a:srgbClr val="F3963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 a imprensa</a:t>
            </a:r>
            <a:endParaRPr lang="en-US" sz="3600"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307" y="659778"/>
            <a:ext cx="4763962" cy="238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44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31860" y="6016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3000" b="1">
                <a:latin typeface="Gotham Medium"/>
                <a:sym typeface="Montserrat Medium"/>
              </a:rPr>
              <a:t>Release</a:t>
            </a:r>
            <a:endParaRPr lang="en-US" b="1"/>
          </a:p>
        </p:txBody>
      </p:sp>
      <p:sp>
        <p:nvSpPr>
          <p:cNvPr id="121" name="Google Shape;121;p17"/>
          <p:cNvSpPr txBox="1"/>
          <p:nvPr/>
        </p:nvSpPr>
        <p:spPr>
          <a:xfrm>
            <a:off x="1531998" y="2030377"/>
            <a:ext cx="10312398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  <a:sym typeface="Cambria"/>
              </a:rPr>
              <a:t>Empacotamento de material para imprensa</a:t>
            </a:r>
            <a:endParaRPr lang="en-US" sz="2200" dirty="0">
              <a:latin typeface="Ghotam ligh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Envios estratégicos</a:t>
            </a:r>
            <a:endParaRPr lang="pt-BR" sz="2200" dirty="0">
              <a:latin typeface="Ghotam ligh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  <a:sym typeface="Cambria"/>
              </a:rPr>
              <a:t>Especificidades de cada meio</a:t>
            </a:r>
            <a:endParaRPr lang="pt-BR" sz="2200" dirty="0">
              <a:latin typeface="Ghotam light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  <a:sym typeface="Cambria"/>
              </a:rPr>
              <a:t>Recursos: imagens</a:t>
            </a: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, ilustrações</a:t>
            </a:r>
            <a:r>
              <a:rPr lang="pt-BR" sz="2200" dirty="0">
                <a:highlight>
                  <a:srgbClr val="FFFFFF"/>
                </a:highlight>
                <a:latin typeface="Ghotam light"/>
                <a:ea typeface="+mn-lt"/>
                <a:cs typeface="+mn-lt"/>
                <a:sym typeface="Cambria"/>
              </a:rPr>
              <a:t>, infográficos etc.</a:t>
            </a:r>
            <a:endParaRPr lang="pt-BR" sz="2200" dirty="0">
              <a:latin typeface="Ghotam light"/>
              <a:ea typeface="+mn-lt"/>
              <a:cs typeface="+mn-lt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Ghotam light"/>
              <a:ea typeface="Cambria"/>
              <a:cs typeface="Cambria"/>
            </a:endParaRPr>
          </a:p>
          <a:p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24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7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25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7FAA2C-CA8A-4F27-A52E-D9C8D712629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108824" y="941293"/>
            <a:ext cx="4213412" cy="51995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98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26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636BB0-C4AB-4EC1-B8F0-DFBC2C9BE3A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062941" y="836706"/>
            <a:ext cx="6618942" cy="52144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72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27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B88872-CE88-4EAE-ADA8-9EA06B95DEB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421530" y="750478"/>
            <a:ext cx="6484002" cy="55098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65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28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49C9D2-6BDB-4D37-A7C5-DE344DA00BF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56000" y="821764"/>
            <a:ext cx="5722471" cy="53041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98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29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FEF37C-08C0-4344-B91D-FBF896A6C48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703294" y="907045"/>
            <a:ext cx="3731338" cy="4755661"/>
          </a:xfrm>
          <a:prstGeom prst="rect">
            <a:avLst/>
          </a:prstGeom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3C8FF0-66E2-4928-A4B1-51857F596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442" y="941294"/>
            <a:ext cx="5469889" cy="41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6B3D60-DCF5-4BF2-957C-C03236BAD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522" y="787276"/>
            <a:ext cx="7615335" cy="5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7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7A1D38-8DD6-4CA7-A971-52E9EA360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25" y="711526"/>
            <a:ext cx="8015475" cy="55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D99C39-75C3-409C-A07E-0BCC0AE28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80" y="927664"/>
            <a:ext cx="5833450" cy="47798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631989-A1AF-4210-A078-F8F49C22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014" y="1016000"/>
            <a:ext cx="4457824" cy="47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EB0EC1-C65B-4DAF-8E89-8930BBAB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67" y="1185862"/>
            <a:ext cx="8086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473804" y="75240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3000" dirty="0">
                <a:latin typeface="Gotham Medium"/>
                <a:sym typeface="Montserrat Medium"/>
              </a:rPr>
              <a:t>Cientistas X jornalistas</a:t>
            </a:r>
            <a:endParaRPr lang="en-US" dirty="0"/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  <a:sym typeface="Arial"/>
              </a:rPr>
              <a:t>19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2" name="Google Shape;121;p17">
            <a:extLst>
              <a:ext uri="{FF2B5EF4-FFF2-40B4-BE49-F238E27FC236}">
                <a16:creationId xmlns:a16="http://schemas.microsoft.com/office/drawing/2014/main" id="{571D5F5F-6E1F-430E-8D1C-9A6EF2430661}"/>
              </a:ext>
            </a:extLst>
          </p:cNvPr>
          <p:cNvSpPr txBox="1"/>
          <p:nvPr/>
        </p:nvSpPr>
        <p:spPr>
          <a:xfrm>
            <a:off x="1644887" y="2293784"/>
            <a:ext cx="10312398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2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Lógicas de produção</a:t>
            </a:r>
          </a:p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200" spc="-1" dirty="0">
                <a:solidFill>
                  <a:srgbClr val="000000"/>
                </a:solidFill>
                <a:latin typeface="Ghotam light"/>
                <a:ea typeface="Arial"/>
                <a:cs typeface="Arial"/>
              </a:rPr>
              <a:t>Percepções </a:t>
            </a:r>
          </a:p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200" spc="-1" dirty="0">
                <a:solidFill>
                  <a:srgbClr val="000000"/>
                </a:solidFill>
                <a:latin typeface="Ghotam light"/>
                <a:ea typeface="Arial"/>
                <a:cs typeface="Arial"/>
              </a:rPr>
              <a:t>Mediação</a:t>
            </a:r>
          </a:p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endParaRPr sz="2000" dirty="0">
              <a:solidFill>
                <a:schemeClr val="dk1"/>
              </a:solidFill>
              <a:latin typeface="Ghotam ligh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64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2B13FE-CB18-43FF-BB1F-EF34F7146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30" y="811346"/>
            <a:ext cx="7170587" cy="54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1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1F0C65-0207-4C4C-9D8E-5F1AC4629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78" y="916383"/>
            <a:ext cx="8206576" cy="51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360" y="0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639956" y="4618063"/>
            <a:ext cx="891208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000"/>
            </a:pPr>
            <a:r>
              <a:rPr lang="pt-BR" sz="2800">
                <a:latin typeface="Gotham Medium"/>
                <a:sym typeface="Montserrat Medium"/>
              </a:rPr>
              <a:t>Como você falaria da sua pesquisa para </a:t>
            </a:r>
            <a:br>
              <a:rPr lang="pt-BR" sz="2800">
                <a:latin typeface="Gotham Medium"/>
              </a:rPr>
            </a:br>
            <a:r>
              <a:rPr lang="pt-BR" sz="2800">
                <a:latin typeface="Gotham Medium"/>
                <a:sym typeface="Montserrat Medium"/>
              </a:rPr>
              <a:t>alguém de fora da universidade?</a:t>
            </a:r>
            <a:endParaRPr lang="en-US" sz="2800"/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36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563546" y="1353642"/>
            <a:ext cx="3036205" cy="2749176"/>
          </a:xfrm>
          <a:prstGeom prst="wedgeRectCallout">
            <a:avLst/>
          </a:prstGeom>
          <a:solidFill>
            <a:schemeClr val="accent2"/>
          </a:solidFill>
          <a:ln>
            <a:solidFill>
              <a:schemeClr val="tx1">
                <a:alpha val="8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O </a:t>
            </a:r>
            <a:r>
              <a:rPr lang="en-US" sz="1600" b="1" err="1">
                <a:solidFill>
                  <a:schemeClr val="tx1"/>
                </a:solidFill>
                <a:latin typeface="Ghotam"/>
                <a:cs typeface="Ghotam medium"/>
              </a:rPr>
              <a:t>quê</a:t>
            </a: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?</a:t>
            </a:r>
            <a:endParaRPr lang="en-US" sz="1600" b="1">
              <a:solidFill>
                <a:schemeClr val="tx1"/>
              </a:solidFill>
              <a:latin typeface="Ghotam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600" b="1" err="1">
                <a:solidFill>
                  <a:schemeClr val="tx1"/>
                </a:solidFill>
                <a:latin typeface="Ghotam"/>
                <a:cs typeface="Ghotam medium"/>
              </a:rPr>
              <a:t>Quem</a:t>
            </a: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Onde?</a:t>
            </a:r>
          </a:p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Quando?</a:t>
            </a:r>
          </a:p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Como?</a:t>
            </a:r>
          </a:p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Por </a:t>
            </a:r>
            <a:r>
              <a:rPr lang="en-US" sz="1600" b="1" err="1">
                <a:solidFill>
                  <a:schemeClr val="tx1"/>
                </a:solidFill>
                <a:latin typeface="Ghotam"/>
                <a:cs typeface="Ghotam medium"/>
              </a:rPr>
              <a:t>quê</a:t>
            </a:r>
            <a:r>
              <a:rPr lang="en-US" sz="1600" b="1">
                <a:solidFill>
                  <a:schemeClr val="tx1"/>
                </a:solidFill>
                <a:latin typeface="Ghotam"/>
                <a:cs typeface="Ghotam medium"/>
              </a:rPr>
              <a:t>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531860" y="42292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000" err="1">
                <a:latin typeface="Gotham Medium" pitchFamily="50" charset="0"/>
                <a:cs typeface="Gotham Medium" pitchFamily="50" charset="0"/>
              </a:rPr>
              <a:t>Agência</a:t>
            </a:r>
            <a:r>
              <a:rPr lang="en-US" sz="3000">
                <a:latin typeface="Gotham Medium" pitchFamily="50" charset="0"/>
                <a:cs typeface="Gotham Medium" pitchFamily="50" charset="0"/>
              </a:rPr>
              <a:t> Escola UFPR</a:t>
            </a:r>
            <a:endParaRPr sz="300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531860" y="1607729"/>
            <a:ext cx="5526369" cy="430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4999"/>
              </a:lnSpc>
              <a:buSzPts val="1100"/>
            </a:pP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  <a:ea typeface="+mn-lt"/>
                <a:cs typeface="+mn-lt"/>
                <a:sym typeface="Cambria"/>
              </a:rPr>
              <a:t>Missão: </a:t>
            </a:r>
            <a:r>
              <a:rPr lang="pt-BR" sz="16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Divulgar a produção </a:t>
            </a:r>
            <a:r>
              <a:rPr lang="pt-BR" sz="1600" b="1">
                <a:highlight>
                  <a:srgbClr val="FFFFFF"/>
                </a:highlight>
                <a:ea typeface="+mn-lt"/>
                <a:cs typeface="+mn-lt"/>
                <a:sym typeface="Cambria"/>
              </a:rPr>
              <a:t>científica e extensionista da Universidade </a:t>
            </a:r>
            <a:r>
              <a:rPr lang="pt-BR" sz="16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Federal do Paraná para a sociedade por meio da </a:t>
            </a:r>
            <a:r>
              <a:rPr lang="pt-BR" sz="1600" b="1">
                <a:highlight>
                  <a:srgbClr val="FFFFFF"/>
                </a:highlight>
                <a:ea typeface="+mn-lt"/>
                <a:cs typeface="+mn-lt"/>
                <a:sym typeface="Cambria"/>
              </a:rPr>
              <a:t>Comunicação Pública.</a:t>
            </a:r>
            <a:endParaRPr lang="en-US" sz="1600">
              <a:highlight>
                <a:srgbClr val="FFFFFF"/>
              </a:highlight>
              <a:ea typeface="+mn-lt"/>
              <a:cs typeface="+mn-lt"/>
              <a:sym typeface="Cambria"/>
            </a:endParaRPr>
          </a:p>
          <a:p>
            <a:pPr>
              <a:lnSpc>
                <a:spcPct val="114999"/>
              </a:lnSpc>
              <a:buSzPts val="1100"/>
            </a:pPr>
            <a:endParaRPr lang="pt-BR" sz="1600" b="1">
              <a:solidFill>
                <a:schemeClr val="dk1"/>
              </a:solidFill>
              <a:highlight>
                <a:srgbClr val="FFFFFF"/>
              </a:highlight>
              <a:ea typeface="+mn-lt"/>
              <a:cs typeface="+mn-lt"/>
              <a:sym typeface="Cambria"/>
            </a:endParaRPr>
          </a:p>
          <a:p>
            <a:pPr>
              <a:lnSpc>
                <a:spcPct val="114999"/>
              </a:lnSpc>
              <a:buSzPts val="1100"/>
            </a:pP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  <a:ea typeface="+mn-lt"/>
                <a:cs typeface="+mn-lt"/>
                <a:sym typeface="Cambria"/>
              </a:rPr>
              <a:t>Visão: </a:t>
            </a:r>
            <a:r>
              <a:rPr lang="pt-BR" sz="1600" b="1">
                <a:highlight>
                  <a:srgbClr val="FFFFFF"/>
                </a:highlight>
                <a:ea typeface="+mn-lt"/>
                <a:cs typeface="+mn-lt"/>
                <a:sym typeface="Cambria"/>
              </a:rPr>
              <a:t>Ser referência em comunicação pública</a:t>
            </a:r>
            <a:r>
              <a:rPr lang="pt-BR" sz="16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, com foco na divulgação científica, extensionista entre as universidades federais brasileiras.</a:t>
            </a:r>
          </a:p>
          <a:p>
            <a:pPr>
              <a:buSzPts val="1100"/>
            </a:pPr>
            <a:endParaRPr lang="pt-BR" sz="1600" b="1">
              <a:highlight>
                <a:srgbClr val="FFFFFF"/>
              </a:highlight>
              <a:cs typeface="Arial"/>
            </a:endParaRPr>
          </a:p>
          <a:p>
            <a:pPr>
              <a:buSzPts val="1100"/>
            </a:pPr>
            <a:r>
              <a:rPr lang="pt-BR" sz="1600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Parceria entre o Setor de Artes, Comunicação e Design (</a:t>
            </a:r>
            <a:r>
              <a:rPr lang="pt-BR" sz="1600" b="1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Sacod</a:t>
            </a:r>
            <a:r>
              <a:rPr lang="pt-BR" sz="1600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) e a Superintendência de Comunicação e Marketing (</a:t>
            </a:r>
            <a:r>
              <a:rPr lang="pt-BR" sz="1600" b="1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Sucom</a:t>
            </a:r>
            <a:r>
              <a:rPr lang="pt-BR" sz="1600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).</a:t>
            </a:r>
            <a:endParaRPr lang="pt-BR" sz="1600">
              <a:highlight>
                <a:srgbClr val="FFFFFF"/>
              </a:highlight>
              <a:latin typeface="Ghotham Medium"/>
              <a:ea typeface="+mn-lt"/>
              <a:cs typeface="+mn-lt"/>
            </a:endParaRPr>
          </a:p>
          <a:p>
            <a:pPr>
              <a:buSzPts val="1100"/>
            </a:pPr>
            <a:endParaRPr lang="pt-BR" sz="1600">
              <a:highlight>
                <a:srgbClr val="FFFFFF"/>
              </a:highlight>
              <a:latin typeface="Ghotham Medium"/>
              <a:ea typeface="+mn-lt"/>
              <a:cs typeface="+mn-lt"/>
            </a:endParaRPr>
          </a:p>
          <a:p>
            <a:pPr>
              <a:buSzPts val="1100"/>
            </a:pPr>
            <a:r>
              <a:rPr lang="pt-BR" sz="1600" b="1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Equipe</a:t>
            </a:r>
            <a:r>
              <a:rPr lang="pt-BR" sz="1600">
                <a:highlight>
                  <a:srgbClr val="FFFFFF"/>
                </a:highlight>
                <a:latin typeface="Ghotham Medium"/>
                <a:ea typeface="+mn-lt"/>
                <a:cs typeface="+mn-lt"/>
                <a:sym typeface="Cambria"/>
              </a:rPr>
              <a:t>: bolsistas de graduação, pós-graduação, docentes e profissionais CLTs.</a:t>
            </a:r>
            <a:endParaRPr lang="en-US" sz="1600">
              <a:latin typeface="Ghotham Medium"/>
              <a:cs typeface="Arial"/>
            </a:endParaRPr>
          </a:p>
          <a:p>
            <a:pPr>
              <a:buSzPts val="1100"/>
            </a:pPr>
            <a:endParaRPr lang="pt-BR" sz="1600">
              <a:solidFill>
                <a:schemeClr val="dk1"/>
              </a:solidFill>
              <a:highlight>
                <a:srgbClr val="FFFFFF"/>
              </a:highlight>
              <a:ea typeface="+mn-lt"/>
              <a:cs typeface="+mn-lt"/>
            </a:endParaRPr>
          </a:p>
          <a:p>
            <a:pPr>
              <a:buSzPts val="1100"/>
            </a:pPr>
            <a:endParaRPr lang="pt-BR" sz="1600">
              <a:highlight>
                <a:srgbClr val="FFFFFF"/>
              </a:highlight>
              <a:ea typeface="+mn-lt"/>
              <a:cs typeface="+mn-l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15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6ECE9A-4BBA-492D-A155-9C061DF50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937" y="1428878"/>
            <a:ext cx="4468651" cy="35369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4C0873-5B06-4BC5-9844-90FC042EE773}"/>
              </a:ext>
            </a:extLst>
          </p:cNvPr>
          <p:cNvSpPr txBox="1"/>
          <p:nvPr/>
        </p:nvSpPr>
        <p:spPr>
          <a:xfrm>
            <a:off x="1503638" y="5602821"/>
            <a:ext cx="860675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>
                <a:solidFill>
                  <a:schemeClr val="dk1"/>
                </a:solidFill>
                <a:highlight>
                  <a:srgbClr val="FFFFFF"/>
                </a:highlight>
                <a:latin typeface="Ghotham Medium"/>
                <a:ea typeface="+mn-lt"/>
                <a:cs typeface="+mn-lt"/>
              </a:rPr>
              <a:t>EIXOS: </a:t>
            </a:r>
            <a:r>
              <a:rPr lang="pt-BR" sz="1600">
                <a:solidFill>
                  <a:schemeClr val="dk1"/>
                </a:solidFill>
                <a:highlight>
                  <a:srgbClr val="FFFFFF"/>
                </a:highlight>
                <a:latin typeface="Ghotham Medium"/>
                <a:ea typeface="+mn-lt"/>
                <a:cs typeface="+mn-lt"/>
              </a:rPr>
              <a:t>formação, experimentação e inovação tecnológica. </a:t>
            </a:r>
          </a:p>
          <a:p>
            <a:endParaRPr lang="pt-BR" sz="2000">
              <a:solidFill>
                <a:schemeClr val="dk1"/>
              </a:solidFill>
              <a:highlight>
                <a:srgbClr val="FFFFFF"/>
              </a:highlight>
              <a:latin typeface="Gotham Light" pitchFamily="50" charset="0"/>
              <a:ea typeface="Cambria"/>
              <a:cs typeface="Gotham Light" pitchFamily="50" charset="0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36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17</a:t>
            </a:r>
          </a:p>
        </p:txBody>
      </p:sp>
      <p:pic>
        <p:nvPicPr>
          <p:cNvPr id="4" name="Picture 4" descr="A picture containing ball, sitting, player, holding&#10;&#10;Description automatically generated">
            <a:extLst>
              <a:ext uri="{FF2B5EF4-FFF2-40B4-BE49-F238E27FC236}">
                <a16:creationId xmlns:a16="http://schemas.microsoft.com/office/drawing/2014/main" id="{42C5E4E4-603D-4B0C-A530-916A8C06D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441" y="2026002"/>
            <a:ext cx="2076450" cy="1733550"/>
          </a:xfrm>
          <a:prstGeom prst="rect">
            <a:avLst/>
          </a:prstGeom>
        </p:spPr>
      </p:pic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F51A9F3-A45E-47E8-9F5F-6CD4B1EF9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369" y="2025532"/>
            <a:ext cx="1800225" cy="1809750"/>
          </a:xfrm>
          <a:prstGeom prst="rect">
            <a:avLst/>
          </a:prstGeom>
        </p:spPr>
      </p:pic>
      <p:pic>
        <p:nvPicPr>
          <p:cNvPr id="6" name="Picture 6" descr="A picture containing sitting, parked&#10;&#10;Description automatically generated">
            <a:extLst>
              <a:ext uri="{FF2B5EF4-FFF2-40B4-BE49-F238E27FC236}">
                <a16:creationId xmlns:a16="http://schemas.microsoft.com/office/drawing/2014/main" id="{FC66F4AA-153E-4984-B9AD-2954CAE03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839" y="4388320"/>
            <a:ext cx="1885950" cy="1562100"/>
          </a:xfrm>
          <a:prstGeom prst="rect">
            <a:avLst/>
          </a:prstGeom>
        </p:spPr>
      </p:pic>
      <p:pic>
        <p:nvPicPr>
          <p:cNvPr id="7" name="Picture 7" descr="A picture containing stop&#10;&#10;Description automatically generated">
            <a:extLst>
              <a:ext uri="{FF2B5EF4-FFF2-40B4-BE49-F238E27FC236}">
                <a16:creationId xmlns:a16="http://schemas.microsoft.com/office/drawing/2014/main" id="{3F679ECB-176C-402F-9B05-3D597CC64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503" y="2021946"/>
            <a:ext cx="1952625" cy="1628775"/>
          </a:xfrm>
          <a:prstGeom prst="rect">
            <a:avLst/>
          </a:prstGeom>
        </p:spPr>
      </p:pic>
      <p:pic>
        <p:nvPicPr>
          <p:cNvPr id="8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768EFD-DC29-4E6D-B48B-685302E47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573" y="4207816"/>
            <a:ext cx="1857375" cy="1847850"/>
          </a:xfrm>
          <a:prstGeom prst="rect">
            <a:avLst/>
          </a:prstGeom>
        </p:spPr>
      </p:pic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F1635F-50DF-4CBF-B4C1-90FE738819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4712" y="4236391"/>
            <a:ext cx="2152650" cy="1790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4D6572-437B-4319-9F3D-E72AFBE551EA}"/>
              </a:ext>
            </a:extLst>
          </p:cNvPr>
          <p:cNvSpPr txBox="1"/>
          <p:nvPr/>
        </p:nvSpPr>
        <p:spPr>
          <a:xfrm>
            <a:off x="1902179" y="876770"/>
            <a:ext cx="909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latin typeface="Gotham Book"/>
              </a:rPr>
              <a:t>PRODUTOS | AÇÕES | PROGRAMAS</a:t>
            </a:r>
          </a:p>
        </p:txBody>
      </p:sp>
    </p:spTree>
    <p:extLst>
      <p:ext uri="{BB962C8B-B14F-4D97-AF65-F5344CB8AC3E}">
        <p14:creationId xmlns:p14="http://schemas.microsoft.com/office/powerpoint/2010/main" val="147210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  <a:sym typeface="Arial"/>
              </a:rPr>
              <a:t>18</a:t>
            </a:r>
            <a:endParaRPr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BD6A06F-EAB6-437B-920E-1A1075432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385" y="3194756"/>
            <a:ext cx="1371600" cy="1371600"/>
          </a:xfrm>
          <a:prstGeom prst="rect">
            <a:avLst/>
          </a:prstGeom>
        </p:spPr>
      </p:pic>
      <p:pic>
        <p:nvPicPr>
          <p:cNvPr id="3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70877FA-3B00-4A45-A76F-339825C67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458" y="3157127"/>
            <a:ext cx="1371600" cy="1371600"/>
          </a:xfrm>
          <a:prstGeom prst="rect">
            <a:avLst/>
          </a:prstGeom>
        </p:spPr>
      </p:pic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6C6848D-1790-49F7-9A2C-F190582CD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855" y="3195226"/>
            <a:ext cx="1295400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497E7-D734-48A1-82EC-E0D6D27D05DE}"/>
              </a:ext>
            </a:extLst>
          </p:cNvPr>
          <p:cNvSpPr txBox="1"/>
          <p:nvPr/>
        </p:nvSpPr>
        <p:spPr>
          <a:xfrm>
            <a:off x="2005660" y="1290696"/>
            <a:ext cx="909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latin typeface="Gotham Book"/>
              </a:rPr>
              <a:t>PARCERIA COM A UFPR TV </a:t>
            </a:r>
          </a:p>
        </p:txBody>
      </p:sp>
    </p:spTree>
    <p:extLst>
      <p:ext uri="{BB962C8B-B14F-4D97-AF65-F5344CB8AC3E}">
        <p14:creationId xmlns:p14="http://schemas.microsoft.com/office/powerpoint/2010/main" val="88395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9;p1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6AF5E3A-5C7D-401E-BCDA-65A42CE75C37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2360" y="0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9897C5-B71C-432C-9906-1ED5B63D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993" y="710182"/>
            <a:ext cx="10515600" cy="1325563"/>
          </a:xfrm>
        </p:spPr>
        <p:txBody>
          <a:bodyPr/>
          <a:lstStyle/>
          <a:p>
            <a:r>
              <a:rPr lang="pt-BR" sz="2800" b="1">
                <a:latin typeface="Gotham"/>
              </a:rPr>
              <a:t>Contato</a:t>
            </a:r>
          </a:p>
        </p:txBody>
      </p:sp>
      <p:sp>
        <p:nvSpPr>
          <p:cNvPr id="4" name="Google Shape;120;p17">
            <a:extLst>
              <a:ext uri="{FF2B5EF4-FFF2-40B4-BE49-F238E27FC236}">
                <a16:creationId xmlns:a16="http://schemas.microsoft.com/office/drawing/2014/main" id="{08C9EF4D-A5BF-457A-A9B0-1EC0312B9E20}"/>
              </a:ext>
            </a:extLst>
          </p:cNvPr>
          <p:cNvSpPr txBox="1">
            <a:spLocks noGrp="1"/>
          </p:cNvSpPr>
          <p:nvPr/>
        </p:nvSpPr>
        <p:spPr>
          <a:xfrm>
            <a:off x="1856181" y="2545745"/>
            <a:ext cx="6618101" cy="9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US" sz="2500">
                <a:solidFill>
                  <a:schemeClr val="tx1"/>
                </a:solidFill>
                <a:latin typeface="Gotham"/>
              </a:rPr>
              <a:t>agenciacomunicacaoufpr@gmail.com</a:t>
            </a:r>
            <a:br>
              <a:rPr lang="en-US" sz="2500">
                <a:latin typeface="Gotham"/>
              </a:rPr>
            </a:br>
            <a:r>
              <a:rPr lang="en-US" sz="2500">
                <a:solidFill>
                  <a:schemeClr val="tx1"/>
                </a:solidFill>
                <a:latin typeface="Gotham"/>
              </a:rPr>
              <a:t>jornalismo.ae@ufpr.br</a:t>
            </a:r>
            <a:endParaRPr lang="en-US" sz="2500">
              <a:solidFill>
                <a:schemeClr val="tx1"/>
              </a:solidFill>
            </a:endParaRPr>
          </a:p>
          <a:p>
            <a:pPr>
              <a:buSzPts val="4000"/>
            </a:pPr>
            <a:endParaRPr lang="en-US" sz="2800">
              <a:solidFill>
                <a:schemeClr val="tx1"/>
              </a:solidFill>
              <a:latin typeface="Gotham"/>
            </a:endParaRPr>
          </a:p>
        </p:txBody>
      </p:sp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EED8BDC9-DBAD-4EC3-9B4A-3A2CFE15A8D5}"/>
              </a:ext>
            </a:extLst>
          </p:cNvPr>
          <p:cNvSpPr txBox="1">
            <a:spLocks/>
          </p:cNvSpPr>
          <p:nvPr/>
        </p:nvSpPr>
        <p:spPr>
          <a:xfrm>
            <a:off x="1861915" y="3552917"/>
            <a:ext cx="5611686" cy="9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4000"/>
            </a:pPr>
            <a:r>
              <a:rPr lang="en-US" sz="2500" kern="0" dirty="0">
                <a:solidFill>
                  <a:schemeClr val="accent2"/>
                </a:solidFill>
                <a:latin typeface="Gotham"/>
              </a:rPr>
              <a:t>chirlei.kohls@ufpr.br</a:t>
            </a:r>
          </a:p>
          <a:p>
            <a:pPr>
              <a:buSzPts val="4000"/>
            </a:pPr>
            <a:r>
              <a:rPr lang="en-US" sz="2500" kern="0" dirty="0">
                <a:solidFill>
                  <a:schemeClr val="accent2"/>
                </a:solidFill>
                <a:latin typeface="Gotham"/>
              </a:rPr>
              <a:t>chirleidiana@gmail.com</a:t>
            </a:r>
          </a:p>
        </p:txBody>
      </p:sp>
      <p:sp>
        <p:nvSpPr>
          <p:cNvPr id="9" name="Google Shape;122;p17">
            <a:extLst>
              <a:ext uri="{FF2B5EF4-FFF2-40B4-BE49-F238E27FC236}">
                <a16:creationId xmlns:a16="http://schemas.microsoft.com/office/drawing/2014/main" id="{8127D48B-F2F1-4289-B992-698635582E23}"/>
              </a:ext>
            </a:extLst>
          </p:cNvPr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37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5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0" y="0"/>
            <a:ext cx="12293600" cy="6858000"/>
          </a:xfrm>
          <a:prstGeom prst="rect">
            <a:avLst/>
          </a:prstGeom>
          <a:solidFill>
            <a:srgbClr val="EC681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5120" y="1881704"/>
            <a:ext cx="6212114" cy="3113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4CC3E13-7392-49BA-B9E5-E1601A9A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7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602804-8031-485E-BC87-AED84803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784" y="468984"/>
            <a:ext cx="12192000" cy="59236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4C6CA7-C5DD-4E61-8E88-1FD67588BE48}"/>
              </a:ext>
            </a:extLst>
          </p:cNvPr>
          <p:cNvSpPr txBox="1"/>
          <p:nvPr/>
        </p:nvSpPr>
        <p:spPr>
          <a:xfrm>
            <a:off x="10074443" y="1347537"/>
            <a:ext cx="272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74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8490418F-4561-4A1F-AEC9-060180F3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2036401"/>
            <a:ext cx="11710737" cy="28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355" y="0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864738" y="10200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2800" b="1" dirty="0">
                <a:latin typeface="Ghotam light"/>
                <a:sym typeface="Montserrat Medium"/>
              </a:rPr>
              <a:t>Alguns termos</a:t>
            </a:r>
            <a:endParaRPr lang="en-US" sz="2800" b="1" dirty="0">
              <a:latin typeface="Ghotam light"/>
            </a:endParaRPr>
          </a:p>
          <a:p>
            <a:pPr>
              <a:buSzPts val="4000"/>
            </a:pPr>
            <a:endParaRPr lang="pt-BR" sz="3000" dirty="0">
              <a:latin typeface="Gotham Medium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864738" y="2356215"/>
            <a:ext cx="5643809" cy="262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Fonte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Pauta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Lead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Release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Furo</a:t>
            </a:r>
            <a:endParaRPr lang="pt-BR" sz="2000" kern="1200" spc="-1" dirty="0">
              <a:solidFill>
                <a:srgbClr val="000000"/>
              </a:solidFill>
              <a:latin typeface="Ghotam light"/>
              <a:ea typeface="DejaVu Sans"/>
              <a:cs typeface="DejaVu Sans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Espelho</a:t>
            </a:r>
            <a:endParaRPr lang="pt-BR" sz="2000" dirty="0">
              <a:latin typeface="Ghotam ligh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20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3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13045" y="883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2800" b="1" dirty="0">
                <a:latin typeface="Ghotam light"/>
                <a:sym typeface="Montserrat Medium"/>
              </a:rPr>
              <a:t>Rotinas produtivas jornalísticas</a:t>
            </a:r>
            <a:endParaRPr lang="en-US" sz="2800" b="1" dirty="0">
              <a:latin typeface="Ghotam light"/>
            </a:endParaRPr>
          </a:p>
          <a:p>
            <a:pPr>
              <a:buSzPts val="4000"/>
            </a:pPr>
            <a:endParaRPr lang="pt-BR" sz="3000" dirty="0">
              <a:latin typeface="Gotham Medium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644887" y="2038576"/>
            <a:ext cx="5643809" cy="262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Checagem das informações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Fontes e personagens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Contextualização</a:t>
            </a:r>
            <a:endParaRPr lang="pt-BR" sz="2000" kern="1200" spc="-1" dirty="0">
              <a:solidFill>
                <a:srgbClr val="000000"/>
              </a:solidFill>
              <a:latin typeface="Ghotam light"/>
              <a:ea typeface="DejaVu Sans"/>
              <a:cs typeface="DejaVu Sans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Deadline normalmente curto</a:t>
            </a: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 </a:t>
            </a:r>
            <a:endParaRPr lang="pt-BR" sz="2000" dirty="0">
              <a:latin typeface="Ghotam light"/>
            </a:endParaRPr>
          </a:p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Edição</a:t>
            </a: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 após entrevista</a:t>
            </a:r>
          </a:p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Nã</a:t>
            </a: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Microsoft YaHei"/>
                <a:cs typeface="DejaVu Sans"/>
              </a:rPr>
              <a:t>o é possível revisar material</a:t>
            </a: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20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2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43286" y="96808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2800" b="1" dirty="0">
                <a:latin typeface="Ghotam light"/>
                <a:sym typeface="Montserrat Medium"/>
              </a:rPr>
              <a:t>O que é notícia?</a:t>
            </a:r>
            <a:endParaRPr lang="en-US" sz="2800" b="1" dirty="0">
              <a:latin typeface="Ghotam light"/>
            </a:endParaRPr>
          </a:p>
          <a:p>
            <a:pPr>
              <a:buSzPts val="4000"/>
            </a:pPr>
            <a:endParaRPr lang="pt-BR" sz="3000" dirty="0">
              <a:latin typeface="Gotham Medium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644887" y="2293784"/>
            <a:ext cx="10312398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l" rtl="0">
              <a:lnSpc>
                <a:spcPct val="150000"/>
              </a:lnSpc>
              <a:buFont typeface="Wingdings"/>
              <a:buChar char="ü"/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Alguns critérios de noticiabilidade:</a:t>
            </a:r>
          </a:p>
          <a:p>
            <a:pPr algn="l" rtl="0">
              <a:lnSpc>
                <a:spcPct val="150000"/>
              </a:lnSpc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- N</a:t>
            </a: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ovidade e atualidade</a:t>
            </a: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- Proximidade cultural ou geográfica</a:t>
            </a: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- Inusitado e curiosidade.</a:t>
            </a:r>
          </a:p>
          <a:p>
            <a:pPr algn="l" rtl="0">
              <a:lnSpc>
                <a:spcPct val="150000"/>
              </a:lnSpc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- I</a:t>
            </a: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nteresse.</a:t>
            </a:r>
          </a:p>
          <a:p>
            <a:pPr algn="l" rtl="0">
              <a:lnSpc>
                <a:spcPct val="150000"/>
              </a:lnSpc>
            </a:pPr>
            <a:r>
              <a:rPr lang="pt-BR" sz="20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- R</a:t>
            </a:r>
            <a:r>
              <a:rPr lang="pt-BR" sz="2000" kern="1200" spc="-1" dirty="0">
                <a:solidFill>
                  <a:srgbClr val="000000"/>
                </a:solidFill>
                <a:latin typeface="Ghotam light"/>
                <a:ea typeface="DejaVu Sans"/>
                <a:cs typeface="DejaVu Sans"/>
              </a:rPr>
              <a:t>elevância e impacto.</a:t>
            </a:r>
            <a:endParaRPr lang="en-US" sz="2000" dirty="0">
              <a:latin typeface="Ghotam light"/>
              <a:cs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</a:rPr>
              <a:t>21</a:t>
            </a:r>
            <a:endParaRPr lang="pt-BR">
              <a:solidFill>
                <a:schemeClr val="dk1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1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31860" y="6016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3000" b="1">
                <a:latin typeface="Gotham Medium"/>
                <a:sym typeface="Montserrat Medium"/>
              </a:rPr>
              <a:t>Relevância</a:t>
            </a:r>
            <a:endParaRPr lang="en-US" b="1"/>
          </a:p>
        </p:txBody>
      </p:sp>
      <p:sp>
        <p:nvSpPr>
          <p:cNvPr id="121" name="Google Shape;121;p17"/>
          <p:cNvSpPr txBox="1"/>
          <p:nvPr/>
        </p:nvSpPr>
        <p:spPr>
          <a:xfrm>
            <a:off x="1531998" y="2274970"/>
            <a:ext cx="10312398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“Este valor-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notícia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responde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à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preocupação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de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informar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o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público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dos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acontecimentos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que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são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importantes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porque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têm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um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impacto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sobre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a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vida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das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pessoas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. Este valor-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notícia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determina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que a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noticiabilidade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tem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a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ver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com a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capacidade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do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acontecimento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incidir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ou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ter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impacto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sobre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as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pessoas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,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sobre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o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país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,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sobre</a:t>
            </a:r>
            <a:r>
              <a:rPr lang="en-US" sz="2200" b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 a </a:t>
            </a:r>
            <a:r>
              <a:rPr lang="en-US" sz="2200" b="1" err="1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nação</a:t>
            </a:r>
            <a:r>
              <a:rPr lang="en-US" sz="2200">
                <a:highlight>
                  <a:srgbClr val="FFFFFF"/>
                </a:highlight>
                <a:latin typeface="Ghotam light"/>
                <a:ea typeface="+mn-lt"/>
                <a:cs typeface="+mn-lt"/>
              </a:rPr>
              <a:t>.” (TRAQUINA, 2005)</a:t>
            </a:r>
            <a:endParaRPr lang="en-US">
              <a:latin typeface="Ghotam light"/>
              <a:cs typeface="Arial"/>
            </a:endParaRPr>
          </a:p>
          <a:p>
            <a:pPr marL="457200">
              <a:lnSpc>
                <a:spcPct val="114999"/>
              </a:lnSpc>
            </a:pPr>
            <a:endParaRPr lang="en-US" sz="2200">
              <a:solidFill>
                <a:schemeClr val="dk1"/>
              </a:solidFill>
              <a:highlight>
                <a:srgbClr val="FFFFFF"/>
              </a:highlight>
              <a:latin typeface="Ghotam"/>
              <a:ea typeface="Cambria"/>
              <a:cs typeface="Cambria"/>
            </a:endParaRPr>
          </a:p>
          <a:p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 pitchFamily="50" charset="0"/>
                <a:cs typeface="Gotham Light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6990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596" y="14514"/>
            <a:ext cx="11641800" cy="7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31860" y="6016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pt-BR" sz="3000" b="1">
                <a:latin typeface="Gotham Medium"/>
                <a:sym typeface="Montserrat Medium"/>
              </a:rPr>
              <a:t>Relacionamento com imprensa</a:t>
            </a:r>
            <a:endParaRPr lang="en-US" b="1"/>
          </a:p>
        </p:txBody>
      </p:sp>
      <p:sp>
        <p:nvSpPr>
          <p:cNvPr id="121" name="Google Shape;121;p17"/>
          <p:cNvSpPr txBox="1"/>
          <p:nvPr/>
        </p:nvSpPr>
        <p:spPr>
          <a:xfrm>
            <a:off x="1531998" y="1927363"/>
            <a:ext cx="10312398" cy="3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Cambria"/>
                <a:cs typeface="+mn-lt"/>
                <a:sym typeface="Cambria"/>
              </a:rPr>
              <a:t>Disponibilidade</a:t>
            </a: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Cambria"/>
                <a:cs typeface="+mn-lt"/>
                <a:sym typeface="Cambria"/>
              </a:rPr>
              <a:t>Possíveis</a:t>
            </a:r>
            <a:r>
              <a:rPr lang="pt-BR" sz="2000"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pt-BR" sz="20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perguntas</a:t>
            </a:r>
            <a:endParaRPr lang="pt-BR" sz="2000">
              <a:solidFill>
                <a:schemeClr val="dk1"/>
              </a:solidFill>
              <a:highlight>
                <a:srgbClr val="FFFFFF"/>
              </a:highlight>
              <a:latin typeface="Gotham Light" pitchFamily="50" charset="0"/>
              <a:ea typeface="Cambria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Clareza e objetividade</a:t>
            </a:r>
            <a:endParaRPr lang="pt-BR"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highlight>
                  <a:srgbClr val="FFFFFF"/>
                </a:highlight>
                <a:ea typeface="+mn-lt"/>
                <a:cs typeface="+mn-lt"/>
              </a:rPr>
              <a:t>Evitar termos técnicos</a:t>
            </a:r>
            <a:endParaRPr lang="pt-BR"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highlight>
                  <a:srgbClr val="FFFFFF"/>
                </a:highlight>
                <a:ea typeface="+mn-lt"/>
                <a:cs typeface="+mn-lt"/>
                <a:sym typeface="Cambria"/>
              </a:rPr>
              <a:t>Esclarecer dúvidas</a:t>
            </a:r>
            <a:endParaRPr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highlight>
                  <a:srgbClr val="FFFFFF"/>
                </a:highlight>
                <a:ea typeface="+mn-lt"/>
                <a:cs typeface="+mn-lt"/>
              </a:rPr>
              <a:t>Principais descobertas da pesquisa</a:t>
            </a:r>
            <a:endParaRPr lang="pt-BR"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ü"/>
            </a:pPr>
            <a:r>
              <a:rPr lang="pt-BR" sz="2000">
                <a:highlight>
                  <a:srgbClr val="FFFFFF"/>
                </a:highlight>
                <a:ea typeface="+mn-lt"/>
                <a:cs typeface="+mn-lt"/>
              </a:rPr>
              <a:t>Impacto social do estudo</a:t>
            </a:r>
            <a:endParaRPr>
              <a:cs typeface="Arial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000">
              <a:solidFill>
                <a:schemeClr val="dk1"/>
              </a:solidFill>
              <a:highlight>
                <a:srgbClr val="FFFFFF"/>
              </a:highlight>
              <a:latin typeface="Gotham Light"/>
              <a:ea typeface="Cambria"/>
              <a:cs typeface="Cambria"/>
            </a:endParaRPr>
          </a:p>
          <a:p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97027" y="6386963"/>
            <a:ext cx="60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Gotham Light"/>
                <a:cs typeface="Gotham Light" pitchFamily="50" charset="0"/>
                <a:sym typeface="Arial"/>
              </a:rPr>
              <a:t>23</a:t>
            </a:r>
            <a:endParaRPr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84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362</Words>
  <Application>Microsoft Office PowerPoint</Application>
  <PresentationFormat>Widescreen</PresentationFormat>
  <Paragraphs>87</Paragraphs>
  <Slides>27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9" baseType="lpstr">
      <vt:lpstr>Arial</vt:lpstr>
      <vt:lpstr>Calibri</vt:lpstr>
      <vt:lpstr>Ghotam</vt:lpstr>
      <vt:lpstr>Ghotam light</vt:lpstr>
      <vt:lpstr>Ghotham Medium</vt:lpstr>
      <vt:lpstr>Gotham</vt:lpstr>
      <vt:lpstr>Gotham Book</vt:lpstr>
      <vt:lpstr>Gotham Light</vt:lpstr>
      <vt:lpstr>Gotham Medium</vt:lpstr>
      <vt:lpstr>Montserrat Medium</vt:lpstr>
      <vt:lpstr>Wingdings</vt:lpstr>
      <vt:lpstr>Tema do Office</vt:lpstr>
      <vt:lpstr>Press release e relacionamento  com a imprensa</vt:lpstr>
      <vt:lpstr>Cientistas X jornalistas</vt:lpstr>
      <vt:lpstr>Apresentação do PowerPoint</vt:lpstr>
      <vt:lpstr>Apresentação do PowerPoint</vt:lpstr>
      <vt:lpstr>Alguns termos </vt:lpstr>
      <vt:lpstr>Rotinas produtivas jornalísticas </vt:lpstr>
      <vt:lpstr>O que é notícia? </vt:lpstr>
      <vt:lpstr>Relevância</vt:lpstr>
      <vt:lpstr>Relacionamento com imprensa</vt:lpstr>
      <vt:lpstr>Release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você falaria da sua pesquisa para  alguém de fora da universidade?</vt:lpstr>
      <vt:lpstr>Agência Escola UFPR</vt:lpstr>
      <vt:lpstr>Apresentação do PowerPoint</vt:lpstr>
      <vt:lpstr>Apresentação do PowerPoint</vt:lpstr>
      <vt:lpstr>Contato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Chirlei Kohls</cp:lastModifiedBy>
  <cp:revision>8</cp:revision>
  <dcterms:created xsi:type="dcterms:W3CDTF">2020-08-21T15:17:05Z</dcterms:created>
  <dcterms:modified xsi:type="dcterms:W3CDTF">2020-08-28T14:21:10Z</dcterms:modified>
</cp:coreProperties>
</file>