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4" r:id="rId2"/>
    <p:sldId id="305" r:id="rId3"/>
    <p:sldId id="318" r:id="rId4"/>
    <p:sldId id="308" r:id="rId5"/>
    <p:sldId id="309" r:id="rId6"/>
    <p:sldId id="306" r:id="rId7"/>
    <p:sldId id="307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268" r:id="rId17"/>
    <p:sldId id="258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81B"/>
    <a:srgbClr val="F39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658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1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1457E-3835-B74F-9672-5D72088CB0F9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82DDA-215F-8344-8B1C-AAB4D91D92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52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F97FA-5AFE-4B98-9839-BDABBADCD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59CD1F-34B7-43FA-B6AB-F680B951A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32E665-F6B6-4237-86BC-FB7B88EC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5FB861-CE34-40E0-83B0-3BEAA798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4799F7-2EE0-45BC-9ECD-F8F7EE1C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36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F3EE6-C058-4FD0-A5E7-A61C58F6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05AAF4C-42EC-47A8-BB20-2D36475D5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9F8621-92EE-449E-8AB2-13EF1022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7FD947-FD60-441F-988D-C8282317A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FC7A5C-FD03-4C54-A02D-25923042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61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DFD1CA-E39E-4093-ACE7-3B1B36990A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4931CE-779D-4277-8016-8B25ACF04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E314C8-94BF-42DA-868E-07BB5EF1F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F8F1CE-C41A-4D48-B9C4-AA72EA4D8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F3DEA9-5579-4A9C-A503-DED51F3FA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91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91455-3D51-4F0D-869A-725D0E39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3C9805-BFB1-4BE3-8F34-88874524B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16584D-0D38-4E1B-B49F-E48578BF9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CDEC8B-E9A2-4459-A320-72C56EBA7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B8A6F3-E850-4A97-8A21-3F2C66E0A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1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6CB0C9-E9E9-44EC-9612-CBABA884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C0C62B-CBB4-4F05-9ADE-2C2486BD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A31F73-4EB5-4A98-A4CF-302BB8E9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FD4A78-C8D5-44BD-86C6-CD550393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9C0D47-6E6C-4650-B953-79F06476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73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FADD53-8FF3-44C1-952C-C7E53427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01B154-B40E-4892-829A-03F3A8218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4DBAE50-9DEA-4CC1-AEF3-8199926A4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6E2AC3-69A4-486D-BB80-50DD93A5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22BF5B-AEA3-43EC-A0E1-EE8AFF1E5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2560DA-DACC-41B7-B7CA-AF579DEE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83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055B8-E5F7-442E-9B70-215DCB83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E46627-3E9E-4C20-8C4D-206753FDB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175BE9-605E-430A-8DC3-09AA3B77A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1F37F6C-EA15-4491-8A26-E0F999AD05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1D16AD6-55F6-41F4-BB94-E4298E39A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AC661DE-F6CD-4E6D-99B9-894FA0CC4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1817D4F-D112-46CD-A549-57C0207F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5084AAA-902B-4493-9148-E79EBFABB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512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BC50-A0BE-4985-BC65-290A1007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6915D3C-22F5-472C-8709-52F6CA1F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03E06B-EEA2-4047-813C-7B870BC19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474B038-AE80-44CB-A8AD-F9B4D0FC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762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0A24B91-69E4-41C1-90CF-9E0FFC86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837D150-F181-4F5E-AFB4-AA117311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4CD58E-A64B-4FF1-888B-BE41F355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66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34A90-2AEE-43B7-8730-B00602DEB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60614F-95E5-400A-89B0-A1A18DE53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E3A70BB-2E17-431F-9926-4F3687797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8D4AE46-7F3D-4074-928D-C142A4E0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7BC44F-7385-4777-8B48-96DBED81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81FED8-0A2E-4800-B0EC-DB9901422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282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61CE5-FB5D-4E34-8198-D9254DCE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0BEC01C-7E6E-4BB8-8458-5C0AC5AF5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B382CC-C3C8-433B-BCE3-CED23BDE6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5D33A1-3DD2-4497-B049-E628937D9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8CD8-5712-4A8F-9573-90465E1300D6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36BE921-DC5A-4DBE-BB9D-DCF77BB3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E9D46A-739C-4A3C-97BF-96867CFC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80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C51B4B-1350-49AA-989E-3D511371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3778EC-5788-4AAC-ABD7-E4E065044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C9AE1C-BADE-4318-9080-45E27AD31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C8CD8-5712-4A8F-9573-90465E1300D6}" type="datetimeFigureOut">
              <a:rPr lang="pt-BR" smtClean="0"/>
              <a:t>28/08/2020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6735EB-CC01-427A-91B4-689974EFC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B2ED45-82A3-4F17-ABA2-4A5C0BC05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B6FAA-8612-4AD1-9657-0E233CF7E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07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729A32-9919-9E45-B4E4-1463C7DB8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Importância</a:t>
            </a:r>
            <a:r>
              <a:rPr lang="en-US" sz="4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do </a:t>
            </a:r>
            <a:r>
              <a:rPr lang="en-US" sz="40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relacionamento</a:t>
            </a:r>
            <a:r>
              <a:rPr lang="en-US" sz="4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com a </a:t>
            </a:r>
            <a:r>
              <a:rPr lang="en-US" sz="40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imprensa</a:t>
            </a:r>
            <a:endParaRPr lang="en-US" sz="40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0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DBEC96-27A3-C34F-B58F-F2428380D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t-BR" b="1" dirty="0">
                <a:solidFill>
                  <a:srgbClr val="EC681B"/>
                </a:solidFill>
              </a:rPr>
              <a:t>3. Onde sua pesquisa foi realizada (no caso de laboratório e pesquisa de campo; em pesquisas documentais indicar o objeto analisado</a:t>
            </a:r>
            <a:r>
              <a:rPr lang="pt-BR" dirty="0"/>
              <a:t>) </a:t>
            </a:r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A pesquisa foi desenvolvida com um estudo de campo realizado com sujeitos descendentes de poloneses de São Mateus do Sul, cidade localizada no Sudeste do Paraná e marcada pela imigração polonesa.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4306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5D6A3D-CA41-4047-88FE-CE73173AA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4242"/>
            <a:ext cx="10515600" cy="532272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b="1" dirty="0">
                <a:solidFill>
                  <a:srgbClr val="EC681B"/>
                </a:solidFill>
              </a:rPr>
              <a:t>4. Qual a principal constatação, o principal resultado de sua pesquisa?</a:t>
            </a:r>
          </a:p>
          <a:p>
            <a:pPr marL="0" lvl="0" indent="0">
              <a:buNone/>
            </a:pPr>
            <a:r>
              <a:rPr lang="pt-BR" b="1" dirty="0">
                <a:solidFill>
                  <a:srgbClr val="EC681B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pt-BR" dirty="0"/>
              <a:t>Os dados da pesquisa demonstraram que quatro espaços se destacam como de grande relevância para a expressão da identidade polono-brasileira: família, religião, pertencimento à comunidade e uso da língua polonesa. Nesses espaços, a identidade cultural polono-brasileira assume novos significados, não apenas relacionados ao passado da migração para o Brasil, mas principalmente conectados à sociedade atual. Esses espaços também têm relação e influência entre si e também dos meios de comunicação, que fazem parte do sentido que os sujeitos da pesquisa dão ao que é sentir-se polonês. 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944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B0EE97-2B25-9C40-95B3-F3EE44C1D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2211"/>
            <a:ext cx="10515600" cy="5334752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rgbClr val="EC681B"/>
                </a:solidFill>
              </a:rPr>
              <a:t>5. Aponte a principal contribuição da sua pesquisa para a área do conhecimento em que ela foi desenvolvida</a:t>
            </a:r>
          </a:p>
          <a:p>
            <a:pPr marL="0" indent="0">
              <a:buNone/>
            </a:pPr>
            <a:endParaRPr lang="pt-BR" b="1" dirty="0">
              <a:solidFill>
                <a:srgbClr val="EC681B"/>
              </a:solidFill>
            </a:endParaRPr>
          </a:p>
          <a:p>
            <a:pPr marL="0" indent="0" algn="ctr">
              <a:buNone/>
            </a:pPr>
            <a:r>
              <a:rPr lang="pt-BR" dirty="0"/>
              <a:t>Além de trazer a questão da identidade polono-brasileira para a área da Comunicação, onde ainda não estava ainda sendo discutida, há a contribuição do ponto de vista metodológico. O percurso construído para a pesquisa pode ser tomado como ponto de partida para outros trabalhos que se debrucem sobre a relação dos sujeitos com meios de comunicação e sobre como a presença constante dos meios altera as concepções desses sujeitos sobre si.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1097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045BDF-7C65-2F43-8EDE-FA32ED611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8305"/>
            <a:ext cx="10515600" cy="529865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b="1" dirty="0">
                <a:solidFill>
                  <a:srgbClr val="EC681B"/>
                </a:solidFill>
              </a:rPr>
              <a:t>6. Qual você considera o diferencial ou principal inovação da sua pesquisa em relação a outros estudos já realizados sobre o mesmo tema/objeto? </a:t>
            </a:r>
          </a:p>
          <a:p>
            <a:pPr marL="0" lvl="0" indent="0">
              <a:buNone/>
            </a:pPr>
            <a:endParaRPr lang="pt-BR" b="1" dirty="0">
              <a:solidFill>
                <a:srgbClr val="EC681B"/>
              </a:solidFill>
            </a:endParaRPr>
          </a:p>
          <a:p>
            <a:pPr marL="0" indent="0" algn="ctr">
              <a:buNone/>
            </a:pPr>
            <a:r>
              <a:rPr lang="pt-BR" dirty="0"/>
              <a:t>A presença da etnia polonesa no Brasil, embora tenha sido muito marcante para o desenvolvimento principalmente da região Sul do país, ainda é pouco estudada quando se trata de pesquisas de mestrado e doutorado. O olhar sobre essa etnia do ponto de vista da comunicação é ainda mais escasso, já que os estudos existentes estão concentrados principalmente na área da História. Então, trazer o olhar sobre os processos comunicativos usados pelos polono-brasileiros para expressar sua identidade é o diferencial da pesquisa.</a:t>
            </a:r>
          </a:p>
        </p:txBody>
      </p:sp>
    </p:spTree>
    <p:extLst>
      <p:ext uri="{BB962C8B-B14F-4D97-AF65-F5344CB8AC3E}">
        <p14:creationId xmlns:p14="http://schemas.microsoft.com/office/powerpoint/2010/main" val="2277775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147818-29DA-E245-98D3-A5D8B9D7D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EC681B"/>
                </a:solidFill>
              </a:rPr>
              <a:t>7. Qual a principal contribuição da sua pesquisa para a sociedade de forma mais ampla?</a:t>
            </a:r>
          </a:p>
          <a:p>
            <a:pPr marL="0" indent="0" algn="ctr">
              <a:buNone/>
            </a:pPr>
            <a:r>
              <a:rPr lang="pt-BR" dirty="0"/>
              <a:t>A pesquisa desenvolvida teve o enfoque na relação dos sujeitos com os meios de comunicação. Considerando que a mídia e os aparatos tecnológicos têm espaço central no nosso dia a dia, é primordial pensar em como a presença constante dos meios no nosso dia a dia altera nossa própria concepção enquanto sujeito, ou seja, a nossa identidade. </a:t>
            </a:r>
          </a:p>
          <a:p>
            <a:pPr marL="0" indent="0" algn="ctr">
              <a:buNone/>
            </a:pPr>
            <a:r>
              <a:rPr lang="pt-BR" dirty="0"/>
              <a:t>Além do mais, a pesquisa que enfoca nos processos de construção da identidade étnica e de novos significados para essa identidade com o passar dos tempos, quebra com uma possível concepção essencialista da identidade, como uma crença de etnia pura ou determinada biologicamente. Os sujeitos da pesquisa transitam entre diferentes identidades: por vezes, se sentem mais poloneses, outras, mais brasileiros. Quando a identidade étnica é tomada de modo essencialista, pode contribuir para violências como xenofobia e até genocídio, por isso, a importância de olhar para sociedades marcadas pela existência de múltiplas identidades.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6391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m 4" descr="Uma imagem contendo em pé, homem, mulher, segurando&#10;&#10;Descrição gerada automaticamente">
            <a:extLst>
              <a:ext uri="{FF2B5EF4-FFF2-40B4-BE49-F238E27FC236}">
                <a16:creationId xmlns:a16="http://schemas.microsoft.com/office/drawing/2014/main" id="{099104FC-E8A5-154A-B691-9B7412FE1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8" r="6827" b="-1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9" name="Imagem 8" descr="Uma imagem contendo pessoa, no interior, mulher, em pé&#10;&#10;Descrição gerada automaticamente">
            <a:extLst>
              <a:ext uri="{FF2B5EF4-FFF2-40B4-BE49-F238E27FC236}">
                <a16:creationId xmlns:a16="http://schemas.microsoft.com/office/drawing/2014/main" id="{C1B5AE81-6363-0F45-AF49-3A39D635C8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 r="3" b="3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7" name="Imagem 6" descr="Uma imagem contendo no interior, quarto, vivendo, janela&#10;&#10;Descrição gerada automaticamente">
            <a:extLst>
              <a:ext uri="{FF2B5EF4-FFF2-40B4-BE49-F238E27FC236}">
                <a16:creationId xmlns:a16="http://schemas.microsoft.com/office/drawing/2014/main" id="{DE579711-96DE-2A46-9365-A4034B0B55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" r="803" b="-4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5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71" y="1363871"/>
            <a:ext cx="9924014" cy="246425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453734" y="738145"/>
            <a:ext cx="45029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latin typeface="+mj-lt"/>
              </a:rPr>
              <a:t>www.agenciacomunicacao.ufpr.br</a:t>
            </a:r>
          </a:p>
        </p:txBody>
      </p:sp>
      <p:cxnSp>
        <p:nvCxnSpPr>
          <p:cNvPr id="6" name="Conector de Seta Reta 5"/>
          <p:cNvCxnSpPr>
            <a:endCxn id="3" idx="1"/>
          </p:cNvCxnSpPr>
          <p:nvPr/>
        </p:nvCxnSpPr>
        <p:spPr>
          <a:xfrm>
            <a:off x="653143" y="953588"/>
            <a:ext cx="800591" cy="1"/>
          </a:xfrm>
          <a:prstGeom prst="straightConnector1">
            <a:avLst/>
          </a:prstGeom>
          <a:ln w="76200">
            <a:solidFill>
              <a:srgbClr val="EC68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36" y="4522194"/>
            <a:ext cx="2390502" cy="1359913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4388523" y="5162099"/>
            <a:ext cx="45029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latin typeface="+mj-lt"/>
              </a:rPr>
              <a:t>@</a:t>
            </a:r>
            <a:r>
              <a:rPr lang="pt-BR" sz="2200" b="1" dirty="0" err="1">
                <a:latin typeface="+mj-lt"/>
              </a:rPr>
              <a:t>agenciaescolaufpr</a:t>
            </a:r>
            <a:endParaRPr lang="pt-BR" sz="2200" b="1" dirty="0">
              <a:latin typeface="+mj-lt"/>
            </a:endParaRPr>
          </a:p>
        </p:txBody>
      </p:sp>
      <p:cxnSp>
        <p:nvCxnSpPr>
          <p:cNvPr id="15" name="Conector de Seta Reta 14"/>
          <p:cNvCxnSpPr>
            <a:endCxn id="14" idx="1"/>
          </p:cNvCxnSpPr>
          <p:nvPr/>
        </p:nvCxnSpPr>
        <p:spPr>
          <a:xfrm>
            <a:off x="3587932" y="5377542"/>
            <a:ext cx="800591" cy="1"/>
          </a:xfrm>
          <a:prstGeom prst="straightConnector1">
            <a:avLst/>
          </a:prstGeom>
          <a:ln w="76200">
            <a:solidFill>
              <a:srgbClr val="EC68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632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9696BE1-6612-4769-B1B2-D284D811B9CF}"/>
              </a:ext>
            </a:extLst>
          </p:cNvPr>
          <p:cNvSpPr/>
          <p:nvPr/>
        </p:nvSpPr>
        <p:spPr>
          <a:xfrm>
            <a:off x="0" y="0"/>
            <a:ext cx="12293600" cy="6858000"/>
          </a:xfrm>
          <a:prstGeom prst="rect">
            <a:avLst/>
          </a:prstGeom>
          <a:solidFill>
            <a:srgbClr val="EC68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30ED6A2-4109-42BC-BC68-787F7E8DBA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573" y="1944878"/>
            <a:ext cx="6212114" cy="311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8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729A32-9919-9E45-B4E4-1463C7DB8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291" y="4609321"/>
            <a:ext cx="10515600" cy="1325563"/>
          </a:xfrm>
        </p:spPr>
        <p:txBody>
          <a:bodyPr/>
          <a:lstStyle/>
          <a:p>
            <a:pPr algn="r"/>
            <a:r>
              <a:rPr lang="pt-BR" b="1" dirty="0">
                <a:solidFill>
                  <a:srgbClr val="EC6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de documento PRPPG</a:t>
            </a:r>
          </a:p>
        </p:txBody>
      </p:sp>
    </p:spTree>
    <p:extLst>
      <p:ext uri="{BB962C8B-B14F-4D97-AF65-F5344CB8AC3E}">
        <p14:creationId xmlns:p14="http://schemas.microsoft.com/office/powerpoint/2010/main" val="1345223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DEB9F321-C452-A64C-A051-09C3A225A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33" y="0"/>
            <a:ext cx="5370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8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BC1B04-8CC9-2042-9C6E-954FD77E2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9389"/>
            <a:ext cx="10515600" cy="5847348"/>
          </a:xfrm>
        </p:spPr>
        <p:txBody>
          <a:bodyPr>
            <a:normAutofit/>
          </a:bodyPr>
          <a:lstStyle/>
          <a:p>
            <a:r>
              <a:rPr lang="pt-BR" dirty="0"/>
              <a:t>Título da sua tese/dissertação: </a:t>
            </a:r>
          </a:p>
          <a:p>
            <a:r>
              <a:rPr lang="pt-BR" dirty="0"/>
              <a:t>PPPG e linha de pesquisa:</a:t>
            </a:r>
          </a:p>
          <a:p>
            <a:r>
              <a:rPr lang="pt-BR" dirty="0"/>
              <a:t>Orientador/a:</a:t>
            </a:r>
          </a:p>
          <a:p>
            <a:pPr marL="0" lvl="0" indent="0">
              <a:buNone/>
            </a:pPr>
            <a:r>
              <a:rPr lang="pt-BR" dirty="0"/>
              <a:t>1. O que lhe levou a escolher esse tema/objeto de pesquisa </a:t>
            </a:r>
            <a:r>
              <a:rPr lang="pt-BR" b="1" dirty="0">
                <a:solidFill>
                  <a:srgbClr val="EC681B"/>
                </a:solidFill>
              </a:rPr>
              <a:t>(não é o objetivo da sua pesquisa e sim quais foram as suas motivações, o que foi determinante para fazer o recorte de sua problemática)</a:t>
            </a:r>
          </a:p>
          <a:p>
            <a:pPr mar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2. Cite 3 obras/autores que foram fundamentais para a realização da sua pesquisa </a:t>
            </a:r>
            <a:r>
              <a:rPr lang="pt-BR" b="1" dirty="0">
                <a:solidFill>
                  <a:srgbClr val="EC681B"/>
                </a:solidFill>
              </a:rPr>
              <a:t>(podem ser livros, artigos, outras dissertações/teses </a:t>
            </a:r>
            <a:r>
              <a:rPr lang="pt-BR" b="1" dirty="0" err="1">
                <a:solidFill>
                  <a:srgbClr val="EC681B"/>
                </a:solidFill>
              </a:rPr>
              <a:t>etc</a:t>
            </a:r>
            <a:r>
              <a:rPr lang="pt-BR" b="1" dirty="0">
                <a:solidFill>
                  <a:srgbClr val="EC681B"/>
                </a:solidFill>
              </a:rPr>
              <a:t>)</a:t>
            </a:r>
          </a:p>
          <a:p>
            <a:pPr mar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3. Onde sua pesquisa foi realizada </a:t>
            </a:r>
            <a:r>
              <a:rPr lang="pt-BR" b="1" dirty="0">
                <a:solidFill>
                  <a:srgbClr val="EC681B"/>
                </a:solidFill>
              </a:rPr>
              <a:t>(no caso de laboratório e pesquisa de campo; em pesquisas documentais indicar o objeto analisado)</a:t>
            </a:r>
          </a:p>
        </p:txBody>
      </p:sp>
    </p:spTree>
    <p:extLst>
      <p:ext uri="{BB962C8B-B14F-4D97-AF65-F5344CB8AC3E}">
        <p14:creationId xmlns:p14="http://schemas.microsoft.com/office/powerpoint/2010/main" val="60975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16EAD6-200E-1941-837F-038AA249C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3926"/>
            <a:ext cx="10515600" cy="544303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BR" dirty="0"/>
              <a:t>4. Qual a principal constatação, o principal resultado de sua pesquisa? </a:t>
            </a:r>
          </a:p>
          <a:p>
            <a:pPr marL="0" lvl="0" indent="0">
              <a:buNone/>
            </a:pPr>
            <a:endParaRPr lang="pt-BR" dirty="0"/>
          </a:p>
          <a:p>
            <a:pPr marL="0" lvl="0" indent="0">
              <a:buNone/>
            </a:pPr>
            <a:r>
              <a:rPr lang="pt-BR" dirty="0"/>
              <a:t>5. Aponte a principal contribuição da sua pesquisa para a área do conhecimento em que ela foi desenvolvida.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6. Qual você considera o diferencial ou principal inovação da sua pesquisa em relação a outros estudos já realizados sobre o mesmo tema/objeto?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7. Qual a principal contribuição da sua pesquisa para a sociedade de forma mais ampla? </a:t>
            </a:r>
          </a:p>
        </p:txBody>
      </p:sp>
    </p:spTree>
    <p:extLst>
      <p:ext uri="{BB962C8B-B14F-4D97-AF65-F5344CB8AC3E}">
        <p14:creationId xmlns:p14="http://schemas.microsoft.com/office/powerpoint/2010/main" val="1547290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05AF6-9039-4246-AA13-9B5EA2DD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31" y="4704348"/>
            <a:ext cx="10515600" cy="1325563"/>
          </a:xfrm>
        </p:spPr>
        <p:txBody>
          <a:bodyPr/>
          <a:lstStyle/>
          <a:p>
            <a:pPr algn="r"/>
            <a:r>
              <a:rPr lang="pt-BR" b="1" dirty="0">
                <a:solidFill>
                  <a:srgbClr val="EC681B"/>
                </a:solidFill>
              </a:rPr>
              <a:t>Um exemplo</a:t>
            </a:r>
          </a:p>
        </p:txBody>
      </p:sp>
    </p:spTree>
    <p:extLst>
      <p:ext uri="{BB962C8B-B14F-4D97-AF65-F5344CB8AC3E}">
        <p14:creationId xmlns:p14="http://schemas.microsoft.com/office/powerpoint/2010/main" val="409580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871855C7-F478-7447-A5F4-B7BF756ED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44" y="643467"/>
            <a:ext cx="8637311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4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3A91BA-15EE-F543-B988-F2C3A4AB3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895"/>
            <a:ext cx="10808368" cy="5455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EC681B"/>
                </a:solidFill>
              </a:rPr>
              <a:t>1. O que lhe levou a escolher esse tema/objeto de pesquisa </a:t>
            </a:r>
          </a:p>
          <a:p>
            <a:pPr marL="0" indent="0">
              <a:buNone/>
            </a:pPr>
            <a:r>
              <a:rPr lang="pt-BR" dirty="0"/>
              <a:t>A escolha por estudar a identidade étnica polono-brasileira e os processos comunicativos envolvidos na expressão e construção dessa identidade vêm de um processo de observação que começou muito antes da pesquisa. A partir do envolvimento pessoal com a comunidade polono-brasileira em São Mateus do Sul-PR, município onde foi conduzido o estudo, era possível observar que mesmo passadas muitas décadas da migração polonesa para a região – que teve seu auge em 1890 – os traços poloneses permanecem presentes. Daí veio a curiosidade e o anseio por compreender por que para esses sujeitos é importante manifestar essa identidade? E como essa identidade se comunica? Esses questionamentos foram a gênese do processo da pesquisa.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1258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CB3026-C228-4145-92E0-ABA70BA30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45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rgbClr val="EC681B"/>
                </a:solidFill>
              </a:rPr>
              <a:t>2. Cite 3 obras/autores que foram fundamentais para a realização da sua pesquisa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Para pensar a identidade cultural, a obra de Stuart Hall, “Identidade Cultural da Pós-Modernidade”. Já, a obra de </a:t>
            </a:r>
            <a:r>
              <a:rPr lang="pt-BR" dirty="0" err="1"/>
              <a:t>Jesús</a:t>
            </a:r>
            <a:r>
              <a:rPr lang="pt-BR" dirty="0"/>
              <a:t> Martín-</a:t>
            </a:r>
            <a:r>
              <a:rPr lang="pt-BR" dirty="0" err="1"/>
              <a:t>Barbero</a:t>
            </a:r>
            <a:r>
              <a:rPr lang="pt-BR" dirty="0"/>
              <a:t>, “Dos Meios às Mediações”, trouxe a visão da comunicação que conduziu o estudo. Do ponto de vista metodológico, </a:t>
            </a:r>
            <a:r>
              <a:rPr lang="pt-BR" dirty="0" err="1"/>
              <a:t>Luis</a:t>
            </a:r>
            <a:r>
              <a:rPr lang="pt-BR" dirty="0"/>
              <a:t> Jesus Galindo Cáceres, com a obra “Sabor a Ti” foi fundamental para a construção do percurso adotado na pesquisa.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06886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995</Words>
  <Application>Microsoft Office PowerPoint</Application>
  <PresentationFormat>Widescreen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Importância do relacionamento com a imprensa</vt:lpstr>
      <vt:lpstr>Proposta de documento PRPPG</vt:lpstr>
      <vt:lpstr>Apresentação do PowerPoint</vt:lpstr>
      <vt:lpstr>Apresentação do PowerPoint</vt:lpstr>
      <vt:lpstr>Apresentação do PowerPoint</vt:lpstr>
      <vt:lpstr>Um exemplo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Press-release e relacionamento com a imprensa</dc:title>
  <dc:creator>Robson Souza dos Santos</dc:creator>
  <cp:lastModifiedBy>CPG</cp:lastModifiedBy>
  <cp:revision>4</cp:revision>
  <dcterms:created xsi:type="dcterms:W3CDTF">2020-08-28T02:22:24Z</dcterms:created>
  <dcterms:modified xsi:type="dcterms:W3CDTF">2020-08-28T19:21:06Z</dcterms:modified>
</cp:coreProperties>
</file>