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70" r:id="rId8"/>
    <p:sldId id="271" r:id="rId9"/>
    <p:sldId id="263" r:id="rId10"/>
    <p:sldId id="264" r:id="rId11"/>
    <p:sldId id="265" r:id="rId12"/>
    <p:sldId id="275" r:id="rId13"/>
    <p:sldId id="276" r:id="rId14"/>
    <p:sldId id="279" r:id="rId15"/>
    <p:sldId id="277" r:id="rId16"/>
    <p:sldId id="278" r:id="rId17"/>
    <p:sldId id="261" r:id="rId18"/>
    <p:sldId id="262" r:id="rId19"/>
    <p:sldId id="272" r:id="rId20"/>
    <p:sldId id="274" r:id="rId21"/>
    <p:sldId id="280" r:id="rId22"/>
    <p:sldId id="281" r:id="rId23"/>
    <p:sldId id="273" r:id="rId24"/>
    <p:sldId id="282" r:id="rId25"/>
    <p:sldId id="269" r:id="rId2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7"/>
  </p:normalViewPr>
  <p:slideViewPr>
    <p:cSldViewPr>
      <p:cViewPr varScale="1">
        <p:scale>
          <a:sx n="100" d="100"/>
          <a:sy n="100" d="100"/>
        </p:scale>
        <p:origin x="464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145" y="1266266"/>
            <a:ext cx="144526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562" y="1754100"/>
            <a:ext cx="11218875" cy="348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3400" y="1985772"/>
              <a:ext cx="3828288" cy="2417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405" y="1245234"/>
            <a:ext cx="4191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PARCERIA </a:t>
            </a:r>
            <a:r>
              <a:rPr spc="-25" dirty="0"/>
              <a:t>UFPR</a:t>
            </a:r>
            <a:r>
              <a:rPr spc="-125" dirty="0"/>
              <a:t> </a:t>
            </a:r>
            <a:r>
              <a:rPr spc="-15" dirty="0"/>
              <a:t>TV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0600" y="2590800"/>
            <a:ext cx="7167371" cy="2267712"/>
            <a:chOff x="1013460" y="2654807"/>
            <a:chExt cx="7167371" cy="2267712"/>
          </a:xfrm>
        </p:grpSpPr>
        <p:sp>
          <p:nvSpPr>
            <p:cNvPr id="4" name="object 4"/>
            <p:cNvSpPr/>
            <p:nvPr/>
          </p:nvSpPr>
          <p:spPr>
            <a:xfrm>
              <a:off x="1013460" y="2654807"/>
              <a:ext cx="2253995" cy="22677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5124" y="2654807"/>
              <a:ext cx="2235707" cy="2225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89" y="1077849"/>
            <a:ext cx="4461510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spc="-55" dirty="0"/>
              <a:t>PARCERIA</a:t>
            </a:r>
            <a:r>
              <a:rPr spc="-35" dirty="0"/>
              <a:t> </a:t>
            </a:r>
            <a:r>
              <a:rPr spc="-15" dirty="0"/>
              <a:t>SUCOM</a:t>
            </a:r>
          </a:p>
          <a:p>
            <a:pPr marL="12700">
              <a:lnSpc>
                <a:spcPts val="5015"/>
              </a:lnSpc>
            </a:pPr>
            <a:r>
              <a:rPr spc="-45" dirty="0"/>
              <a:t>Redação </a:t>
            </a:r>
            <a:r>
              <a:rPr dirty="0"/>
              <a:t>|</a:t>
            </a:r>
            <a:r>
              <a:rPr spc="-175" dirty="0"/>
              <a:t> </a:t>
            </a:r>
            <a:r>
              <a:rPr spc="-45" dirty="0"/>
              <a:t>Imprensa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4340" y="3200400"/>
            <a:ext cx="11288395" cy="2380615"/>
            <a:chOff x="434340" y="3200400"/>
            <a:chExt cx="11288395" cy="2380615"/>
          </a:xfrm>
        </p:grpSpPr>
        <p:sp>
          <p:nvSpPr>
            <p:cNvPr id="4" name="object 4"/>
            <p:cNvSpPr/>
            <p:nvPr/>
          </p:nvSpPr>
          <p:spPr>
            <a:xfrm>
              <a:off x="434340" y="3200400"/>
              <a:ext cx="3505200" cy="2380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4631" y="3221735"/>
              <a:ext cx="3506723" cy="2359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6175" y="3230880"/>
              <a:ext cx="3456431" cy="2350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26530" y="1676400"/>
            <a:ext cx="5125966" cy="4039066"/>
            <a:chOff x="0" y="9525"/>
            <a:chExt cx="8626332" cy="6680119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8626332" cy="602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0"/>
                </a:lnSpc>
              </a:pPr>
              <a:r>
                <a:rPr lang="en-US" sz="2800" b="1" spc="118" dirty="0">
                  <a:solidFill>
                    <a:srgbClr val="000000"/>
                  </a:solidFill>
                  <a:latin typeface="Glacial Indifference Bold"/>
                </a:rPr>
                <a:t>IMPORTÂNCIA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55386"/>
              <a:ext cx="8626332" cy="523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Compromisso</a:t>
              </a:r>
              <a:r>
                <a:rPr lang="en-US" sz="2800" spc="20" dirty="0">
                  <a:solidFill>
                    <a:srgbClr val="000000"/>
                  </a:solidFill>
                  <a:latin typeface="Glacial Indifference"/>
                </a:rPr>
                <a:t> dos PPGs e dos </a:t>
              </a: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pesquisadores</a:t>
              </a:r>
              <a:endParaRPr lang="en-US" sz="2800" spc="20" dirty="0">
                <a:solidFill>
                  <a:srgbClr val="000000"/>
                </a:solidFill>
                <a:latin typeface="Glacial Indifference"/>
              </a:endParaRPr>
            </a:p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spc="20" dirty="0">
                  <a:solidFill>
                    <a:srgbClr val="000000"/>
                  </a:solidFill>
                  <a:latin typeface="Glacial Indifference"/>
                </a:rPr>
                <a:t>Levar a </a:t>
              </a: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pesquisa</a:t>
              </a:r>
              <a:r>
                <a:rPr lang="en-US" sz="2800" spc="20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além</a:t>
              </a:r>
              <a:r>
                <a:rPr lang="en-US" sz="2800" spc="20" dirty="0">
                  <a:solidFill>
                    <a:srgbClr val="000000"/>
                  </a:solidFill>
                  <a:latin typeface="Glacial Indifference"/>
                </a:rPr>
                <a:t> dos pares e da </a:t>
              </a: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Universidade</a:t>
              </a:r>
              <a:endParaRPr lang="en-US" sz="2800" spc="20" dirty="0">
                <a:solidFill>
                  <a:srgbClr val="000000"/>
                </a:solidFill>
                <a:latin typeface="Glacial Indifference"/>
              </a:endParaRPr>
            </a:p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spc="20" dirty="0" err="1">
                  <a:solidFill>
                    <a:srgbClr val="000000"/>
                  </a:solidFill>
                  <a:latin typeface="Glacial Indifference"/>
                </a:rPr>
                <a:t>Visibilidade</a:t>
              </a:r>
              <a:r>
                <a:rPr lang="en-US" sz="2800" spc="20" dirty="0">
                  <a:solidFill>
                    <a:srgbClr val="000000"/>
                  </a:solidFill>
                  <a:latin typeface="Glacial Indifference"/>
                </a:rPr>
                <a:t> dos PPGs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400" y="2297921"/>
            <a:ext cx="5574130" cy="149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4"/>
              </a:lnSpc>
            </a:pPr>
            <a:r>
              <a:rPr lang="en-US" sz="4317" b="1" spc="86" dirty="0">
                <a:solidFill>
                  <a:srgbClr val="002060"/>
                </a:solidFill>
                <a:latin typeface="Sifonn Outline"/>
              </a:rPr>
              <a:t>DIVULGAÇÃO CIENTÍF</a:t>
            </a:r>
            <a:r>
              <a:rPr lang="en-US" sz="4316" b="1" spc="86" dirty="0">
                <a:solidFill>
                  <a:srgbClr val="002060"/>
                </a:solidFill>
                <a:latin typeface="Sifonn Outline"/>
              </a:rPr>
              <a:t>ICA </a:t>
            </a:r>
          </a:p>
        </p:txBody>
      </p:sp>
    </p:spTree>
    <p:extLst>
      <p:ext uri="{BB962C8B-B14F-4D97-AF65-F5344CB8AC3E}">
        <p14:creationId xmlns:p14="http://schemas.microsoft.com/office/powerpoint/2010/main" val="412635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934200" y="1219200"/>
            <a:ext cx="4495801" cy="3784860"/>
            <a:chOff x="0" y="339725"/>
            <a:chExt cx="6750183" cy="6394569"/>
          </a:xfrm>
        </p:grpSpPr>
        <p:sp>
          <p:nvSpPr>
            <p:cNvPr id="6" name="TextBox 6"/>
            <p:cNvSpPr txBox="1"/>
            <p:nvPr/>
          </p:nvSpPr>
          <p:spPr>
            <a:xfrm>
              <a:off x="0" y="339725"/>
              <a:ext cx="6750183" cy="686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3200" b="1" spc="128" dirty="0" err="1">
                  <a:latin typeface="Glacial Indifference Bold"/>
                </a:rPr>
                <a:t>Avaliação</a:t>
              </a:r>
              <a:r>
                <a:rPr lang="en-US" sz="3200" b="1" spc="128" dirty="0">
                  <a:latin typeface="Glacial Indifference Bold"/>
                </a:rPr>
                <a:t> dos PPGs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87255"/>
              <a:ext cx="6750183" cy="534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3033" lvl="1" indent="-201517">
                <a:lnSpc>
                  <a:spcPct val="150000"/>
                </a:lnSpc>
                <a:buFont typeface="Arial"/>
                <a:buChar char="•"/>
              </a:pPr>
              <a:r>
                <a:rPr lang="en-US" sz="2800" spc="19" dirty="0" err="1">
                  <a:latin typeface="Glacial Indifference"/>
                </a:rPr>
                <a:t>Visibilidade</a:t>
              </a:r>
              <a:endParaRPr lang="en-US" sz="2800" spc="19" dirty="0">
                <a:latin typeface="Glacial Indifference"/>
              </a:endParaRPr>
            </a:p>
            <a:p>
              <a:pPr marL="403033" lvl="1" indent="-201517">
                <a:lnSpc>
                  <a:spcPct val="150000"/>
                </a:lnSpc>
                <a:buFont typeface="Arial"/>
                <a:buChar char="•"/>
              </a:pPr>
              <a:r>
                <a:rPr lang="en-US" sz="2800" spc="19" dirty="0" err="1">
                  <a:latin typeface="Glacial Indifference"/>
                </a:rPr>
                <a:t>Inserção</a:t>
              </a:r>
              <a:r>
                <a:rPr lang="en-US" sz="2800" spc="19" dirty="0">
                  <a:latin typeface="Glacial Indifference"/>
                </a:rPr>
                <a:t> Social</a:t>
              </a:r>
            </a:p>
            <a:p>
              <a:pPr marL="403033" lvl="1" indent="-201517">
                <a:lnSpc>
                  <a:spcPct val="150000"/>
                </a:lnSpc>
                <a:buFont typeface="Arial"/>
                <a:buChar char="•"/>
              </a:pPr>
              <a:r>
                <a:rPr lang="en-US" sz="2800" spc="19" dirty="0">
                  <a:latin typeface="Glacial Indifference"/>
                </a:rPr>
                <a:t>Interfaces com a </a:t>
              </a:r>
              <a:r>
                <a:rPr lang="en-US" sz="2800" spc="19" dirty="0" err="1">
                  <a:latin typeface="Glacial Indifference"/>
                </a:rPr>
                <a:t>Educação</a:t>
              </a:r>
              <a:r>
                <a:rPr lang="en-US" sz="2800" spc="19" dirty="0">
                  <a:latin typeface="Glacial Indifference"/>
                </a:rPr>
                <a:t> </a:t>
              </a:r>
              <a:r>
                <a:rPr lang="en-US" sz="2800" spc="19" dirty="0" err="1">
                  <a:latin typeface="Glacial Indifference"/>
                </a:rPr>
                <a:t>Básica</a:t>
              </a:r>
              <a:endParaRPr lang="en-US" sz="2800" spc="19" dirty="0">
                <a:latin typeface="Glacial Indifference"/>
              </a:endParaRPr>
            </a:p>
            <a:p>
              <a:pPr marL="403033" lvl="1" indent="-201517">
                <a:lnSpc>
                  <a:spcPct val="150000"/>
                </a:lnSpc>
                <a:buFont typeface="Arial"/>
                <a:buChar char="•"/>
              </a:pPr>
              <a:r>
                <a:rPr lang="en-US" sz="2800" spc="19" dirty="0">
                  <a:latin typeface="Glacial Indifference"/>
                </a:rPr>
                <a:t>PTT</a:t>
              </a:r>
            </a:p>
          </p:txBody>
        </p:sp>
      </p:grpSp>
      <p:pic>
        <p:nvPicPr>
          <p:cNvPr id="9" name="Imagem 8" descr="Uma imagem contendo comida, geladeira&#10;&#10;Descrição gerada automaticamente">
            <a:extLst>
              <a:ext uri="{FF2B5EF4-FFF2-40B4-BE49-F238E27FC236}">
                <a16:creationId xmlns:a16="http://schemas.microsoft.com/office/drawing/2014/main" id="{746BD9E8-C44A-9142-9D8D-F17F0404F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5763900" cy="21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1130" y="2133600"/>
            <a:ext cx="10208869" cy="2057400"/>
            <a:chOff x="-1710059" y="-2213510"/>
            <a:chExt cx="22910369" cy="41148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416"/>
              <a:ext cx="20858304" cy="1139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8"/>
                </a:lnSpc>
              </a:pPr>
              <a:endParaRPr sz="12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-1710059" y="-2213510"/>
              <a:ext cx="22910369" cy="4114800"/>
            </a:xfrm>
            <a:prstGeom prst="rect">
              <a:avLst/>
            </a:prstGeom>
            <a:solidFill>
              <a:srgbClr val="F4F3E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688357" y="-1631634"/>
              <a:ext cx="20178616" cy="3156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</a:pPr>
              <a:r>
                <a:rPr lang="en-US" sz="4000" b="1" spc="213" dirty="0">
                  <a:solidFill>
                    <a:srgbClr val="000000"/>
                  </a:solidFill>
                  <a:latin typeface="Glacial Indifference"/>
                </a:rPr>
                <a:t>A CRESCENTE PREFERÊNCIA DAS PESSOAS POR CONTEÚDO (AUDIO)VISUAL E A DIVULGAÇÃO CIENTÍFICA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14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0" y="3835401"/>
            <a:ext cx="9120724" cy="2175070"/>
            <a:chOff x="0" y="-9525"/>
            <a:chExt cx="11034673" cy="4350142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1034673" cy="1566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5"/>
                </a:lnSpc>
              </a:pPr>
              <a:r>
                <a:rPr lang="en-US" sz="2579" spc="129" dirty="0">
                  <a:solidFill>
                    <a:srgbClr val="000000"/>
                  </a:solidFill>
                  <a:latin typeface="Glacial Indifference Bold"/>
                </a:rPr>
                <a:t>O AUDIOVISUAL COMO FERRAMENTA DE DIVULGAÇÃO CIENTÍFICA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6178"/>
              <a:ext cx="11034673" cy="2164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3033" lvl="1" indent="-201517" algn="ctr">
                <a:lnSpc>
                  <a:spcPts val="2800"/>
                </a:lnSpc>
                <a:buFont typeface="Arial"/>
                <a:buChar char="•"/>
              </a:pP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Alcance</a:t>
              </a:r>
              <a:endParaRPr lang="en-US" sz="2800" spc="19" dirty="0">
                <a:solidFill>
                  <a:srgbClr val="1F1918"/>
                </a:solidFill>
                <a:latin typeface="Glacial Indifference"/>
              </a:endParaRPr>
            </a:p>
            <a:p>
              <a:pPr marL="403033" lvl="1" indent="-201517" algn="ctr">
                <a:lnSpc>
                  <a:spcPts val="2800"/>
                </a:lnSpc>
                <a:buFont typeface="Arial"/>
                <a:buChar char="•"/>
              </a:pP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Potencial</a:t>
              </a:r>
              <a:r>
                <a:rPr lang="en-US" sz="2800" spc="19" dirty="0">
                  <a:solidFill>
                    <a:srgbClr val="1F1918"/>
                  </a:solidFill>
                  <a:latin typeface="Glacial Indifference"/>
                </a:rPr>
                <a:t> da redes </a:t>
              </a: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sociais</a:t>
              </a:r>
              <a:r>
                <a:rPr lang="en-US" sz="2800" spc="19" dirty="0">
                  <a:solidFill>
                    <a:srgbClr val="1F1918"/>
                  </a:solidFill>
                  <a:latin typeface="Glacial Indifference"/>
                </a:rPr>
                <a:t> </a:t>
              </a: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digitais</a:t>
              </a:r>
              <a:endParaRPr lang="en-US" sz="2800" spc="19" dirty="0">
                <a:solidFill>
                  <a:srgbClr val="1F1918"/>
                </a:solidFill>
                <a:latin typeface="Glacial Indifference"/>
              </a:endParaRPr>
            </a:p>
            <a:p>
              <a:pPr marL="403033" lvl="1" indent="-201517" algn="ctr">
                <a:lnSpc>
                  <a:spcPts val="2800"/>
                </a:lnSpc>
                <a:buFont typeface="Arial"/>
                <a:buChar char="•"/>
              </a:pPr>
              <a:r>
                <a:rPr lang="en-US" sz="2800" spc="19" dirty="0">
                  <a:solidFill>
                    <a:srgbClr val="1F1918"/>
                  </a:solidFill>
                  <a:latin typeface="Glacial Indifference"/>
                </a:rPr>
                <a:t>"</a:t>
              </a: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Linguagem</a:t>
              </a:r>
              <a:r>
                <a:rPr lang="en-US" sz="2800" spc="19" dirty="0">
                  <a:solidFill>
                    <a:srgbClr val="1F1918"/>
                  </a:solidFill>
                  <a:latin typeface="Glacial Indifference"/>
                </a:rPr>
                <a:t> </a:t>
              </a:r>
              <a:r>
                <a:rPr lang="en-US" sz="2800" spc="19" dirty="0" err="1">
                  <a:solidFill>
                    <a:srgbClr val="1F1918"/>
                  </a:solidFill>
                  <a:latin typeface="Glacial Indifference"/>
                </a:rPr>
                <a:t>aberta</a:t>
              </a:r>
              <a:r>
                <a:rPr lang="en-US" sz="2800" spc="19" dirty="0">
                  <a:solidFill>
                    <a:srgbClr val="1F1918"/>
                  </a:solidFill>
                  <a:latin typeface="Glacial Indifference"/>
                </a:rPr>
                <a:t>"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1093727"/>
            <a:ext cx="7438276" cy="23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1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78151"/>
            <a:ext cx="10122180" cy="2051844"/>
            <a:chOff x="0" y="-15297"/>
            <a:chExt cx="20244360" cy="4103688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297"/>
              <a:ext cx="8753094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1"/>
                </a:lnSpc>
              </a:pPr>
              <a:r>
                <a:rPr lang="en-US" sz="13334" spc="267">
                  <a:solidFill>
                    <a:srgbClr val="000000"/>
                  </a:solidFill>
                  <a:latin typeface="Sifonn Outline"/>
                </a:rPr>
                <a:t>165%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970058" y="660147"/>
              <a:ext cx="10274302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400" spc="200" dirty="0">
                  <a:solidFill>
                    <a:srgbClr val="000000"/>
                  </a:solidFill>
                  <a:latin typeface="Glacial Indifference"/>
                </a:rPr>
                <a:t>AUMENTO NO CONSUMO DE VÍDEOS ONLINE NO BRASIL NOS ÚLTIMOS 5 ANOS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4911" y="3872621"/>
            <a:ext cx="10122180" cy="2051844"/>
            <a:chOff x="0" y="-15297"/>
            <a:chExt cx="20244360" cy="4103688"/>
          </a:xfrm>
        </p:grpSpPr>
        <p:sp>
          <p:nvSpPr>
            <p:cNvPr id="6" name="TextBox 6"/>
            <p:cNvSpPr txBox="1"/>
            <p:nvPr/>
          </p:nvSpPr>
          <p:spPr>
            <a:xfrm>
              <a:off x="0" y="-15297"/>
              <a:ext cx="8753094" cy="410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1"/>
                </a:lnSpc>
              </a:pPr>
              <a:r>
                <a:rPr lang="en-US" sz="13334" spc="267">
                  <a:solidFill>
                    <a:srgbClr val="000000"/>
                  </a:solidFill>
                  <a:latin typeface="Sifonn Outline"/>
                </a:rPr>
                <a:t>95%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70058" y="748487"/>
              <a:ext cx="10274302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2400" spc="169" dirty="0">
                  <a:solidFill>
                    <a:srgbClr val="000000"/>
                  </a:solidFill>
                  <a:latin typeface="Glacial Indifference"/>
                </a:rPr>
                <a:t>DOS ENTREVISTADOS BRASILEIROS DA PESQUISA "VIDEO VIEWERS" REALIZADA PELO GOOGLE CONSOMEM VÍDEOS ONLINE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13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0" y="2895600"/>
            <a:ext cx="10229500" cy="2851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610" lvl="1" indent="-230305" algn="ctr">
              <a:lnSpc>
                <a:spcPts val="3200"/>
              </a:lnSpc>
              <a:buFont typeface="Arial"/>
              <a:buChar char="•"/>
            </a:pPr>
            <a:r>
              <a:rPr lang="pt-BR" sz="2600" spc="21" dirty="0">
                <a:solidFill>
                  <a:srgbClr val="000000"/>
                </a:solidFill>
                <a:latin typeface="Glacial Indifference"/>
              </a:rPr>
              <a:t>Projeto de divulgação científica idealizado para dar visibilidade para as pesquisas da UFPR</a:t>
            </a:r>
          </a:p>
          <a:p>
            <a:pPr marL="460610" lvl="1" indent="-230305" algn="ctr">
              <a:lnSpc>
                <a:spcPts val="3200"/>
              </a:lnSpc>
              <a:buFont typeface="Arial"/>
              <a:buChar char="•"/>
            </a:pPr>
            <a:r>
              <a:rPr lang="pt-BR" sz="2600" spc="21" dirty="0">
                <a:solidFill>
                  <a:srgbClr val="000000"/>
                </a:solidFill>
                <a:latin typeface="Glacial Indifference"/>
              </a:rPr>
              <a:t>Produção piloto - 2019</a:t>
            </a:r>
          </a:p>
          <a:p>
            <a:pPr marL="460610" lvl="1" indent="-230305" algn="ctr">
              <a:lnSpc>
                <a:spcPts val="3200"/>
              </a:lnSpc>
              <a:buFont typeface="Arial"/>
              <a:buChar char="•"/>
            </a:pPr>
            <a:r>
              <a:rPr lang="pt-BR" sz="2600" spc="21" dirty="0">
                <a:solidFill>
                  <a:srgbClr val="000000"/>
                </a:solidFill>
                <a:latin typeface="Glacial Indifference"/>
              </a:rPr>
              <a:t>Vídeos curtos, resultados de estudos de impacto desenvolvidos e indicados pelos </a:t>
            </a:r>
            <a:r>
              <a:rPr lang="pt-BR" sz="2600" spc="21" dirty="0" err="1">
                <a:solidFill>
                  <a:srgbClr val="000000"/>
                </a:solidFill>
                <a:latin typeface="Glacial Indifference"/>
              </a:rPr>
              <a:t>PPGs</a:t>
            </a:r>
            <a:r>
              <a:rPr lang="pt-BR" sz="2600" spc="21" dirty="0">
                <a:solidFill>
                  <a:srgbClr val="000000"/>
                </a:solidFill>
                <a:latin typeface="Glacial Indifference"/>
              </a:rPr>
              <a:t> da UFPR.</a:t>
            </a:r>
          </a:p>
          <a:p>
            <a:pPr marL="460610" lvl="1" indent="-230305" algn="ctr">
              <a:lnSpc>
                <a:spcPts val="3200"/>
              </a:lnSpc>
              <a:buFont typeface="Arial"/>
              <a:buChar char="•"/>
            </a:pPr>
            <a:r>
              <a:rPr lang="pt-BR" sz="2600" b="1" spc="21" dirty="0">
                <a:solidFill>
                  <a:srgbClr val="000000"/>
                </a:solidFill>
                <a:latin typeface="Glacial Indifference"/>
              </a:rPr>
              <a:t>Iniciativa: </a:t>
            </a:r>
            <a:r>
              <a:rPr lang="pt-BR" sz="2600" spc="21" dirty="0">
                <a:solidFill>
                  <a:srgbClr val="000000"/>
                </a:solidFill>
                <a:latin typeface="Glacial Indifference"/>
              </a:rPr>
              <a:t>parceria entre a PRPPG, PPGCOM, UFPR/TV e Agência Escola de Comunicação Pública</a:t>
            </a:r>
          </a:p>
        </p:txBody>
      </p:sp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95D559B0-4650-4D4E-8344-B4AA55C8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8001000" cy="13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7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205172" y="1755007"/>
            <a:ext cx="20377" cy="1725138"/>
          </a:xfrm>
          <a:prstGeom prst="rect">
            <a:avLst/>
          </a:prstGeom>
          <a:solidFill>
            <a:srgbClr val="000000">
              <a:alpha val="70980"/>
            </a:srgbClr>
          </a:solidFill>
        </p:spPr>
      </p:sp>
      <p:sp>
        <p:nvSpPr>
          <p:cNvPr id="3" name="AutoShape 3"/>
          <p:cNvSpPr/>
          <p:nvPr/>
        </p:nvSpPr>
        <p:spPr>
          <a:xfrm rot="2700000">
            <a:off x="10966452" y="3377856"/>
            <a:ext cx="20377" cy="1725138"/>
          </a:xfrm>
          <a:prstGeom prst="rect">
            <a:avLst/>
          </a:prstGeom>
          <a:solidFill>
            <a:srgbClr val="000000">
              <a:alpha val="70980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909356" y="4719788"/>
            <a:ext cx="3184941" cy="1410893"/>
            <a:chOff x="0" y="-57151"/>
            <a:chExt cx="6369882" cy="2821786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1"/>
              <a:ext cx="6369882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en-US" sz="2133" spc="213">
                  <a:solidFill>
                    <a:srgbClr val="000000"/>
                  </a:solidFill>
                  <a:latin typeface="Glacial Indifference Bold"/>
                </a:rPr>
                <a:t>CONCEITO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63629"/>
              <a:ext cx="6369882" cy="1801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16">
                  <a:solidFill>
                    <a:srgbClr val="000000"/>
                  </a:solidFill>
                  <a:latin typeface="Glacial Indifference"/>
                </a:rPr>
                <a:t>Vídeos curtos (3 minutos) para traduzir em linguagem simples os resultados das teses e dissertações.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12292" y="4731453"/>
            <a:ext cx="3369667" cy="1730296"/>
            <a:chOff x="0" y="-57151"/>
            <a:chExt cx="6739335" cy="346059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1"/>
              <a:ext cx="6739335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</a:pPr>
              <a:r>
                <a:rPr lang="en-US" sz="2133" spc="213">
                  <a:solidFill>
                    <a:srgbClr val="000000"/>
                  </a:solidFill>
                  <a:latin typeface="Glacial Indifference Bold"/>
                </a:rPr>
                <a:t>PRODUÇÃO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6883"/>
              <a:ext cx="6739335" cy="241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16">
                  <a:solidFill>
                    <a:srgbClr val="000000"/>
                  </a:solidFill>
                  <a:latin typeface="Glacial Indifference"/>
                </a:rPr>
                <a:t>Bolsistas PPGCOM</a:t>
              </a:r>
            </a:p>
            <a:p>
              <a:pPr>
                <a:lnSpc>
                  <a:spcPts val="2400"/>
                </a:lnSpc>
              </a:pPr>
              <a:r>
                <a:rPr lang="en-US" sz="1600" spc="16">
                  <a:solidFill>
                    <a:srgbClr val="000000"/>
                  </a:solidFill>
                  <a:latin typeface="Glacial Indifference"/>
                </a:rPr>
                <a:t>Orientação/Acompanhamento: Rene Lopez (UFPR/TV)  e profa. Valquiria John (PPGCOM)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84680" y="4865838"/>
            <a:ext cx="3184941" cy="1103116"/>
            <a:chOff x="0" y="-57151"/>
            <a:chExt cx="6369882" cy="220623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1"/>
              <a:ext cx="6369882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en-US" sz="2133" spc="213">
                  <a:solidFill>
                    <a:srgbClr val="000000"/>
                  </a:solidFill>
                  <a:latin typeface="Glacial Indifference Bold"/>
                </a:rPr>
                <a:t>LANÇAMENTO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63629"/>
              <a:ext cx="6369882" cy="1185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16">
                  <a:solidFill>
                    <a:srgbClr val="000000"/>
                  </a:solidFill>
                  <a:latin typeface="Glacial Indifference"/>
                </a:rPr>
                <a:t>Aniversário 107 anos da UFPR - 2019</a:t>
              </a:r>
            </a:p>
            <a:p>
              <a:pPr>
                <a:lnSpc>
                  <a:spcPts val="2400"/>
                </a:lnSpc>
              </a:pPr>
              <a:r>
                <a:rPr lang="en-US" sz="1600" spc="16">
                  <a:solidFill>
                    <a:srgbClr val="000000"/>
                  </a:solidFill>
                  <a:latin typeface="Glacial Indifference"/>
                </a:rPr>
                <a:t>Site UFPR - 2020.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78301" y="1292340"/>
            <a:ext cx="90796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</a:pPr>
            <a:r>
              <a:rPr lang="en-US" sz="4667" b="1" spc="327" dirty="0">
                <a:solidFill>
                  <a:srgbClr val="000000"/>
                </a:solidFill>
                <a:latin typeface="Sifonn Outline Bold"/>
              </a:rPr>
              <a:t>PROPOSTA</a:t>
            </a:r>
          </a:p>
        </p:txBody>
      </p:sp>
      <p:pic>
        <p:nvPicPr>
          <p:cNvPr id="19" name="Imagem 18" descr="Uma imagem contendo ao ar livre, placa, foto, árvore&#10;&#10;Descrição gerada automaticamente">
            <a:extLst>
              <a:ext uri="{FF2B5EF4-FFF2-40B4-BE49-F238E27FC236}">
                <a16:creationId xmlns:a16="http://schemas.microsoft.com/office/drawing/2014/main" id="{F8C435FA-EDB5-024F-8EF8-F17145D08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84" y="2596761"/>
            <a:ext cx="3471333" cy="1930400"/>
          </a:xfrm>
          <a:prstGeom prst="rect">
            <a:avLst/>
          </a:prstGeom>
        </p:spPr>
      </p:pic>
      <p:pic>
        <p:nvPicPr>
          <p:cNvPr id="21" name="Imagem 20" descr="Uma imagem contendo no interior, pessoa, comida, pequeno&#10;&#10;Descrição gerada automaticamente">
            <a:extLst>
              <a:ext uri="{FF2B5EF4-FFF2-40B4-BE49-F238E27FC236}">
                <a16:creationId xmlns:a16="http://schemas.microsoft.com/office/drawing/2014/main" id="{C0B69E2F-A49B-744B-9669-D12304B3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01" y="2623434"/>
            <a:ext cx="3429000" cy="1921933"/>
          </a:xfrm>
          <a:prstGeom prst="rect">
            <a:avLst/>
          </a:prstGeom>
        </p:spPr>
      </p:pic>
      <p:pic>
        <p:nvPicPr>
          <p:cNvPr id="23" name="Imagem 22" descr="Uma imagem contendo placa, vidro, água, copo&#10;&#10;Descrição gerada automaticamente">
            <a:extLst>
              <a:ext uri="{FF2B5EF4-FFF2-40B4-BE49-F238E27FC236}">
                <a16:creationId xmlns:a16="http://schemas.microsoft.com/office/drawing/2014/main" id="{D5C29844-0406-284A-B701-0949DC742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1" y="2653858"/>
            <a:ext cx="3361267" cy="19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BC73E10-F7E5-BB41-A458-42CBBA8DE5D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200400"/>
            <a:ext cx="8534400" cy="2708434"/>
          </a:xfrm>
        </p:spPr>
        <p:txBody>
          <a:bodyPr/>
          <a:lstStyle/>
          <a:p>
            <a:pPr algn="ctr"/>
            <a:r>
              <a:rPr lang="pt-BR" sz="2200" b="1" dirty="0"/>
              <a:t>Equipe em 2019</a:t>
            </a:r>
          </a:p>
          <a:p>
            <a:pPr algn="ctr"/>
            <a:r>
              <a:rPr lang="pt-BR" sz="2200" dirty="0"/>
              <a:t>Daniela Neves - doutoranda do PPGCP</a:t>
            </a:r>
          </a:p>
          <a:p>
            <a:pPr algn="ctr"/>
            <a:r>
              <a:rPr lang="pt-BR" sz="2200" dirty="0" err="1"/>
              <a:t>Inaiara</a:t>
            </a:r>
            <a:r>
              <a:rPr lang="pt-BR" sz="2200" dirty="0"/>
              <a:t> de Lima Ferreira -  mestranda do PPGCP</a:t>
            </a:r>
          </a:p>
          <a:p>
            <a:pPr algn="ctr"/>
            <a:r>
              <a:rPr lang="pt-BR" sz="2200" dirty="0"/>
              <a:t>Guilherme de Paula Pires - doutorando do PPGCOM</a:t>
            </a:r>
          </a:p>
          <a:p>
            <a:pPr algn="ctr"/>
            <a:r>
              <a:rPr lang="pt-BR" sz="2200" dirty="0"/>
              <a:t>Eveline Araújo - doutoranda do PPGCOM</a:t>
            </a:r>
          </a:p>
          <a:p>
            <a:pPr algn="ctr"/>
            <a:r>
              <a:rPr lang="pt-BR" sz="2200" dirty="0"/>
              <a:t>Artur </a:t>
            </a:r>
            <a:r>
              <a:rPr lang="pt-BR" sz="2200" dirty="0" err="1"/>
              <a:t>Oliari</a:t>
            </a:r>
            <a:r>
              <a:rPr lang="pt-BR" sz="2200" dirty="0"/>
              <a:t> – mestrando do PPGCOM</a:t>
            </a:r>
          </a:p>
          <a:p>
            <a:pPr algn="ctr"/>
            <a:r>
              <a:rPr lang="pt-BR" sz="2200" dirty="0"/>
              <a:t>Aline D’Ávila - mestranda do PPGCOM</a:t>
            </a:r>
          </a:p>
          <a:p>
            <a:pPr algn="ctr"/>
            <a:r>
              <a:rPr lang="pt-BR" sz="2200" dirty="0"/>
              <a:t>Supervisão: Rene Lopez UFPR TV/AE e profa. Valquíria John – PPGCOM/AE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F2A1FA78-E2AA-554D-B7AD-E3FFD9A4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371600"/>
            <a:ext cx="8001000" cy="13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1265" y="2517228"/>
            <a:ext cx="3943350" cy="1561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0" spc="-15" dirty="0">
                <a:solidFill>
                  <a:srgbClr val="EC7C30"/>
                </a:solidFill>
                <a:latin typeface="Calibri Light"/>
                <a:cs typeface="Calibri Light"/>
              </a:rPr>
              <a:t>FORMAÇÃO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0" spc="-20" dirty="0">
                <a:solidFill>
                  <a:srgbClr val="EC7C30"/>
                </a:solidFill>
                <a:latin typeface="Calibri Light"/>
                <a:cs typeface="Calibri Light"/>
              </a:rPr>
              <a:t>EXPERIMENTAÇÃO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0" spc="-30" dirty="0">
                <a:solidFill>
                  <a:srgbClr val="EC7C30"/>
                </a:solidFill>
                <a:latin typeface="Calibri Light"/>
                <a:cs typeface="Calibri Light"/>
              </a:rPr>
              <a:t>INOVAÇÃO</a:t>
            </a:r>
            <a:r>
              <a:rPr sz="2800" b="0" spc="-40" dirty="0">
                <a:solidFill>
                  <a:srgbClr val="EC7C30"/>
                </a:solidFill>
                <a:latin typeface="Calibri Light"/>
                <a:cs typeface="Calibri Light"/>
              </a:rPr>
              <a:t> </a:t>
            </a:r>
            <a:r>
              <a:rPr sz="2800" b="0" spc="-15" dirty="0">
                <a:solidFill>
                  <a:srgbClr val="EC7C30"/>
                </a:solidFill>
                <a:latin typeface="Calibri Light"/>
                <a:cs typeface="Calibri Light"/>
              </a:rPr>
              <a:t>TECNOLÓGICA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711" y="1276350"/>
            <a:ext cx="13220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EI</a:t>
            </a:r>
            <a:r>
              <a:rPr spc="-105" dirty="0"/>
              <a:t>X</a:t>
            </a:r>
            <a:r>
              <a:rPr spc="-5" dirty="0"/>
              <a:t>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64553" y="508762"/>
            <a:ext cx="4622800" cy="5284470"/>
            <a:chOff x="6464553" y="508762"/>
            <a:chExt cx="4622800" cy="5284470"/>
          </a:xfrm>
        </p:grpSpPr>
        <p:sp>
          <p:nvSpPr>
            <p:cNvPr id="5" name="object 5"/>
            <p:cNvSpPr/>
            <p:nvPr/>
          </p:nvSpPr>
          <p:spPr>
            <a:xfrm>
              <a:off x="6470903" y="515112"/>
              <a:ext cx="4610100" cy="5271770"/>
            </a:xfrm>
            <a:custGeom>
              <a:avLst/>
              <a:gdLst/>
              <a:ahLst/>
              <a:cxnLst/>
              <a:rect l="l" t="t" r="r" b="b"/>
              <a:pathLst>
                <a:path w="4610100" h="5271770">
                  <a:moveTo>
                    <a:pt x="4610100" y="0"/>
                  </a:moveTo>
                  <a:lnTo>
                    <a:pt x="0" y="0"/>
                  </a:lnTo>
                  <a:lnTo>
                    <a:pt x="0" y="5271516"/>
                  </a:lnTo>
                  <a:lnTo>
                    <a:pt x="4610100" y="5271516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0903" y="515112"/>
              <a:ext cx="4610100" cy="5271770"/>
            </a:xfrm>
            <a:custGeom>
              <a:avLst/>
              <a:gdLst/>
              <a:ahLst/>
              <a:cxnLst/>
              <a:rect l="l" t="t" r="r" b="b"/>
              <a:pathLst>
                <a:path w="4610100" h="5271770">
                  <a:moveTo>
                    <a:pt x="0" y="5271516"/>
                  </a:moveTo>
                  <a:lnTo>
                    <a:pt x="4610100" y="5271516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5271516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42731" y="1376172"/>
              <a:ext cx="1422400" cy="681355"/>
            </a:xfrm>
            <a:custGeom>
              <a:avLst/>
              <a:gdLst/>
              <a:ahLst/>
              <a:cxnLst/>
              <a:rect l="l" t="t" r="r" b="b"/>
              <a:pathLst>
                <a:path w="1422400" h="681355">
                  <a:moveTo>
                    <a:pt x="710946" y="0"/>
                  </a:moveTo>
                  <a:lnTo>
                    <a:pt x="646229" y="1392"/>
                  </a:lnTo>
                  <a:lnTo>
                    <a:pt x="583142" y="5488"/>
                  </a:lnTo>
                  <a:lnTo>
                    <a:pt x="521934" y="12169"/>
                  </a:lnTo>
                  <a:lnTo>
                    <a:pt x="462858" y="21313"/>
                  </a:lnTo>
                  <a:lnTo>
                    <a:pt x="406162" y="32800"/>
                  </a:lnTo>
                  <a:lnTo>
                    <a:pt x="352100" y="46510"/>
                  </a:lnTo>
                  <a:lnTo>
                    <a:pt x="300921" y="62322"/>
                  </a:lnTo>
                  <a:lnTo>
                    <a:pt x="252876" y="80117"/>
                  </a:lnTo>
                  <a:lnTo>
                    <a:pt x="208216" y="99774"/>
                  </a:lnTo>
                  <a:lnTo>
                    <a:pt x="167192" y="121172"/>
                  </a:lnTo>
                  <a:lnTo>
                    <a:pt x="130055" y="144192"/>
                  </a:lnTo>
                  <a:lnTo>
                    <a:pt x="97056" y="168712"/>
                  </a:lnTo>
                  <a:lnTo>
                    <a:pt x="68445" y="194613"/>
                  </a:lnTo>
                  <a:lnTo>
                    <a:pt x="25392" y="250075"/>
                  </a:lnTo>
                  <a:lnTo>
                    <a:pt x="2905" y="309615"/>
                  </a:lnTo>
                  <a:lnTo>
                    <a:pt x="0" y="340613"/>
                  </a:lnTo>
                  <a:lnTo>
                    <a:pt x="2905" y="371612"/>
                  </a:lnTo>
                  <a:lnTo>
                    <a:pt x="25392" y="431152"/>
                  </a:lnTo>
                  <a:lnTo>
                    <a:pt x="68445" y="486614"/>
                  </a:lnTo>
                  <a:lnTo>
                    <a:pt x="97056" y="512515"/>
                  </a:lnTo>
                  <a:lnTo>
                    <a:pt x="130055" y="537035"/>
                  </a:lnTo>
                  <a:lnTo>
                    <a:pt x="167192" y="560055"/>
                  </a:lnTo>
                  <a:lnTo>
                    <a:pt x="208216" y="581453"/>
                  </a:lnTo>
                  <a:lnTo>
                    <a:pt x="252876" y="601110"/>
                  </a:lnTo>
                  <a:lnTo>
                    <a:pt x="300921" y="618905"/>
                  </a:lnTo>
                  <a:lnTo>
                    <a:pt x="352100" y="634717"/>
                  </a:lnTo>
                  <a:lnTo>
                    <a:pt x="406162" y="648427"/>
                  </a:lnTo>
                  <a:lnTo>
                    <a:pt x="462858" y="659914"/>
                  </a:lnTo>
                  <a:lnTo>
                    <a:pt x="521934" y="669058"/>
                  </a:lnTo>
                  <a:lnTo>
                    <a:pt x="583142" y="675739"/>
                  </a:lnTo>
                  <a:lnTo>
                    <a:pt x="646229" y="679835"/>
                  </a:lnTo>
                  <a:lnTo>
                    <a:pt x="710946" y="681227"/>
                  </a:lnTo>
                  <a:lnTo>
                    <a:pt x="775662" y="679835"/>
                  </a:lnTo>
                  <a:lnTo>
                    <a:pt x="838749" y="675739"/>
                  </a:lnTo>
                  <a:lnTo>
                    <a:pt x="899957" y="669058"/>
                  </a:lnTo>
                  <a:lnTo>
                    <a:pt x="959033" y="659914"/>
                  </a:lnTo>
                  <a:lnTo>
                    <a:pt x="1015729" y="648427"/>
                  </a:lnTo>
                  <a:lnTo>
                    <a:pt x="1069791" y="634717"/>
                  </a:lnTo>
                  <a:lnTo>
                    <a:pt x="1120970" y="618905"/>
                  </a:lnTo>
                  <a:lnTo>
                    <a:pt x="1169015" y="601110"/>
                  </a:lnTo>
                  <a:lnTo>
                    <a:pt x="1213675" y="581453"/>
                  </a:lnTo>
                  <a:lnTo>
                    <a:pt x="1254699" y="560055"/>
                  </a:lnTo>
                  <a:lnTo>
                    <a:pt x="1291836" y="537035"/>
                  </a:lnTo>
                  <a:lnTo>
                    <a:pt x="1324835" y="512515"/>
                  </a:lnTo>
                  <a:lnTo>
                    <a:pt x="1353446" y="486614"/>
                  </a:lnTo>
                  <a:lnTo>
                    <a:pt x="1396499" y="431152"/>
                  </a:lnTo>
                  <a:lnTo>
                    <a:pt x="1418986" y="371612"/>
                  </a:lnTo>
                  <a:lnTo>
                    <a:pt x="1421892" y="340613"/>
                  </a:lnTo>
                  <a:lnTo>
                    <a:pt x="1418986" y="309615"/>
                  </a:lnTo>
                  <a:lnTo>
                    <a:pt x="1396499" y="250075"/>
                  </a:lnTo>
                  <a:lnTo>
                    <a:pt x="1353446" y="194613"/>
                  </a:lnTo>
                  <a:lnTo>
                    <a:pt x="1324835" y="168712"/>
                  </a:lnTo>
                  <a:lnTo>
                    <a:pt x="1291836" y="144192"/>
                  </a:lnTo>
                  <a:lnTo>
                    <a:pt x="1254699" y="121172"/>
                  </a:lnTo>
                  <a:lnTo>
                    <a:pt x="1213675" y="99774"/>
                  </a:lnTo>
                  <a:lnTo>
                    <a:pt x="1169015" y="80117"/>
                  </a:lnTo>
                  <a:lnTo>
                    <a:pt x="1120970" y="62322"/>
                  </a:lnTo>
                  <a:lnTo>
                    <a:pt x="1069791" y="46510"/>
                  </a:lnTo>
                  <a:lnTo>
                    <a:pt x="1015729" y="32800"/>
                  </a:lnTo>
                  <a:lnTo>
                    <a:pt x="959033" y="21313"/>
                  </a:lnTo>
                  <a:lnTo>
                    <a:pt x="899957" y="12169"/>
                  </a:lnTo>
                  <a:lnTo>
                    <a:pt x="838749" y="5488"/>
                  </a:lnTo>
                  <a:lnTo>
                    <a:pt x="775662" y="1392"/>
                  </a:lnTo>
                  <a:lnTo>
                    <a:pt x="71094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42731" y="1376172"/>
              <a:ext cx="1422400" cy="681355"/>
            </a:xfrm>
            <a:custGeom>
              <a:avLst/>
              <a:gdLst/>
              <a:ahLst/>
              <a:cxnLst/>
              <a:rect l="l" t="t" r="r" b="b"/>
              <a:pathLst>
                <a:path w="1422400" h="681355">
                  <a:moveTo>
                    <a:pt x="0" y="340613"/>
                  </a:moveTo>
                  <a:lnTo>
                    <a:pt x="11452" y="279395"/>
                  </a:lnTo>
                  <a:lnTo>
                    <a:pt x="44474" y="221774"/>
                  </a:lnTo>
                  <a:lnTo>
                    <a:pt x="97056" y="168712"/>
                  </a:lnTo>
                  <a:lnTo>
                    <a:pt x="130055" y="144192"/>
                  </a:lnTo>
                  <a:lnTo>
                    <a:pt x="167192" y="121172"/>
                  </a:lnTo>
                  <a:lnTo>
                    <a:pt x="208216" y="99774"/>
                  </a:lnTo>
                  <a:lnTo>
                    <a:pt x="252876" y="80117"/>
                  </a:lnTo>
                  <a:lnTo>
                    <a:pt x="300921" y="62322"/>
                  </a:lnTo>
                  <a:lnTo>
                    <a:pt x="352100" y="46510"/>
                  </a:lnTo>
                  <a:lnTo>
                    <a:pt x="406162" y="32800"/>
                  </a:lnTo>
                  <a:lnTo>
                    <a:pt x="462858" y="21313"/>
                  </a:lnTo>
                  <a:lnTo>
                    <a:pt x="521934" y="12169"/>
                  </a:lnTo>
                  <a:lnTo>
                    <a:pt x="583142" y="5488"/>
                  </a:lnTo>
                  <a:lnTo>
                    <a:pt x="646229" y="1392"/>
                  </a:lnTo>
                  <a:lnTo>
                    <a:pt x="710946" y="0"/>
                  </a:lnTo>
                  <a:lnTo>
                    <a:pt x="775662" y="1392"/>
                  </a:lnTo>
                  <a:lnTo>
                    <a:pt x="838749" y="5488"/>
                  </a:lnTo>
                  <a:lnTo>
                    <a:pt x="899957" y="12169"/>
                  </a:lnTo>
                  <a:lnTo>
                    <a:pt x="959033" y="21313"/>
                  </a:lnTo>
                  <a:lnTo>
                    <a:pt x="1015729" y="32800"/>
                  </a:lnTo>
                  <a:lnTo>
                    <a:pt x="1069791" y="46510"/>
                  </a:lnTo>
                  <a:lnTo>
                    <a:pt x="1120970" y="62322"/>
                  </a:lnTo>
                  <a:lnTo>
                    <a:pt x="1169015" y="80117"/>
                  </a:lnTo>
                  <a:lnTo>
                    <a:pt x="1213675" y="99774"/>
                  </a:lnTo>
                  <a:lnTo>
                    <a:pt x="1254699" y="121172"/>
                  </a:lnTo>
                  <a:lnTo>
                    <a:pt x="1291836" y="144192"/>
                  </a:lnTo>
                  <a:lnTo>
                    <a:pt x="1324835" y="168712"/>
                  </a:lnTo>
                  <a:lnTo>
                    <a:pt x="1353446" y="194613"/>
                  </a:lnTo>
                  <a:lnTo>
                    <a:pt x="1396499" y="250075"/>
                  </a:lnTo>
                  <a:lnTo>
                    <a:pt x="1418986" y="309615"/>
                  </a:lnTo>
                  <a:lnTo>
                    <a:pt x="1421892" y="340613"/>
                  </a:lnTo>
                  <a:lnTo>
                    <a:pt x="1418986" y="371612"/>
                  </a:lnTo>
                  <a:lnTo>
                    <a:pt x="1396499" y="431152"/>
                  </a:lnTo>
                  <a:lnTo>
                    <a:pt x="1353446" y="486614"/>
                  </a:lnTo>
                  <a:lnTo>
                    <a:pt x="1324835" y="512515"/>
                  </a:lnTo>
                  <a:lnTo>
                    <a:pt x="1291836" y="537035"/>
                  </a:lnTo>
                  <a:lnTo>
                    <a:pt x="1254699" y="560055"/>
                  </a:lnTo>
                  <a:lnTo>
                    <a:pt x="1213675" y="581453"/>
                  </a:lnTo>
                  <a:lnTo>
                    <a:pt x="1169015" y="601110"/>
                  </a:lnTo>
                  <a:lnTo>
                    <a:pt x="1120970" y="618905"/>
                  </a:lnTo>
                  <a:lnTo>
                    <a:pt x="1069791" y="634717"/>
                  </a:lnTo>
                  <a:lnTo>
                    <a:pt x="1015729" y="648427"/>
                  </a:lnTo>
                  <a:lnTo>
                    <a:pt x="959033" y="659914"/>
                  </a:lnTo>
                  <a:lnTo>
                    <a:pt x="899957" y="669058"/>
                  </a:lnTo>
                  <a:lnTo>
                    <a:pt x="838749" y="675739"/>
                  </a:lnTo>
                  <a:lnTo>
                    <a:pt x="775662" y="679835"/>
                  </a:lnTo>
                  <a:lnTo>
                    <a:pt x="710946" y="681227"/>
                  </a:lnTo>
                  <a:lnTo>
                    <a:pt x="646229" y="679835"/>
                  </a:lnTo>
                  <a:lnTo>
                    <a:pt x="583142" y="675739"/>
                  </a:lnTo>
                  <a:lnTo>
                    <a:pt x="521934" y="669058"/>
                  </a:lnTo>
                  <a:lnTo>
                    <a:pt x="462858" y="659914"/>
                  </a:lnTo>
                  <a:lnTo>
                    <a:pt x="406162" y="648427"/>
                  </a:lnTo>
                  <a:lnTo>
                    <a:pt x="352100" y="634717"/>
                  </a:lnTo>
                  <a:lnTo>
                    <a:pt x="300921" y="618905"/>
                  </a:lnTo>
                  <a:lnTo>
                    <a:pt x="252876" y="601110"/>
                  </a:lnTo>
                  <a:lnTo>
                    <a:pt x="208216" y="581453"/>
                  </a:lnTo>
                  <a:lnTo>
                    <a:pt x="167192" y="560055"/>
                  </a:lnTo>
                  <a:lnTo>
                    <a:pt x="130055" y="537035"/>
                  </a:lnTo>
                  <a:lnTo>
                    <a:pt x="97056" y="512515"/>
                  </a:lnTo>
                  <a:lnTo>
                    <a:pt x="68445" y="486614"/>
                  </a:lnTo>
                  <a:lnTo>
                    <a:pt x="25392" y="431152"/>
                  </a:lnTo>
                  <a:lnTo>
                    <a:pt x="2905" y="371612"/>
                  </a:lnTo>
                  <a:lnTo>
                    <a:pt x="0" y="340613"/>
                  </a:lnTo>
                  <a:close/>
                </a:path>
              </a:pathLst>
            </a:custGeom>
            <a:ln w="12192">
              <a:solidFill>
                <a:srgbClr val="FF9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25002" y="1389165"/>
            <a:ext cx="670560" cy="53848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400" b="0" spc="-15" dirty="0">
                <a:latin typeface="Calibri Light"/>
                <a:cs typeface="Calibri Light"/>
              </a:rPr>
              <a:t>A</a:t>
            </a:r>
            <a:r>
              <a:rPr sz="1400" b="0" spc="-10" dirty="0">
                <a:latin typeface="Calibri Light"/>
                <a:cs typeface="Calibri Light"/>
              </a:rPr>
              <a:t>G</a:t>
            </a:r>
            <a:r>
              <a:rPr sz="1400" b="0" dirty="0">
                <a:latin typeface="Calibri Light"/>
                <a:cs typeface="Calibri Light"/>
              </a:rPr>
              <a:t>Ê</a:t>
            </a:r>
            <a:r>
              <a:rPr sz="1400" b="0" spc="-25" dirty="0">
                <a:latin typeface="Calibri Light"/>
                <a:cs typeface="Calibri Light"/>
              </a:rPr>
              <a:t>NC</a:t>
            </a:r>
            <a:r>
              <a:rPr sz="1400" b="0" spc="-10" dirty="0">
                <a:latin typeface="Calibri Light"/>
                <a:cs typeface="Calibri Light"/>
              </a:rPr>
              <a:t>I</a:t>
            </a:r>
            <a:r>
              <a:rPr sz="1400" b="0" dirty="0">
                <a:latin typeface="Calibri Light"/>
                <a:cs typeface="Calibri Light"/>
              </a:rPr>
              <a:t>A</a:t>
            </a:r>
            <a:endParaRPr sz="1400">
              <a:latin typeface="Calibri Light"/>
              <a:cs typeface="Calibri Light"/>
            </a:endParaRPr>
          </a:p>
          <a:p>
            <a:pPr marL="60960">
              <a:lnSpc>
                <a:spcPct val="100000"/>
              </a:lnSpc>
              <a:spcBef>
                <a:spcPts val="335"/>
              </a:spcBef>
            </a:pPr>
            <a:r>
              <a:rPr sz="1400" b="0" spc="-10" dirty="0">
                <a:latin typeface="Calibri Light"/>
                <a:cs typeface="Calibri Light"/>
              </a:rPr>
              <a:t>ESCOLA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35013" y="1772157"/>
            <a:ext cx="4037329" cy="3105150"/>
            <a:chOff x="6835013" y="1772157"/>
            <a:chExt cx="4037329" cy="3105150"/>
          </a:xfrm>
        </p:grpSpPr>
        <p:sp>
          <p:nvSpPr>
            <p:cNvPr id="11" name="object 11"/>
            <p:cNvSpPr/>
            <p:nvPr/>
          </p:nvSpPr>
          <p:spPr>
            <a:xfrm>
              <a:off x="7793736" y="1778507"/>
              <a:ext cx="2152650" cy="195580"/>
            </a:xfrm>
            <a:custGeom>
              <a:avLst/>
              <a:gdLst/>
              <a:ahLst/>
              <a:cxnLst/>
              <a:rect l="l" t="t" r="r" b="b"/>
              <a:pathLst>
                <a:path w="2152650" h="195580">
                  <a:moveTo>
                    <a:pt x="331089" y="0"/>
                  </a:moveTo>
                  <a:lnTo>
                    <a:pt x="0" y="168020"/>
                  </a:lnTo>
                </a:path>
                <a:path w="2152650" h="195580">
                  <a:moveTo>
                    <a:pt x="1761744" y="27431"/>
                  </a:moveTo>
                  <a:lnTo>
                    <a:pt x="2152650" y="1954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8188" y="2942843"/>
              <a:ext cx="4030979" cy="1001394"/>
            </a:xfrm>
            <a:custGeom>
              <a:avLst/>
              <a:gdLst/>
              <a:ahLst/>
              <a:cxnLst/>
              <a:rect l="l" t="t" r="r" b="b"/>
              <a:pathLst>
                <a:path w="4030979" h="1001395">
                  <a:moveTo>
                    <a:pt x="4030979" y="0"/>
                  </a:moveTo>
                  <a:lnTo>
                    <a:pt x="4030075" y="73976"/>
                  </a:lnTo>
                  <a:lnTo>
                    <a:pt x="4027448" y="144584"/>
                  </a:lnTo>
                  <a:lnTo>
                    <a:pt x="4023228" y="211048"/>
                  </a:lnTo>
                  <a:lnTo>
                    <a:pt x="4017542" y="272594"/>
                  </a:lnTo>
                  <a:lnTo>
                    <a:pt x="4010520" y="328447"/>
                  </a:lnTo>
                  <a:lnTo>
                    <a:pt x="4002290" y="377832"/>
                  </a:lnTo>
                  <a:lnTo>
                    <a:pt x="3992982" y="419975"/>
                  </a:lnTo>
                  <a:lnTo>
                    <a:pt x="3971646" y="479436"/>
                  </a:lnTo>
                  <a:lnTo>
                    <a:pt x="3947540" y="500633"/>
                  </a:lnTo>
                  <a:lnTo>
                    <a:pt x="2116835" y="500633"/>
                  </a:lnTo>
                  <a:lnTo>
                    <a:pt x="2104501" y="506062"/>
                  </a:lnTo>
                  <a:lnTo>
                    <a:pt x="2081652" y="547166"/>
                  </a:lnTo>
                  <a:lnTo>
                    <a:pt x="2062086" y="623435"/>
                  </a:lnTo>
                  <a:lnTo>
                    <a:pt x="2053856" y="672820"/>
                  </a:lnTo>
                  <a:lnTo>
                    <a:pt x="2046834" y="728673"/>
                  </a:lnTo>
                  <a:lnTo>
                    <a:pt x="2041148" y="790219"/>
                  </a:lnTo>
                  <a:lnTo>
                    <a:pt x="2036928" y="856683"/>
                  </a:lnTo>
                  <a:lnTo>
                    <a:pt x="2034301" y="927291"/>
                  </a:lnTo>
                  <a:lnTo>
                    <a:pt x="2033396" y="1001267"/>
                  </a:lnTo>
                  <a:lnTo>
                    <a:pt x="2032492" y="927291"/>
                  </a:lnTo>
                  <a:lnTo>
                    <a:pt x="2029865" y="856683"/>
                  </a:lnTo>
                  <a:lnTo>
                    <a:pt x="2025645" y="790219"/>
                  </a:lnTo>
                  <a:lnTo>
                    <a:pt x="2019959" y="728673"/>
                  </a:lnTo>
                  <a:lnTo>
                    <a:pt x="2012937" y="672820"/>
                  </a:lnTo>
                  <a:lnTo>
                    <a:pt x="2004707" y="623435"/>
                  </a:lnTo>
                  <a:lnTo>
                    <a:pt x="1995399" y="581292"/>
                  </a:lnTo>
                  <a:lnTo>
                    <a:pt x="1974063" y="521831"/>
                  </a:lnTo>
                  <a:lnTo>
                    <a:pt x="1949957" y="500633"/>
                  </a:lnTo>
                  <a:lnTo>
                    <a:pt x="83438" y="500633"/>
                  </a:lnTo>
                  <a:lnTo>
                    <a:pt x="71104" y="495205"/>
                  </a:lnTo>
                  <a:lnTo>
                    <a:pt x="48255" y="454101"/>
                  </a:lnTo>
                  <a:lnTo>
                    <a:pt x="28689" y="377832"/>
                  </a:lnTo>
                  <a:lnTo>
                    <a:pt x="20459" y="328447"/>
                  </a:lnTo>
                  <a:lnTo>
                    <a:pt x="13437" y="272594"/>
                  </a:lnTo>
                  <a:lnTo>
                    <a:pt x="7751" y="211048"/>
                  </a:lnTo>
                  <a:lnTo>
                    <a:pt x="3531" y="144584"/>
                  </a:lnTo>
                  <a:lnTo>
                    <a:pt x="904" y="73976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0560" y="4233672"/>
              <a:ext cx="1120140" cy="637540"/>
            </a:xfrm>
            <a:custGeom>
              <a:avLst/>
              <a:gdLst/>
              <a:ahLst/>
              <a:cxnLst/>
              <a:rect l="l" t="t" r="r" b="b"/>
              <a:pathLst>
                <a:path w="1120140" h="637539">
                  <a:moveTo>
                    <a:pt x="560070" y="0"/>
                  </a:moveTo>
                  <a:lnTo>
                    <a:pt x="499034" y="1869"/>
                  </a:lnTo>
                  <a:lnTo>
                    <a:pt x="439905" y="7347"/>
                  </a:lnTo>
                  <a:lnTo>
                    <a:pt x="383023" y="16239"/>
                  </a:lnTo>
                  <a:lnTo>
                    <a:pt x="328730" y="28352"/>
                  </a:lnTo>
                  <a:lnTo>
                    <a:pt x="277367" y="43490"/>
                  </a:lnTo>
                  <a:lnTo>
                    <a:pt x="229276" y="61459"/>
                  </a:lnTo>
                  <a:lnTo>
                    <a:pt x="184798" y="82066"/>
                  </a:lnTo>
                  <a:lnTo>
                    <a:pt x="144274" y="105114"/>
                  </a:lnTo>
                  <a:lnTo>
                    <a:pt x="108045" y="130411"/>
                  </a:lnTo>
                  <a:lnTo>
                    <a:pt x="76453" y="157762"/>
                  </a:lnTo>
                  <a:lnTo>
                    <a:pt x="49840" y="186971"/>
                  </a:lnTo>
                  <a:lnTo>
                    <a:pt x="12915" y="250191"/>
                  </a:lnTo>
                  <a:lnTo>
                    <a:pt x="0" y="318515"/>
                  </a:lnTo>
                  <a:lnTo>
                    <a:pt x="3285" y="353218"/>
                  </a:lnTo>
                  <a:lnTo>
                    <a:pt x="28547" y="419185"/>
                  </a:lnTo>
                  <a:lnTo>
                    <a:pt x="76454" y="479269"/>
                  </a:lnTo>
                  <a:lnTo>
                    <a:pt x="108045" y="506620"/>
                  </a:lnTo>
                  <a:lnTo>
                    <a:pt x="144274" y="531917"/>
                  </a:lnTo>
                  <a:lnTo>
                    <a:pt x="184798" y="554965"/>
                  </a:lnTo>
                  <a:lnTo>
                    <a:pt x="229276" y="575572"/>
                  </a:lnTo>
                  <a:lnTo>
                    <a:pt x="277368" y="593541"/>
                  </a:lnTo>
                  <a:lnTo>
                    <a:pt x="328730" y="608679"/>
                  </a:lnTo>
                  <a:lnTo>
                    <a:pt x="383023" y="620792"/>
                  </a:lnTo>
                  <a:lnTo>
                    <a:pt x="439905" y="629684"/>
                  </a:lnTo>
                  <a:lnTo>
                    <a:pt x="499034" y="635162"/>
                  </a:lnTo>
                  <a:lnTo>
                    <a:pt x="560070" y="637032"/>
                  </a:lnTo>
                  <a:lnTo>
                    <a:pt x="621105" y="635162"/>
                  </a:lnTo>
                  <a:lnTo>
                    <a:pt x="680234" y="629684"/>
                  </a:lnTo>
                  <a:lnTo>
                    <a:pt x="737116" y="620792"/>
                  </a:lnTo>
                  <a:lnTo>
                    <a:pt x="791409" y="608679"/>
                  </a:lnTo>
                  <a:lnTo>
                    <a:pt x="842772" y="593541"/>
                  </a:lnTo>
                  <a:lnTo>
                    <a:pt x="890863" y="575572"/>
                  </a:lnTo>
                  <a:lnTo>
                    <a:pt x="935341" y="554965"/>
                  </a:lnTo>
                  <a:lnTo>
                    <a:pt x="975865" y="531917"/>
                  </a:lnTo>
                  <a:lnTo>
                    <a:pt x="1012094" y="506620"/>
                  </a:lnTo>
                  <a:lnTo>
                    <a:pt x="1043686" y="479269"/>
                  </a:lnTo>
                  <a:lnTo>
                    <a:pt x="1070299" y="450060"/>
                  </a:lnTo>
                  <a:lnTo>
                    <a:pt x="1107224" y="386840"/>
                  </a:lnTo>
                  <a:lnTo>
                    <a:pt x="1120140" y="318515"/>
                  </a:lnTo>
                  <a:lnTo>
                    <a:pt x="1116854" y="283813"/>
                  </a:lnTo>
                  <a:lnTo>
                    <a:pt x="1091592" y="217846"/>
                  </a:lnTo>
                  <a:lnTo>
                    <a:pt x="1043685" y="157762"/>
                  </a:lnTo>
                  <a:lnTo>
                    <a:pt x="1012094" y="130411"/>
                  </a:lnTo>
                  <a:lnTo>
                    <a:pt x="975865" y="105114"/>
                  </a:lnTo>
                  <a:lnTo>
                    <a:pt x="935341" y="82066"/>
                  </a:lnTo>
                  <a:lnTo>
                    <a:pt x="890863" y="61459"/>
                  </a:lnTo>
                  <a:lnTo>
                    <a:pt x="842772" y="43490"/>
                  </a:lnTo>
                  <a:lnTo>
                    <a:pt x="791409" y="28352"/>
                  </a:lnTo>
                  <a:lnTo>
                    <a:pt x="737116" y="16239"/>
                  </a:lnTo>
                  <a:lnTo>
                    <a:pt x="680234" y="7347"/>
                  </a:lnTo>
                  <a:lnTo>
                    <a:pt x="621105" y="1869"/>
                  </a:lnTo>
                  <a:lnTo>
                    <a:pt x="560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0560" y="4233672"/>
              <a:ext cx="1120140" cy="637540"/>
            </a:xfrm>
            <a:custGeom>
              <a:avLst/>
              <a:gdLst/>
              <a:ahLst/>
              <a:cxnLst/>
              <a:rect l="l" t="t" r="r" b="b"/>
              <a:pathLst>
                <a:path w="1120140" h="637539">
                  <a:moveTo>
                    <a:pt x="0" y="318515"/>
                  </a:moveTo>
                  <a:lnTo>
                    <a:pt x="12915" y="250191"/>
                  </a:lnTo>
                  <a:lnTo>
                    <a:pt x="49840" y="186971"/>
                  </a:lnTo>
                  <a:lnTo>
                    <a:pt x="76453" y="157762"/>
                  </a:lnTo>
                  <a:lnTo>
                    <a:pt x="108045" y="130411"/>
                  </a:lnTo>
                  <a:lnTo>
                    <a:pt x="144274" y="105114"/>
                  </a:lnTo>
                  <a:lnTo>
                    <a:pt x="184798" y="82066"/>
                  </a:lnTo>
                  <a:lnTo>
                    <a:pt x="229276" y="61459"/>
                  </a:lnTo>
                  <a:lnTo>
                    <a:pt x="277367" y="43490"/>
                  </a:lnTo>
                  <a:lnTo>
                    <a:pt x="328730" y="28352"/>
                  </a:lnTo>
                  <a:lnTo>
                    <a:pt x="383023" y="16239"/>
                  </a:lnTo>
                  <a:lnTo>
                    <a:pt x="439905" y="7347"/>
                  </a:lnTo>
                  <a:lnTo>
                    <a:pt x="499034" y="1869"/>
                  </a:lnTo>
                  <a:lnTo>
                    <a:pt x="560070" y="0"/>
                  </a:lnTo>
                  <a:lnTo>
                    <a:pt x="621105" y="1869"/>
                  </a:lnTo>
                  <a:lnTo>
                    <a:pt x="680234" y="7347"/>
                  </a:lnTo>
                  <a:lnTo>
                    <a:pt x="737116" y="16239"/>
                  </a:lnTo>
                  <a:lnTo>
                    <a:pt x="791409" y="28352"/>
                  </a:lnTo>
                  <a:lnTo>
                    <a:pt x="842772" y="43490"/>
                  </a:lnTo>
                  <a:lnTo>
                    <a:pt x="890863" y="61459"/>
                  </a:lnTo>
                  <a:lnTo>
                    <a:pt x="935341" y="82066"/>
                  </a:lnTo>
                  <a:lnTo>
                    <a:pt x="975865" y="105114"/>
                  </a:lnTo>
                  <a:lnTo>
                    <a:pt x="1012094" y="130411"/>
                  </a:lnTo>
                  <a:lnTo>
                    <a:pt x="1043685" y="157762"/>
                  </a:lnTo>
                  <a:lnTo>
                    <a:pt x="1070299" y="186971"/>
                  </a:lnTo>
                  <a:lnTo>
                    <a:pt x="1107224" y="250191"/>
                  </a:lnTo>
                  <a:lnTo>
                    <a:pt x="1120140" y="318515"/>
                  </a:lnTo>
                  <a:lnTo>
                    <a:pt x="1116854" y="353218"/>
                  </a:lnTo>
                  <a:lnTo>
                    <a:pt x="1091592" y="419185"/>
                  </a:lnTo>
                  <a:lnTo>
                    <a:pt x="1043686" y="479269"/>
                  </a:lnTo>
                  <a:lnTo>
                    <a:pt x="1012094" y="506620"/>
                  </a:lnTo>
                  <a:lnTo>
                    <a:pt x="975865" y="531917"/>
                  </a:lnTo>
                  <a:lnTo>
                    <a:pt x="935341" y="554965"/>
                  </a:lnTo>
                  <a:lnTo>
                    <a:pt x="890863" y="575572"/>
                  </a:lnTo>
                  <a:lnTo>
                    <a:pt x="842772" y="593541"/>
                  </a:lnTo>
                  <a:lnTo>
                    <a:pt x="791409" y="608679"/>
                  </a:lnTo>
                  <a:lnTo>
                    <a:pt x="737116" y="620792"/>
                  </a:lnTo>
                  <a:lnTo>
                    <a:pt x="680234" y="629684"/>
                  </a:lnTo>
                  <a:lnTo>
                    <a:pt x="621105" y="635162"/>
                  </a:lnTo>
                  <a:lnTo>
                    <a:pt x="560070" y="637032"/>
                  </a:lnTo>
                  <a:lnTo>
                    <a:pt x="499034" y="635162"/>
                  </a:lnTo>
                  <a:lnTo>
                    <a:pt x="439905" y="629684"/>
                  </a:lnTo>
                  <a:lnTo>
                    <a:pt x="383023" y="620792"/>
                  </a:lnTo>
                  <a:lnTo>
                    <a:pt x="328730" y="608679"/>
                  </a:lnTo>
                  <a:lnTo>
                    <a:pt x="277368" y="593541"/>
                  </a:lnTo>
                  <a:lnTo>
                    <a:pt x="229276" y="575572"/>
                  </a:lnTo>
                  <a:lnTo>
                    <a:pt x="184798" y="554965"/>
                  </a:lnTo>
                  <a:lnTo>
                    <a:pt x="144274" y="531917"/>
                  </a:lnTo>
                  <a:lnTo>
                    <a:pt x="108045" y="506620"/>
                  </a:lnTo>
                  <a:lnTo>
                    <a:pt x="76454" y="479269"/>
                  </a:lnTo>
                  <a:lnTo>
                    <a:pt x="49840" y="450060"/>
                  </a:lnTo>
                  <a:lnTo>
                    <a:pt x="12915" y="386840"/>
                  </a:lnTo>
                  <a:lnTo>
                    <a:pt x="0" y="318515"/>
                  </a:lnTo>
                  <a:close/>
                </a:path>
              </a:pathLst>
            </a:custGeom>
            <a:ln w="12192">
              <a:solidFill>
                <a:srgbClr val="FF9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841235" y="2007107"/>
          <a:ext cx="4030979" cy="33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695">
                <a:tc row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0" spc="-10" dirty="0">
                          <a:latin typeface="Calibri Light"/>
                          <a:cs typeface="Calibri Light"/>
                        </a:rPr>
                        <a:t>SACOD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T w="12700">
                      <a:solidFill>
                        <a:srgbClr val="FF9600"/>
                      </a:solidFill>
                      <a:prstDash val="solid"/>
                    </a:lnT>
                    <a:lnB w="12700">
                      <a:solidFill>
                        <a:srgbClr val="FF9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0" spc="-25" dirty="0">
                          <a:latin typeface="Calibri Light"/>
                          <a:cs typeface="Calibri Light"/>
                        </a:rPr>
                        <a:t>FUNPAR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T w="12700">
                      <a:solidFill>
                        <a:srgbClr val="FF9600"/>
                      </a:solidFill>
                      <a:prstDash val="solid"/>
                    </a:lnT>
                    <a:lnB w="12700">
                      <a:solidFill>
                        <a:srgbClr val="FF9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T w="12700">
                      <a:solidFill>
                        <a:srgbClr val="FF9600"/>
                      </a:solidFill>
                      <a:prstDash val="solid"/>
                    </a:lnT>
                    <a:lnB w="12700">
                      <a:solidFill>
                        <a:srgbClr val="FF9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9600"/>
                      </a:solidFill>
                      <a:prstDash val="solid"/>
                    </a:lnL>
                    <a:lnR w="12700">
                      <a:solidFill>
                        <a:srgbClr val="FF9600"/>
                      </a:solidFill>
                      <a:prstDash val="solid"/>
                    </a:lnR>
                    <a:lnT w="12700">
                      <a:solidFill>
                        <a:srgbClr val="FF9600"/>
                      </a:solidFill>
                      <a:prstDash val="solid"/>
                    </a:lnT>
                    <a:lnB w="12700">
                      <a:solidFill>
                        <a:srgbClr val="FF96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595106" y="4398391"/>
            <a:ext cx="511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UF</a:t>
            </a:r>
            <a:r>
              <a:rPr sz="1800" b="0" spc="-20" dirty="0">
                <a:latin typeface="Calibri Light"/>
                <a:cs typeface="Calibri Light"/>
              </a:rPr>
              <a:t>P</a:t>
            </a:r>
            <a:r>
              <a:rPr sz="1800" b="0" dirty="0">
                <a:latin typeface="Calibri Light"/>
                <a:cs typeface="Calibri Light"/>
              </a:rPr>
              <a:t>R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58273" y="641350"/>
            <a:ext cx="1261110" cy="511175"/>
            <a:chOff x="9558273" y="641350"/>
            <a:chExt cx="1261110" cy="511175"/>
          </a:xfrm>
        </p:grpSpPr>
        <p:sp>
          <p:nvSpPr>
            <p:cNvPr id="18" name="object 18"/>
            <p:cNvSpPr/>
            <p:nvPr/>
          </p:nvSpPr>
          <p:spPr>
            <a:xfrm>
              <a:off x="9564623" y="647700"/>
              <a:ext cx="1248410" cy="498475"/>
            </a:xfrm>
            <a:custGeom>
              <a:avLst/>
              <a:gdLst/>
              <a:ahLst/>
              <a:cxnLst/>
              <a:rect l="l" t="t" r="r" b="b"/>
              <a:pathLst>
                <a:path w="1248409" h="498475">
                  <a:moveTo>
                    <a:pt x="607059" y="0"/>
                  </a:moveTo>
                  <a:lnTo>
                    <a:pt x="0" y="498348"/>
                  </a:lnTo>
                  <a:lnTo>
                    <a:pt x="1248155" y="498348"/>
                  </a:lnTo>
                  <a:lnTo>
                    <a:pt x="60705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64623" y="647700"/>
              <a:ext cx="1248410" cy="498475"/>
            </a:xfrm>
            <a:custGeom>
              <a:avLst/>
              <a:gdLst/>
              <a:ahLst/>
              <a:cxnLst/>
              <a:rect l="l" t="t" r="r" b="b"/>
              <a:pathLst>
                <a:path w="1248409" h="498475">
                  <a:moveTo>
                    <a:pt x="0" y="498348"/>
                  </a:moveTo>
                  <a:lnTo>
                    <a:pt x="607059" y="0"/>
                  </a:lnTo>
                  <a:lnTo>
                    <a:pt x="1248155" y="498348"/>
                  </a:lnTo>
                  <a:lnTo>
                    <a:pt x="0" y="49834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969245" y="925448"/>
            <a:ext cx="423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15" dirty="0">
                <a:latin typeface="Calibri"/>
                <a:cs typeface="Calibri"/>
              </a:rPr>
              <a:t>U</a:t>
            </a:r>
            <a:r>
              <a:rPr sz="1000" spc="-10" dirty="0">
                <a:latin typeface="Calibri"/>
                <a:cs typeface="Calibri"/>
              </a:rPr>
              <a:t>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9947" y="1146047"/>
            <a:ext cx="574040" cy="408305"/>
          </a:xfrm>
          <a:custGeom>
            <a:avLst/>
            <a:gdLst/>
            <a:ahLst/>
            <a:cxnLst/>
            <a:rect l="l" t="t" r="r" b="b"/>
            <a:pathLst>
              <a:path w="574040" h="408305">
                <a:moveTo>
                  <a:pt x="573785" y="0"/>
                </a:moveTo>
                <a:lnTo>
                  <a:pt x="0" y="40830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80CFBC-D3B0-7542-8C43-F791F8AE8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90446"/>
            <a:ext cx="10363200" cy="677108"/>
          </a:xfrm>
        </p:spPr>
        <p:txBody>
          <a:bodyPr/>
          <a:lstStyle/>
          <a:p>
            <a:pPr algn="ctr"/>
            <a:r>
              <a:rPr lang="pt-BR" b="1" dirty="0"/>
              <a:t>Exemplos da produção de 2019</a:t>
            </a:r>
          </a:p>
        </p:txBody>
      </p:sp>
    </p:spTree>
    <p:extLst>
      <p:ext uri="{BB962C8B-B14F-4D97-AF65-F5344CB8AC3E}">
        <p14:creationId xmlns:p14="http://schemas.microsoft.com/office/powerpoint/2010/main" val="72516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0769" y="907026"/>
            <a:ext cx="4427256" cy="1119895"/>
            <a:chOff x="0" y="-66675"/>
            <a:chExt cx="8854512" cy="2239790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8854512" cy="1540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400" b="1" spc="220" dirty="0">
                  <a:latin typeface="Glacial Indifference"/>
                </a:rPr>
                <a:t>PROJETO INSTITUCIONAL: PRPPG, PPGCOM E AE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91801"/>
              <a:ext cx="8854512" cy="58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4537" y="2546423"/>
            <a:ext cx="437654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 spc="80" dirty="0">
                <a:latin typeface="Sifonn Outline"/>
              </a:rPr>
              <a:t>PROPOSTA DO CURTA CIÊNCIA</a:t>
            </a:r>
          </a:p>
          <a:p>
            <a:pPr algn="ctr">
              <a:lnSpc>
                <a:spcPts val="4800"/>
              </a:lnSpc>
            </a:pPr>
            <a:r>
              <a:rPr lang="en-US" sz="4000" b="1" spc="80" dirty="0">
                <a:latin typeface="Sifonn Outline"/>
              </a:rPr>
              <a:t>2020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500769" y="2356627"/>
            <a:ext cx="4427256" cy="1511055"/>
            <a:chOff x="0" y="-66675"/>
            <a:chExt cx="8854512" cy="3022110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8854512" cy="2335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400" b="1" spc="220" dirty="0">
                  <a:latin typeface="Glacial Indifference"/>
                </a:rPr>
                <a:t>INCENTIVAR E AMPLIAR A CULTURA DA DIVULGAÇÃO CIENTÍFICA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74121"/>
              <a:ext cx="8854512" cy="58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10200" y="371650"/>
            <a:ext cx="174869" cy="6305466"/>
            <a:chOff x="0" y="0"/>
            <a:chExt cx="349738" cy="12610932"/>
          </a:xfrm>
        </p:grpSpPr>
        <p:sp>
          <p:nvSpPr>
            <p:cNvPr id="10" name="AutoShape 10"/>
            <p:cNvSpPr/>
            <p:nvPr/>
          </p:nvSpPr>
          <p:spPr>
            <a:xfrm>
              <a:off x="150028" y="0"/>
              <a:ext cx="49681" cy="12610932"/>
            </a:xfrm>
            <a:prstGeom prst="rect">
              <a:avLst/>
            </a:prstGeom>
            <a:solidFill>
              <a:srgbClr val="8B9694"/>
            </a:solid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349738" cy="34973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2899202"/>
              <a:ext cx="349738" cy="34973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5798403"/>
              <a:ext cx="349738" cy="34973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8697605"/>
              <a:ext cx="349738" cy="34973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6500769" y="3920654"/>
            <a:ext cx="4427256" cy="1005469"/>
            <a:chOff x="0" y="162177"/>
            <a:chExt cx="8854512" cy="201093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62177"/>
              <a:ext cx="8854512" cy="1540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400" b="1" spc="220" dirty="0">
                  <a:latin typeface="Glacial Indifference"/>
                </a:rPr>
                <a:t>REFORÇO ÀS PARCERIAS ENTRE OS PPGS DA UFPR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591801"/>
              <a:ext cx="8854512" cy="58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00769" y="5255829"/>
            <a:ext cx="4427256" cy="1119895"/>
            <a:chOff x="0" y="-66675"/>
            <a:chExt cx="8854512" cy="223979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66675"/>
              <a:ext cx="8854512" cy="1540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400" b="1" spc="220" dirty="0">
                  <a:latin typeface="Glacial Indifference"/>
                </a:rPr>
                <a:t>AMPLIAÇÃO DA VISIBLIDADE DOS PPGS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591801"/>
              <a:ext cx="8854512" cy="58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117023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8000"/>
          </a:blip>
          <a:srcRect t="12605" b="11486"/>
          <a:stretch>
            <a:fillRect/>
          </a:stretch>
        </p:blipFill>
        <p:spPr>
          <a:xfrm>
            <a:off x="12288" y="381000"/>
            <a:ext cx="12179712" cy="61597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7783" y="5171001"/>
            <a:ext cx="1045643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417" b="1" spc="108" dirty="0">
                <a:latin typeface="Sifonn Outline"/>
              </a:rPr>
              <a:t>PRODUÇÃO  2020</a:t>
            </a:r>
          </a:p>
        </p:txBody>
      </p:sp>
      <p:sp>
        <p:nvSpPr>
          <p:cNvPr id="4" name="AutoShape 4"/>
          <p:cNvSpPr/>
          <p:nvPr/>
        </p:nvSpPr>
        <p:spPr>
          <a:xfrm rot="2700000">
            <a:off x="1074520" y="2374236"/>
            <a:ext cx="28457" cy="4241405"/>
          </a:xfrm>
          <a:prstGeom prst="rect">
            <a:avLst/>
          </a:prstGeom>
          <a:solidFill>
            <a:srgbClr val="F4F3E6"/>
          </a:solidFill>
        </p:spPr>
      </p:sp>
      <p:sp>
        <p:nvSpPr>
          <p:cNvPr id="5" name="AutoShape 5"/>
          <p:cNvSpPr/>
          <p:nvPr/>
        </p:nvSpPr>
        <p:spPr>
          <a:xfrm rot="2700000">
            <a:off x="6423360" y="-2819491"/>
            <a:ext cx="28457" cy="4241405"/>
          </a:xfrm>
          <a:prstGeom prst="rect">
            <a:avLst/>
          </a:prstGeom>
          <a:solidFill>
            <a:srgbClr val="F4F3E6"/>
          </a:solidFill>
        </p:spPr>
      </p:sp>
    </p:spTree>
    <p:extLst>
      <p:ext uri="{BB962C8B-B14F-4D97-AF65-F5344CB8AC3E}">
        <p14:creationId xmlns:p14="http://schemas.microsoft.com/office/powerpoint/2010/main" val="275307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BC73E10-F7E5-BB41-A458-42CBBA8DE5D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048000"/>
            <a:ext cx="8991600" cy="3046988"/>
          </a:xfrm>
        </p:spPr>
        <p:txBody>
          <a:bodyPr/>
          <a:lstStyle/>
          <a:p>
            <a:pPr algn="ctr"/>
            <a:r>
              <a:rPr lang="pt-BR" sz="2200" b="1" dirty="0"/>
              <a:t>Equipe em 2020</a:t>
            </a:r>
          </a:p>
          <a:p>
            <a:pPr algn="ctr"/>
            <a:endParaRPr lang="pt-BR" sz="2200" b="1" dirty="0"/>
          </a:p>
          <a:p>
            <a:pPr algn="ctr"/>
            <a:r>
              <a:rPr lang="pt-BR" sz="2200" dirty="0" err="1"/>
              <a:t>Inaiara</a:t>
            </a:r>
            <a:r>
              <a:rPr lang="pt-BR" sz="2200" dirty="0"/>
              <a:t> de Lima Ferreira -  mestranda do PPGCP</a:t>
            </a:r>
          </a:p>
          <a:p>
            <a:pPr algn="ctr"/>
            <a:r>
              <a:rPr lang="pt-BR" sz="2200" dirty="0"/>
              <a:t>Guilherme de Paula Pires - doutorando do PPGCOM</a:t>
            </a:r>
          </a:p>
          <a:p>
            <a:pPr algn="ctr"/>
            <a:r>
              <a:rPr lang="pt-BR" sz="2200" dirty="0"/>
              <a:t>Artur </a:t>
            </a:r>
            <a:r>
              <a:rPr lang="pt-BR" sz="2200" dirty="0" err="1"/>
              <a:t>Oliari</a:t>
            </a:r>
            <a:r>
              <a:rPr lang="pt-BR" sz="2200" dirty="0"/>
              <a:t> – mestrando do PPGCOM</a:t>
            </a:r>
          </a:p>
          <a:p>
            <a:pPr algn="ctr"/>
            <a:r>
              <a:rPr lang="pt-BR" sz="2200" dirty="0"/>
              <a:t>Supervisão: Rene Lopez UFPR TV/AE e profa. </a:t>
            </a:r>
            <a:r>
              <a:rPr lang="pt-BR" sz="2200" dirty="0" err="1"/>
              <a:t>Valquiria</a:t>
            </a:r>
            <a:r>
              <a:rPr lang="pt-BR" sz="2200" dirty="0"/>
              <a:t> John – PPGCOM/AE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/>
              <a:t>Passa a ser um oficialmente um projeto desenvolvido em parceria com a Agência Escola de Comunicação Pública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F2A1FA78-E2AA-554D-B7AD-E3FFD9A4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95400"/>
            <a:ext cx="8001000" cy="13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85800" y="2477106"/>
            <a:ext cx="47747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 spc="80" dirty="0">
                <a:solidFill>
                  <a:srgbClr val="000000"/>
                </a:solidFill>
                <a:latin typeface="Sifonn"/>
              </a:rPr>
              <a:t>PRODUÇÃO COLABORATIVA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D31BEECE-D6E1-E646-8E9A-D24323EA662D}"/>
              </a:ext>
            </a:extLst>
          </p:cNvPr>
          <p:cNvGrpSpPr/>
          <p:nvPr/>
        </p:nvGrpSpPr>
        <p:grpSpPr>
          <a:xfrm>
            <a:off x="5791200" y="276267"/>
            <a:ext cx="174869" cy="6305466"/>
            <a:chOff x="0" y="0"/>
            <a:chExt cx="349738" cy="12610932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14A672CF-8A7A-C440-B33C-80E3B6EB8915}"/>
                </a:ext>
              </a:extLst>
            </p:cNvPr>
            <p:cNvSpPr/>
            <p:nvPr/>
          </p:nvSpPr>
          <p:spPr>
            <a:xfrm>
              <a:off x="150028" y="0"/>
              <a:ext cx="49681" cy="12610932"/>
            </a:xfrm>
            <a:prstGeom prst="rect">
              <a:avLst/>
            </a:prstGeom>
            <a:solidFill>
              <a:srgbClr val="8B9694"/>
            </a:solidFill>
          </p:spPr>
        </p: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964ABACD-A48E-DF49-95B6-3D43A6C6FF9C}"/>
                </a:ext>
              </a:extLst>
            </p:cNvPr>
            <p:cNvGrpSpPr/>
            <p:nvPr/>
          </p:nvGrpSpPr>
          <p:grpSpPr>
            <a:xfrm>
              <a:off x="0" y="0"/>
              <a:ext cx="349738" cy="349738"/>
              <a:chOff x="0" y="0"/>
              <a:chExt cx="6350000" cy="6350000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E031E3E3-6636-2A48-904B-EDCC551CDA6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B2F635E8-2124-1840-ABA2-5FE90EF38912}"/>
                </a:ext>
              </a:extLst>
            </p:cNvPr>
            <p:cNvGrpSpPr/>
            <p:nvPr/>
          </p:nvGrpSpPr>
          <p:grpSpPr>
            <a:xfrm>
              <a:off x="0" y="2899202"/>
              <a:ext cx="349738" cy="349738"/>
              <a:chOff x="0" y="0"/>
              <a:chExt cx="6350000" cy="63500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77E0C8BB-2FA0-6C4B-900B-F8646D2029A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D5D056-B3B0-6B4D-819C-80F8F229BD46}"/>
                </a:ext>
              </a:extLst>
            </p:cNvPr>
            <p:cNvGrpSpPr/>
            <p:nvPr/>
          </p:nvGrpSpPr>
          <p:grpSpPr>
            <a:xfrm>
              <a:off x="0" y="5798403"/>
              <a:ext cx="349738" cy="349738"/>
              <a:chOff x="0" y="0"/>
              <a:chExt cx="6350000" cy="63500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4E5B958-E164-7D4B-B796-81C85887B838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5B5DBEFE-D8EE-9647-9FAE-B403BE5C8CF0}"/>
                </a:ext>
              </a:extLst>
            </p:cNvPr>
            <p:cNvGrpSpPr/>
            <p:nvPr/>
          </p:nvGrpSpPr>
          <p:grpSpPr>
            <a:xfrm>
              <a:off x="0" y="8697605"/>
              <a:ext cx="349738" cy="349738"/>
              <a:chOff x="0" y="0"/>
              <a:chExt cx="6350000" cy="635000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3569CAB-815D-BC42-93D6-8331DA08281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B9694"/>
              </a:solidFill>
            </p:spPr>
          </p:sp>
        </p:grp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C830698C-32B1-1A48-981E-DAB7D1821D41}"/>
              </a:ext>
            </a:extLst>
          </p:cNvPr>
          <p:cNvGrpSpPr/>
          <p:nvPr/>
        </p:nvGrpSpPr>
        <p:grpSpPr>
          <a:xfrm>
            <a:off x="6226323" y="1518664"/>
            <a:ext cx="8616387" cy="3424453"/>
            <a:chOff x="-356247" y="942210"/>
            <a:chExt cx="9390585" cy="4565937"/>
          </a:xfrm>
        </p:grpSpPr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0F9CB158-73F8-6546-B23E-FA76F4893DCD}"/>
                </a:ext>
              </a:extLst>
            </p:cNvPr>
            <p:cNvSpPr txBox="1"/>
            <p:nvPr/>
          </p:nvSpPr>
          <p:spPr>
            <a:xfrm>
              <a:off x="-356247" y="942210"/>
              <a:ext cx="9260166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b="1" spc="330" dirty="0">
                  <a:solidFill>
                    <a:srgbClr val="000000"/>
                  </a:solidFill>
                  <a:latin typeface="Glacial Indifference Bold"/>
                </a:rPr>
                <a:t>ESTRATÉGIA</a:t>
              </a: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2E233FE-E44B-6440-87B6-04A7B4B3BAF5}"/>
                </a:ext>
              </a:extLst>
            </p:cNvPr>
            <p:cNvSpPr txBox="1"/>
            <p:nvPr/>
          </p:nvSpPr>
          <p:spPr>
            <a:xfrm>
              <a:off x="-279477" y="2672253"/>
              <a:ext cx="9260166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b="1" spc="330" dirty="0">
                  <a:solidFill>
                    <a:srgbClr val="000000"/>
                  </a:solidFill>
                  <a:latin typeface="Glacial Indifference Bold"/>
                </a:rPr>
                <a:t>PRODUÇÃO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D66DE51B-9621-B343-A739-2C64E1D4C5E2}"/>
                </a:ext>
              </a:extLst>
            </p:cNvPr>
            <p:cNvSpPr txBox="1"/>
            <p:nvPr/>
          </p:nvSpPr>
          <p:spPr>
            <a:xfrm>
              <a:off x="-225830" y="4770912"/>
              <a:ext cx="9260168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b="1" spc="330" dirty="0">
                  <a:solidFill>
                    <a:srgbClr val="000000"/>
                  </a:solidFill>
                  <a:latin typeface="Glacial Indifference Bold"/>
                </a:rPr>
                <a:t>DIVULGAÇÃO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48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1344" y="2429255"/>
            <a:ext cx="2869692" cy="181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8953" y="1997201"/>
            <a:ext cx="0" cy="2677160"/>
          </a:xfrm>
          <a:custGeom>
            <a:avLst/>
            <a:gdLst/>
            <a:ahLst/>
            <a:cxnLst/>
            <a:rect l="l" t="t" r="r" b="b"/>
            <a:pathLst>
              <a:path h="2677160">
                <a:moveTo>
                  <a:pt x="0" y="0"/>
                </a:moveTo>
                <a:lnTo>
                  <a:pt x="0" y="267716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2592" y="2511551"/>
            <a:ext cx="2522220" cy="1648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8147" y="547116"/>
            <a:ext cx="4610100" cy="5271770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28511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2245"/>
              </a:spcBef>
            </a:pPr>
            <a:r>
              <a:rPr sz="2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CURSOS</a:t>
            </a:r>
            <a:endParaRPr sz="28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JORNALISMO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RELAÇÕES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PÚBLICAS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PUBLICIDADE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PROPAGANDA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DESIGN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MÚSICA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ARTES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VISUAIS</a:t>
            </a:r>
            <a:endParaRPr sz="2400">
              <a:latin typeface="Calibri Light"/>
              <a:cs typeface="Calibri Light"/>
            </a:endParaRPr>
          </a:p>
          <a:p>
            <a:pPr marL="539115" marR="211582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OMUN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CAÇ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Ã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O 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INSTITUCIONAL</a:t>
            </a:r>
            <a:endParaRPr sz="2400">
              <a:latin typeface="Calibri Light"/>
              <a:cs typeface="Calibri Light"/>
            </a:endParaRPr>
          </a:p>
          <a:p>
            <a:pPr marL="539115" indent="-229235">
              <a:lnSpc>
                <a:spcPts val="2595"/>
              </a:lnSpc>
              <a:spcBef>
                <a:spcPts val="434"/>
              </a:spcBef>
              <a:buFont typeface="Arial"/>
              <a:buChar char="•"/>
              <a:tabLst>
                <a:tab pos="539750" algn="l"/>
              </a:tabLst>
            </a:pP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TECNOLOGIA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2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DESENV.</a:t>
            </a:r>
            <a:r>
              <a:rPr sz="2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endParaRPr sz="2400">
              <a:latin typeface="Calibri Light"/>
              <a:cs typeface="Calibri Light"/>
            </a:endParaRPr>
          </a:p>
          <a:p>
            <a:pPr marL="539115">
              <a:lnSpc>
                <a:spcPts val="2595"/>
              </a:lnSpc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SISTEMAS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5688" y="2805683"/>
            <a:ext cx="1132840" cy="925194"/>
            <a:chOff x="2075688" y="2805683"/>
            <a:chExt cx="1132840" cy="925194"/>
          </a:xfrm>
        </p:grpSpPr>
        <p:sp>
          <p:nvSpPr>
            <p:cNvPr id="4" name="object 4"/>
            <p:cNvSpPr/>
            <p:nvPr/>
          </p:nvSpPr>
          <p:spPr>
            <a:xfrm>
              <a:off x="2094738" y="2824733"/>
              <a:ext cx="1094740" cy="887094"/>
            </a:xfrm>
            <a:custGeom>
              <a:avLst/>
              <a:gdLst/>
              <a:ahLst/>
              <a:cxnLst/>
              <a:rect l="l" t="t" r="r" b="b"/>
              <a:pathLst>
                <a:path w="1094739" h="887095">
                  <a:moveTo>
                    <a:pt x="547116" y="0"/>
                  </a:moveTo>
                  <a:lnTo>
                    <a:pt x="494429" y="2029"/>
                  </a:lnTo>
                  <a:lnTo>
                    <a:pt x="443159" y="7994"/>
                  </a:lnTo>
                  <a:lnTo>
                    <a:pt x="393534" y="17709"/>
                  </a:lnTo>
                  <a:lnTo>
                    <a:pt x="345784" y="30988"/>
                  </a:lnTo>
                  <a:lnTo>
                    <a:pt x="300138" y="47646"/>
                  </a:lnTo>
                  <a:lnTo>
                    <a:pt x="256825" y="67496"/>
                  </a:lnTo>
                  <a:lnTo>
                    <a:pt x="216075" y="90354"/>
                  </a:lnTo>
                  <a:lnTo>
                    <a:pt x="178118" y="116033"/>
                  </a:lnTo>
                  <a:lnTo>
                    <a:pt x="143182" y="144348"/>
                  </a:lnTo>
                  <a:lnTo>
                    <a:pt x="111497" y="175114"/>
                  </a:lnTo>
                  <a:lnTo>
                    <a:pt x="83292" y="208144"/>
                  </a:lnTo>
                  <a:lnTo>
                    <a:pt x="58797" y="243253"/>
                  </a:lnTo>
                  <a:lnTo>
                    <a:pt x="38242" y="280255"/>
                  </a:lnTo>
                  <a:lnTo>
                    <a:pt x="21855" y="318965"/>
                  </a:lnTo>
                  <a:lnTo>
                    <a:pt x="9866" y="359196"/>
                  </a:lnTo>
                  <a:lnTo>
                    <a:pt x="2504" y="400765"/>
                  </a:lnTo>
                  <a:lnTo>
                    <a:pt x="0" y="443483"/>
                  </a:lnTo>
                  <a:lnTo>
                    <a:pt x="2504" y="486202"/>
                  </a:lnTo>
                  <a:lnTo>
                    <a:pt x="9866" y="527771"/>
                  </a:lnTo>
                  <a:lnTo>
                    <a:pt x="21855" y="568002"/>
                  </a:lnTo>
                  <a:lnTo>
                    <a:pt x="38242" y="606712"/>
                  </a:lnTo>
                  <a:lnTo>
                    <a:pt x="58797" y="643714"/>
                  </a:lnTo>
                  <a:lnTo>
                    <a:pt x="83292" y="678823"/>
                  </a:lnTo>
                  <a:lnTo>
                    <a:pt x="111497" y="711853"/>
                  </a:lnTo>
                  <a:lnTo>
                    <a:pt x="143182" y="742619"/>
                  </a:lnTo>
                  <a:lnTo>
                    <a:pt x="178118" y="770934"/>
                  </a:lnTo>
                  <a:lnTo>
                    <a:pt x="216075" y="796613"/>
                  </a:lnTo>
                  <a:lnTo>
                    <a:pt x="256825" y="819471"/>
                  </a:lnTo>
                  <a:lnTo>
                    <a:pt x="300138" y="839321"/>
                  </a:lnTo>
                  <a:lnTo>
                    <a:pt x="345784" y="855979"/>
                  </a:lnTo>
                  <a:lnTo>
                    <a:pt x="393534" y="869258"/>
                  </a:lnTo>
                  <a:lnTo>
                    <a:pt x="443159" y="878973"/>
                  </a:lnTo>
                  <a:lnTo>
                    <a:pt x="494429" y="884938"/>
                  </a:lnTo>
                  <a:lnTo>
                    <a:pt x="547116" y="886967"/>
                  </a:lnTo>
                  <a:lnTo>
                    <a:pt x="599802" y="884938"/>
                  </a:lnTo>
                  <a:lnTo>
                    <a:pt x="651072" y="878973"/>
                  </a:lnTo>
                  <a:lnTo>
                    <a:pt x="700697" y="869258"/>
                  </a:lnTo>
                  <a:lnTo>
                    <a:pt x="748447" y="855979"/>
                  </a:lnTo>
                  <a:lnTo>
                    <a:pt x="794093" y="839321"/>
                  </a:lnTo>
                  <a:lnTo>
                    <a:pt x="837406" y="819471"/>
                  </a:lnTo>
                  <a:lnTo>
                    <a:pt x="878156" y="796613"/>
                  </a:lnTo>
                  <a:lnTo>
                    <a:pt x="916113" y="770934"/>
                  </a:lnTo>
                  <a:lnTo>
                    <a:pt x="951049" y="742619"/>
                  </a:lnTo>
                  <a:lnTo>
                    <a:pt x="982734" y="711853"/>
                  </a:lnTo>
                  <a:lnTo>
                    <a:pt x="1010939" y="678823"/>
                  </a:lnTo>
                  <a:lnTo>
                    <a:pt x="1035434" y="643714"/>
                  </a:lnTo>
                  <a:lnTo>
                    <a:pt x="1055989" y="606712"/>
                  </a:lnTo>
                  <a:lnTo>
                    <a:pt x="1072376" y="568002"/>
                  </a:lnTo>
                  <a:lnTo>
                    <a:pt x="1084365" y="527771"/>
                  </a:lnTo>
                  <a:lnTo>
                    <a:pt x="1091727" y="486202"/>
                  </a:lnTo>
                  <a:lnTo>
                    <a:pt x="1094232" y="443483"/>
                  </a:lnTo>
                  <a:lnTo>
                    <a:pt x="1091727" y="400765"/>
                  </a:lnTo>
                  <a:lnTo>
                    <a:pt x="1084365" y="359196"/>
                  </a:lnTo>
                  <a:lnTo>
                    <a:pt x="1072376" y="318965"/>
                  </a:lnTo>
                  <a:lnTo>
                    <a:pt x="1055989" y="280255"/>
                  </a:lnTo>
                  <a:lnTo>
                    <a:pt x="1035434" y="243253"/>
                  </a:lnTo>
                  <a:lnTo>
                    <a:pt x="1010939" y="208144"/>
                  </a:lnTo>
                  <a:lnTo>
                    <a:pt x="982734" y="175114"/>
                  </a:lnTo>
                  <a:lnTo>
                    <a:pt x="951049" y="144348"/>
                  </a:lnTo>
                  <a:lnTo>
                    <a:pt x="916113" y="116033"/>
                  </a:lnTo>
                  <a:lnTo>
                    <a:pt x="878156" y="90354"/>
                  </a:lnTo>
                  <a:lnTo>
                    <a:pt x="837406" y="67496"/>
                  </a:lnTo>
                  <a:lnTo>
                    <a:pt x="794093" y="47646"/>
                  </a:lnTo>
                  <a:lnTo>
                    <a:pt x="748447" y="30988"/>
                  </a:lnTo>
                  <a:lnTo>
                    <a:pt x="700697" y="17709"/>
                  </a:lnTo>
                  <a:lnTo>
                    <a:pt x="651072" y="7994"/>
                  </a:lnTo>
                  <a:lnTo>
                    <a:pt x="599802" y="2029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4738" y="2824733"/>
              <a:ext cx="1094740" cy="887094"/>
            </a:xfrm>
            <a:custGeom>
              <a:avLst/>
              <a:gdLst/>
              <a:ahLst/>
              <a:cxnLst/>
              <a:rect l="l" t="t" r="r" b="b"/>
              <a:pathLst>
                <a:path w="1094739" h="887095">
                  <a:moveTo>
                    <a:pt x="0" y="443483"/>
                  </a:moveTo>
                  <a:lnTo>
                    <a:pt x="2504" y="400765"/>
                  </a:lnTo>
                  <a:lnTo>
                    <a:pt x="9866" y="359196"/>
                  </a:lnTo>
                  <a:lnTo>
                    <a:pt x="21855" y="318965"/>
                  </a:lnTo>
                  <a:lnTo>
                    <a:pt x="38242" y="280255"/>
                  </a:lnTo>
                  <a:lnTo>
                    <a:pt x="58797" y="243253"/>
                  </a:lnTo>
                  <a:lnTo>
                    <a:pt x="83292" y="208144"/>
                  </a:lnTo>
                  <a:lnTo>
                    <a:pt x="111497" y="175114"/>
                  </a:lnTo>
                  <a:lnTo>
                    <a:pt x="143182" y="144348"/>
                  </a:lnTo>
                  <a:lnTo>
                    <a:pt x="178118" y="116033"/>
                  </a:lnTo>
                  <a:lnTo>
                    <a:pt x="216075" y="90354"/>
                  </a:lnTo>
                  <a:lnTo>
                    <a:pt x="256825" y="67496"/>
                  </a:lnTo>
                  <a:lnTo>
                    <a:pt x="300138" y="47646"/>
                  </a:lnTo>
                  <a:lnTo>
                    <a:pt x="345784" y="30988"/>
                  </a:lnTo>
                  <a:lnTo>
                    <a:pt x="393534" y="17709"/>
                  </a:lnTo>
                  <a:lnTo>
                    <a:pt x="443159" y="7994"/>
                  </a:lnTo>
                  <a:lnTo>
                    <a:pt x="494429" y="2029"/>
                  </a:lnTo>
                  <a:lnTo>
                    <a:pt x="547116" y="0"/>
                  </a:lnTo>
                  <a:lnTo>
                    <a:pt x="599802" y="2029"/>
                  </a:lnTo>
                  <a:lnTo>
                    <a:pt x="651072" y="7994"/>
                  </a:lnTo>
                  <a:lnTo>
                    <a:pt x="700697" y="17709"/>
                  </a:lnTo>
                  <a:lnTo>
                    <a:pt x="748447" y="30988"/>
                  </a:lnTo>
                  <a:lnTo>
                    <a:pt x="794093" y="47646"/>
                  </a:lnTo>
                  <a:lnTo>
                    <a:pt x="837406" y="67496"/>
                  </a:lnTo>
                  <a:lnTo>
                    <a:pt x="878156" y="90354"/>
                  </a:lnTo>
                  <a:lnTo>
                    <a:pt x="916113" y="116033"/>
                  </a:lnTo>
                  <a:lnTo>
                    <a:pt x="951049" y="144348"/>
                  </a:lnTo>
                  <a:lnTo>
                    <a:pt x="982734" y="175114"/>
                  </a:lnTo>
                  <a:lnTo>
                    <a:pt x="1010939" y="208144"/>
                  </a:lnTo>
                  <a:lnTo>
                    <a:pt x="1035434" y="243253"/>
                  </a:lnTo>
                  <a:lnTo>
                    <a:pt x="1055989" y="280255"/>
                  </a:lnTo>
                  <a:lnTo>
                    <a:pt x="1072376" y="318965"/>
                  </a:lnTo>
                  <a:lnTo>
                    <a:pt x="1084365" y="359196"/>
                  </a:lnTo>
                  <a:lnTo>
                    <a:pt x="1091727" y="400765"/>
                  </a:lnTo>
                  <a:lnTo>
                    <a:pt x="1094232" y="443483"/>
                  </a:lnTo>
                  <a:lnTo>
                    <a:pt x="1091727" y="486202"/>
                  </a:lnTo>
                  <a:lnTo>
                    <a:pt x="1084365" y="527771"/>
                  </a:lnTo>
                  <a:lnTo>
                    <a:pt x="1072376" y="568002"/>
                  </a:lnTo>
                  <a:lnTo>
                    <a:pt x="1055989" y="606712"/>
                  </a:lnTo>
                  <a:lnTo>
                    <a:pt x="1035434" y="643714"/>
                  </a:lnTo>
                  <a:lnTo>
                    <a:pt x="1010939" y="678823"/>
                  </a:lnTo>
                  <a:lnTo>
                    <a:pt x="982734" y="711853"/>
                  </a:lnTo>
                  <a:lnTo>
                    <a:pt x="951049" y="742619"/>
                  </a:lnTo>
                  <a:lnTo>
                    <a:pt x="916113" y="770934"/>
                  </a:lnTo>
                  <a:lnTo>
                    <a:pt x="878156" y="796613"/>
                  </a:lnTo>
                  <a:lnTo>
                    <a:pt x="837406" y="819471"/>
                  </a:lnTo>
                  <a:lnTo>
                    <a:pt x="794093" y="839321"/>
                  </a:lnTo>
                  <a:lnTo>
                    <a:pt x="748447" y="855979"/>
                  </a:lnTo>
                  <a:lnTo>
                    <a:pt x="700697" y="869258"/>
                  </a:lnTo>
                  <a:lnTo>
                    <a:pt x="651072" y="878973"/>
                  </a:lnTo>
                  <a:lnTo>
                    <a:pt x="599802" y="884938"/>
                  </a:lnTo>
                  <a:lnTo>
                    <a:pt x="547116" y="886967"/>
                  </a:lnTo>
                  <a:lnTo>
                    <a:pt x="494429" y="884938"/>
                  </a:lnTo>
                  <a:lnTo>
                    <a:pt x="443159" y="878973"/>
                  </a:lnTo>
                  <a:lnTo>
                    <a:pt x="393534" y="869258"/>
                  </a:lnTo>
                  <a:lnTo>
                    <a:pt x="345784" y="855979"/>
                  </a:lnTo>
                  <a:lnTo>
                    <a:pt x="300138" y="839321"/>
                  </a:lnTo>
                  <a:lnTo>
                    <a:pt x="256825" y="819471"/>
                  </a:lnTo>
                  <a:lnTo>
                    <a:pt x="216075" y="796613"/>
                  </a:lnTo>
                  <a:lnTo>
                    <a:pt x="178118" y="770934"/>
                  </a:lnTo>
                  <a:lnTo>
                    <a:pt x="143182" y="742619"/>
                  </a:lnTo>
                  <a:lnTo>
                    <a:pt x="111497" y="711853"/>
                  </a:lnTo>
                  <a:lnTo>
                    <a:pt x="83292" y="678823"/>
                  </a:lnTo>
                  <a:lnTo>
                    <a:pt x="58797" y="643714"/>
                  </a:lnTo>
                  <a:lnTo>
                    <a:pt x="38242" y="606712"/>
                  </a:lnTo>
                  <a:lnTo>
                    <a:pt x="21855" y="568002"/>
                  </a:lnTo>
                  <a:lnTo>
                    <a:pt x="9866" y="527771"/>
                  </a:lnTo>
                  <a:lnTo>
                    <a:pt x="2504" y="486202"/>
                  </a:lnTo>
                  <a:lnTo>
                    <a:pt x="0" y="443483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41930" y="3101162"/>
            <a:ext cx="791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 Light"/>
                <a:cs typeface="Calibri Light"/>
              </a:rPr>
              <a:t>ALUNOS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66515" y="4177284"/>
            <a:ext cx="1472565" cy="925194"/>
            <a:chOff x="3366515" y="4177284"/>
            <a:chExt cx="1472565" cy="925194"/>
          </a:xfrm>
        </p:grpSpPr>
        <p:sp>
          <p:nvSpPr>
            <p:cNvPr id="8" name="object 8"/>
            <p:cNvSpPr/>
            <p:nvPr/>
          </p:nvSpPr>
          <p:spPr>
            <a:xfrm>
              <a:off x="3385565" y="4196334"/>
              <a:ext cx="1434465" cy="887094"/>
            </a:xfrm>
            <a:custGeom>
              <a:avLst/>
              <a:gdLst/>
              <a:ahLst/>
              <a:cxnLst/>
              <a:rect l="l" t="t" r="r" b="b"/>
              <a:pathLst>
                <a:path w="1434464" h="887095">
                  <a:moveTo>
                    <a:pt x="717042" y="0"/>
                  </a:moveTo>
                  <a:lnTo>
                    <a:pt x="658236" y="1469"/>
                  </a:lnTo>
                  <a:lnTo>
                    <a:pt x="600740" y="5803"/>
                  </a:lnTo>
                  <a:lnTo>
                    <a:pt x="544736" y="12885"/>
                  </a:lnTo>
                  <a:lnTo>
                    <a:pt x="490411" y="22603"/>
                  </a:lnTo>
                  <a:lnTo>
                    <a:pt x="437947" y="34843"/>
                  </a:lnTo>
                  <a:lnTo>
                    <a:pt x="387531" y="49490"/>
                  </a:lnTo>
                  <a:lnTo>
                    <a:pt x="339346" y="66431"/>
                  </a:lnTo>
                  <a:lnTo>
                    <a:pt x="293577" y="85551"/>
                  </a:lnTo>
                  <a:lnTo>
                    <a:pt x="250409" y="106736"/>
                  </a:lnTo>
                  <a:lnTo>
                    <a:pt x="210026" y="129873"/>
                  </a:lnTo>
                  <a:lnTo>
                    <a:pt x="172613" y="154847"/>
                  </a:lnTo>
                  <a:lnTo>
                    <a:pt x="138354" y="181544"/>
                  </a:lnTo>
                  <a:lnTo>
                    <a:pt x="107435" y="209851"/>
                  </a:lnTo>
                  <a:lnTo>
                    <a:pt x="80039" y="239653"/>
                  </a:lnTo>
                  <a:lnTo>
                    <a:pt x="56352" y="270837"/>
                  </a:lnTo>
                  <a:lnTo>
                    <a:pt x="20840" y="336892"/>
                  </a:lnTo>
                  <a:lnTo>
                    <a:pt x="2377" y="407104"/>
                  </a:lnTo>
                  <a:lnTo>
                    <a:pt x="0" y="443484"/>
                  </a:lnTo>
                  <a:lnTo>
                    <a:pt x="2377" y="479863"/>
                  </a:lnTo>
                  <a:lnTo>
                    <a:pt x="20840" y="550075"/>
                  </a:lnTo>
                  <a:lnTo>
                    <a:pt x="56352" y="616130"/>
                  </a:lnTo>
                  <a:lnTo>
                    <a:pt x="80039" y="647314"/>
                  </a:lnTo>
                  <a:lnTo>
                    <a:pt x="107435" y="677116"/>
                  </a:lnTo>
                  <a:lnTo>
                    <a:pt x="138354" y="705423"/>
                  </a:lnTo>
                  <a:lnTo>
                    <a:pt x="172613" y="732120"/>
                  </a:lnTo>
                  <a:lnTo>
                    <a:pt x="210026" y="757094"/>
                  </a:lnTo>
                  <a:lnTo>
                    <a:pt x="250409" y="780231"/>
                  </a:lnTo>
                  <a:lnTo>
                    <a:pt x="293577" y="801416"/>
                  </a:lnTo>
                  <a:lnTo>
                    <a:pt x="339346" y="820536"/>
                  </a:lnTo>
                  <a:lnTo>
                    <a:pt x="387531" y="837477"/>
                  </a:lnTo>
                  <a:lnTo>
                    <a:pt x="437947" y="852124"/>
                  </a:lnTo>
                  <a:lnTo>
                    <a:pt x="490411" y="864364"/>
                  </a:lnTo>
                  <a:lnTo>
                    <a:pt x="544736" y="874082"/>
                  </a:lnTo>
                  <a:lnTo>
                    <a:pt x="600740" y="881164"/>
                  </a:lnTo>
                  <a:lnTo>
                    <a:pt x="658236" y="885498"/>
                  </a:lnTo>
                  <a:lnTo>
                    <a:pt x="717042" y="886968"/>
                  </a:lnTo>
                  <a:lnTo>
                    <a:pt x="775847" y="885498"/>
                  </a:lnTo>
                  <a:lnTo>
                    <a:pt x="833343" y="881164"/>
                  </a:lnTo>
                  <a:lnTo>
                    <a:pt x="889347" y="874082"/>
                  </a:lnTo>
                  <a:lnTo>
                    <a:pt x="943672" y="864364"/>
                  </a:lnTo>
                  <a:lnTo>
                    <a:pt x="996136" y="852124"/>
                  </a:lnTo>
                  <a:lnTo>
                    <a:pt x="1046552" y="837477"/>
                  </a:lnTo>
                  <a:lnTo>
                    <a:pt x="1094737" y="820536"/>
                  </a:lnTo>
                  <a:lnTo>
                    <a:pt x="1140506" y="801416"/>
                  </a:lnTo>
                  <a:lnTo>
                    <a:pt x="1183674" y="780231"/>
                  </a:lnTo>
                  <a:lnTo>
                    <a:pt x="1224057" y="757094"/>
                  </a:lnTo>
                  <a:lnTo>
                    <a:pt x="1261470" y="732120"/>
                  </a:lnTo>
                  <a:lnTo>
                    <a:pt x="1295729" y="705423"/>
                  </a:lnTo>
                  <a:lnTo>
                    <a:pt x="1326648" y="677116"/>
                  </a:lnTo>
                  <a:lnTo>
                    <a:pt x="1354044" y="647314"/>
                  </a:lnTo>
                  <a:lnTo>
                    <a:pt x="1377731" y="616130"/>
                  </a:lnTo>
                  <a:lnTo>
                    <a:pt x="1413243" y="550075"/>
                  </a:lnTo>
                  <a:lnTo>
                    <a:pt x="1431706" y="479863"/>
                  </a:lnTo>
                  <a:lnTo>
                    <a:pt x="1434084" y="443484"/>
                  </a:lnTo>
                  <a:lnTo>
                    <a:pt x="1431706" y="407104"/>
                  </a:lnTo>
                  <a:lnTo>
                    <a:pt x="1413243" y="336892"/>
                  </a:lnTo>
                  <a:lnTo>
                    <a:pt x="1377731" y="270837"/>
                  </a:lnTo>
                  <a:lnTo>
                    <a:pt x="1354044" y="239653"/>
                  </a:lnTo>
                  <a:lnTo>
                    <a:pt x="1326648" y="209851"/>
                  </a:lnTo>
                  <a:lnTo>
                    <a:pt x="1295729" y="181544"/>
                  </a:lnTo>
                  <a:lnTo>
                    <a:pt x="1261470" y="154847"/>
                  </a:lnTo>
                  <a:lnTo>
                    <a:pt x="1224057" y="129873"/>
                  </a:lnTo>
                  <a:lnTo>
                    <a:pt x="1183674" y="106736"/>
                  </a:lnTo>
                  <a:lnTo>
                    <a:pt x="1140506" y="85551"/>
                  </a:lnTo>
                  <a:lnTo>
                    <a:pt x="1094737" y="66431"/>
                  </a:lnTo>
                  <a:lnTo>
                    <a:pt x="1046552" y="49490"/>
                  </a:lnTo>
                  <a:lnTo>
                    <a:pt x="996136" y="34843"/>
                  </a:lnTo>
                  <a:lnTo>
                    <a:pt x="943672" y="22603"/>
                  </a:lnTo>
                  <a:lnTo>
                    <a:pt x="889347" y="12885"/>
                  </a:lnTo>
                  <a:lnTo>
                    <a:pt x="833343" y="5803"/>
                  </a:lnTo>
                  <a:lnTo>
                    <a:pt x="775847" y="1469"/>
                  </a:lnTo>
                  <a:lnTo>
                    <a:pt x="717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5565" y="4196334"/>
              <a:ext cx="1434465" cy="887094"/>
            </a:xfrm>
            <a:custGeom>
              <a:avLst/>
              <a:gdLst/>
              <a:ahLst/>
              <a:cxnLst/>
              <a:rect l="l" t="t" r="r" b="b"/>
              <a:pathLst>
                <a:path w="1434464" h="887095">
                  <a:moveTo>
                    <a:pt x="0" y="443484"/>
                  </a:moveTo>
                  <a:lnTo>
                    <a:pt x="9385" y="371535"/>
                  </a:lnTo>
                  <a:lnTo>
                    <a:pt x="36557" y="303288"/>
                  </a:lnTo>
                  <a:lnTo>
                    <a:pt x="80039" y="239653"/>
                  </a:lnTo>
                  <a:lnTo>
                    <a:pt x="107435" y="209851"/>
                  </a:lnTo>
                  <a:lnTo>
                    <a:pt x="138354" y="181544"/>
                  </a:lnTo>
                  <a:lnTo>
                    <a:pt x="172613" y="154847"/>
                  </a:lnTo>
                  <a:lnTo>
                    <a:pt x="210026" y="129873"/>
                  </a:lnTo>
                  <a:lnTo>
                    <a:pt x="250409" y="106736"/>
                  </a:lnTo>
                  <a:lnTo>
                    <a:pt x="293577" y="85551"/>
                  </a:lnTo>
                  <a:lnTo>
                    <a:pt x="339346" y="66431"/>
                  </a:lnTo>
                  <a:lnTo>
                    <a:pt x="387531" y="49490"/>
                  </a:lnTo>
                  <a:lnTo>
                    <a:pt x="437947" y="34843"/>
                  </a:lnTo>
                  <a:lnTo>
                    <a:pt x="490411" y="22603"/>
                  </a:lnTo>
                  <a:lnTo>
                    <a:pt x="544736" y="12885"/>
                  </a:lnTo>
                  <a:lnTo>
                    <a:pt x="600740" y="5803"/>
                  </a:lnTo>
                  <a:lnTo>
                    <a:pt x="658236" y="1469"/>
                  </a:lnTo>
                  <a:lnTo>
                    <a:pt x="717042" y="0"/>
                  </a:lnTo>
                  <a:lnTo>
                    <a:pt x="775847" y="1469"/>
                  </a:lnTo>
                  <a:lnTo>
                    <a:pt x="833343" y="5803"/>
                  </a:lnTo>
                  <a:lnTo>
                    <a:pt x="889347" y="12885"/>
                  </a:lnTo>
                  <a:lnTo>
                    <a:pt x="943672" y="22603"/>
                  </a:lnTo>
                  <a:lnTo>
                    <a:pt x="996136" y="34843"/>
                  </a:lnTo>
                  <a:lnTo>
                    <a:pt x="1046552" y="49490"/>
                  </a:lnTo>
                  <a:lnTo>
                    <a:pt x="1094737" y="66431"/>
                  </a:lnTo>
                  <a:lnTo>
                    <a:pt x="1140506" y="85551"/>
                  </a:lnTo>
                  <a:lnTo>
                    <a:pt x="1183674" y="106736"/>
                  </a:lnTo>
                  <a:lnTo>
                    <a:pt x="1224057" y="129873"/>
                  </a:lnTo>
                  <a:lnTo>
                    <a:pt x="1261470" y="154847"/>
                  </a:lnTo>
                  <a:lnTo>
                    <a:pt x="1295729" y="181544"/>
                  </a:lnTo>
                  <a:lnTo>
                    <a:pt x="1326648" y="209851"/>
                  </a:lnTo>
                  <a:lnTo>
                    <a:pt x="1354044" y="239653"/>
                  </a:lnTo>
                  <a:lnTo>
                    <a:pt x="1377731" y="270837"/>
                  </a:lnTo>
                  <a:lnTo>
                    <a:pt x="1413243" y="336892"/>
                  </a:lnTo>
                  <a:lnTo>
                    <a:pt x="1431706" y="407104"/>
                  </a:lnTo>
                  <a:lnTo>
                    <a:pt x="1434084" y="443484"/>
                  </a:lnTo>
                  <a:lnTo>
                    <a:pt x="1431706" y="479863"/>
                  </a:lnTo>
                  <a:lnTo>
                    <a:pt x="1413243" y="550075"/>
                  </a:lnTo>
                  <a:lnTo>
                    <a:pt x="1377731" y="616130"/>
                  </a:lnTo>
                  <a:lnTo>
                    <a:pt x="1354044" y="647314"/>
                  </a:lnTo>
                  <a:lnTo>
                    <a:pt x="1326648" y="677116"/>
                  </a:lnTo>
                  <a:lnTo>
                    <a:pt x="1295729" y="705423"/>
                  </a:lnTo>
                  <a:lnTo>
                    <a:pt x="1261470" y="732120"/>
                  </a:lnTo>
                  <a:lnTo>
                    <a:pt x="1224057" y="757094"/>
                  </a:lnTo>
                  <a:lnTo>
                    <a:pt x="1183674" y="780231"/>
                  </a:lnTo>
                  <a:lnTo>
                    <a:pt x="1140506" y="801416"/>
                  </a:lnTo>
                  <a:lnTo>
                    <a:pt x="1094737" y="820536"/>
                  </a:lnTo>
                  <a:lnTo>
                    <a:pt x="1046552" y="837477"/>
                  </a:lnTo>
                  <a:lnTo>
                    <a:pt x="996136" y="852124"/>
                  </a:lnTo>
                  <a:lnTo>
                    <a:pt x="943672" y="864364"/>
                  </a:lnTo>
                  <a:lnTo>
                    <a:pt x="889347" y="874082"/>
                  </a:lnTo>
                  <a:lnTo>
                    <a:pt x="833343" y="881164"/>
                  </a:lnTo>
                  <a:lnTo>
                    <a:pt x="775847" y="885498"/>
                  </a:lnTo>
                  <a:lnTo>
                    <a:pt x="717042" y="886968"/>
                  </a:lnTo>
                  <a:lnTo>
                    <a:pt x="658236" y="885498"/>
                  </a:lnTo>
                  <a:lnTo>
                    <a:pt x="600740" y="881164"/>
                  </a:lnTo>
                  <a:lnTo>
                    <a:pt x="544736" y="874082"/>
                  </a:lnTo>
                  <a:lnTo>
                    <a:pt x="490411" y="864364"/>
                  </a:lnTo>
                  <a:lnTo>
                    <a:pt x="437947" y="852124"/>
                  </a:lnTo>
                  <a:lnTo>
                    <a:pt x="387531" y="837477"/>
                  </a:lnTo>
                  <a:lnTo>
                    <a:pt x="339346" y="820536"/>
                  </a:lnTo>
                  <a:lnTo>
                    <a:pt x="293577" y="801416"/>
                  </a:lnTo>
                  <a:lnTo>
                    <a:pt x="250409" y="780231"/>
                  </a:lnTo>
                  <a:lnTo>
                    <a:pt x="210026" y="757094"/>
                  </a:lnTo>
                  <a:lnTo>
                    <a:pt x="172613" y="732120"/>
                  </a:lnTo>
                  <a:lnTo>
                    <a:pt x="138354" y="705423"/>
                  </a:lnTo>
                  <a:lnTo>
                    <a:pt x="107435" y="677116"/>
                  </a:lnTo>
                  <a:lnTo>
                    <a:pt x="80039" y="647314"/>
                  </a:lnTo>
                  <a:lnTo>
                    <a:pt x="56352" y="616130"/>
                  </a:lnTo>
                  <a:lnTo>
                    <a:pt x="20840" y="550075"/>
                  </a:lnTo>
                  <a:lnTo>
                    <a:pt x="2377" y="479863"/>
                  </a:lnTo>
                  <a:lnTo>
                    <a:pt x="0" y="443484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4178" y="4476750"/>
            <a:ext cx="1258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latin typeface="Calibri Light"/>
                <a:cs typeface="Calibri Light"/>
              </a:rPr>
              <a:t>PROFISSIONAIS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8951" y="4177284"/>
            <a:ext cx="1132840" cy="925194"/>
            <a:chOff x="758951" y="4177284"/>
            <a:chExt cx="1132840" cy="925194"/>
          </a:xfrm>
        </p:grpSpPr>
        <p:sp>
          <p:nvSpPr>
            <p:cNvPr id="12" name="object 12"/>
            <p:cNvSpPr/>
            <p:nvPr/>
          </p:nvSpPr>
          <p:spPr>
            <a:xfrm>
              <a:off x="778001" y="4196334"/>
              <a:ext cx="1094740" cy="887094"/>
            </a:xfrm>
            <a:custGeom>
              <a:avLst/>
              <a:gdLst/>
              <a:ahLst/>
              <a:cxnLst/>
              <a:rect l="l" t="t" r="r" b="b"/>
              <a:pathLst>
                <a:path w="1094739" h="887095">
                  <a:moveTo>
                    <a:pt x="547116" y="0"/>
                  </a:moveTo>
                  <a:lnTo>
                    <a:pt x="494425" y="2029"/>
                  </a:lnTo>
                  <a:lnTo>
                    <a:pt x="443152" y="7994"/>
                  </a:lnTo>
                  <a:lnTo>
                    <a:pt x="393525" y="17709"/>
                  </a:lnTo>
                  <a:lnTo>
                    <a:pt x="345774" y="30988"/>
                  </a:lnTo>
                  <a:lnTo>
                    <a:pt x="300127" y="47646"/>
                  </a:lnTo>
                  <a:lnTo>
                    <a:pt x="256814" y="67496"/>
                  </a:lnTo>
                  <a:lnTo>
                    <a:pt x="216064" y="90354"/>
                  </a:lnTo>
                  <a:lnTo>
                    <a:pt x="178108" y="116033"/>
                  </a:lnTo>
                  <a:lnTo>
                    <a:pt x="143173" y="144348"/>
                  </a:lnTo>
                  <a:lnTo>
                    <a:pt x="111489" y="175114"/>
                  </a:lnTo>
                  <a:lnTo>
                    <a:pt x="83286" y="208144"/>
                  </a:lnTo>
                  <a:lnTo>
                    <a:pt x="58793" y="243253"/>
                  </a:lnTo>
                  <a:lnTo>
                    <a:pt x="38239" y="280255"/>
                  </a:lnTo>
                  <a:lnTo>
                    <a:pt x="21853" y="318965"/>
                  </a:lnTo>
                  <a:lnTo>
                    <a:pt x="9865" y="359196"/>
                  </a:lnTo>
                  <a:lnTo>
                    <a:pt x="2504" y="400765"/>
                  </a:lnTo>
                  <a:lnTo>
                    <a:pt x="0" y="443484"/>
                  </a:lnTo>
                  <a:lnTo>
                    <a:pt x="2504" y="486202"/>
                  </a:lnTo>
                  <a:lnTo>
                    <a:pt x="9865" y="527771"/>
                  </a:lnTo>
                  <a:lnTo>
                    <a:pt x="21853" y="568002"/>
                  </a:lnTo>
                  <a:lnTo>
                    <a:pt x="38239" y="606712"/>
                  </a:lnTo>
                  <a:lnTo>
                    <a:pt x="58793" y="643714"/>
                  </a:lnTo>
                  <a:lnTo>
                    <a:pt x="83286" y="678823"/>
                  </a:lnTo>
                  <a:lnTo>
                    <a:pt x="111489" y="711853"/>
                  </a:lnTo>
                  <a:lnTo>
                    <a:pt x="143173" y="742619"/>
                  </a:lnTo>
                  <a:lnTo>
                    <a:pt x="178108" y="770934"/>
                  </a:lnTo>
                  <a:lnTo>
                    <a:pt x="216064" y="796613"/>
                  </a:lnTo>
                  <a:lnTo>
                    <a:pt x="256814" y="819471"/>
                  </a:lnTo>
                  <a:lnTo>
                    <a:pt x="300127" y="839321"/>
                  </a:lnTo>
                  <a:lnTo>
                    <a:pt x="345774" y="855979"/>
                  </a:lnTo>
                  <a:lnTo>
                    <a:pt x="393525" y="869258"/>
                  </a:lnTo>
                  <a:lnTo>
                    <a:pt x="443152" y="878973"/>
                  </a:lnTo>
                  <a:lnTo>
                    <a:pt x="494425" y="884938"/>
                  </a:lnTo>
                  <a:lnTo>
                    <a:pt x="547116" y="886968"/>
                  </a:lnTo>
                  <a:lnTo>
                    <a:pt x="599802" y="884938"/>
                  </a:lnTo>
                  <a:lnTo>
                    <a:pt x="651072" y="878973"/>
                  </a:lnTo>
                  <a:lnTo>
                    <a:pt x="700697" y="869258"/>
                  </a:lnTo>
                  <a:lnTo>
                    <a:pt x="748447" y="855979"/>
                  </a:lnTo>
                  <a:lnTo>
                    <a:pt x="794093" y="839321"/>
                  </a:lnTo>
                  <a:lnTo>
                    <a:pt x="837406" y="819471"/>
                  </a:lnTo>
                  <a:lnTo>
                    <a:pt x="878156" y="796613"/>
                  </a:lnTo>
                  <a:lnTo>
                    <a:pt x="916113" y="770934"/>
                  </a:lnTo>
                  <a:lnTo>
                    <a:pt x="951049" y="742619"/>
                  </a:lnTo>
                  <a:lnTo>
                    <a:pt x="982734" y="711853"/>
                  </a:lnTo>
                  <a:lnTo>
                    <a:pt x="1010939" y="678823"/>
                  </a:lnTo>
                  <a:lnTo>
                    <a:pt x="1035434" y="643714"/>
                  </a:lnTo>
                  <a:lnTo>
                    <a:pt x="1055989" y="606712"/>
                  </a:lnTo>
                  <a:lnTo>
                    <a:pt x="1072376" y="568002"/>
                  </a:lnTo>
                  <a:lnTo>
                    <a:pt x="1084365" y="527771"/>
                  </a:lnTo>
                  <a:lnTo>
                    <a:pt x="1091727" y="486202"/>
                  </a:lnTo>
                  <a:lnTo>
                    <a:pt x="1094232" y="443484"/>
                  </a:lnTo>
                  <a:lnTo>
                    <a:pt x="1091727" y="400765"/>
                  </a:lnTo>
                  <a:lnTo>
                    <a:pt x="1084365" y="359196"/>
                  </a:lnTo>
                  <a:lnTo>
                    <a:pt x="1072376" y="318965"/>
                  </a:lnTo>
                  <a:lnTo>
                    <a:pt x="1055989" y="280255"/>
                  </a:lnTo>
                  <a:lnTo>
                    <a:pt x="1035434" y="243253"/>
                  </a:lnTo>
                  <a:lnTo>
                    <a:pt x="1010939" y="208144"/>
                  </a:lnTo>
                  <a:lnTo>
                    <a:pt x="982734" y="175114"/>
                  </a:lnTo>
                  <a:lnTo>
                    <a:pt x="951049" y="144348"/>
                  </a:lnTo>
                  <a:lnTo>
                    <a:pt x="916113" y="116033"/>
                  </a:lnTo>
                  <a:lnTo>
                    <a:pt x="878156" y="90354"/>
                  </a:lnTo>
                  <a:lnTo>
                    <a:pt x="837406" y="67496"/>
                  </a:lnTo>
                  <a:lnTo>
                    <a:pt x="794093" y="47646"/>
                  </a:lnTo>
                  <a:lnTo>
                    <a:pt x="748447" y="30988"/>
                  </a:lnTo>
                  <a:lnTo>
                    <a:pt x="700697" y="17709"/>
                  </a:lnTo>
                  <a:lnTo>
                    <a:pt x="651072" y="7994"/>
                  </a:lnTo>
                  <a:lnTo>
                    <a:pt x="599802" y="2029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001" y="4196334"/>
              <a:ext cx="1094740" cy="887094"/>
            </a:xfrm>
            <a:custGeom>
              <a:avLst/>
              <a:gdLst/>
              <a:ahLst/>
              <a:cxnLst/>
              <a:rect l="l" t="t" r="r" b="b"/>
              <a:pathLst>
                <a:path w="1094739" h="887095">
                  <a:moveTo>
                    <a:pt x="0" y="443484"/>
                  </a:moveTo>
                  <a:lnTo>
                    <a:pt x="2504" y="400765"/>
                  </a:lnTo>
                  <a:lnTo>
                    <a:pt x="9865" y="359196"/>
                  </a:lnTo>
                  <a:lnTo>
                    <a:pt x="21853" y="318965"/>
                  </a:lnTo>
                  <a:lnTo>
                    <a:pt x="38239" y="280255"/>
                  </a:lnTo>
                  <a:lnTo>
                    <a:pt x="58793" y="243253"/>
                  </a:lnTo>
                  <a:lnTo>
                    <a:pt x="83286" y="208144"/>
                  </a:lnTo>
                  <a:lnTo>
                    <a:pt x="111489" y="175114"/>
                  </a:lnTo>
                  <a:lnTo>
                    <a:pt x="143173" y="144348"/>
                  </a:lnTo>
                  <a:lnTo>
                    <a:pt x="178108" y="116033"/>
                  </a:lnTo>
                  <a:lnTo>
                    <a:pt x="216064" y="90354"/>
                  </a:lnTo>
                  <a:lnTo>
                    <a:pt x="256814" y="67496"/>
                  </a:lnTo>
                  <a:lnTo>
                    <a:pt x="300127" y="47646"/>
                  </a:lnTo>
                  <a:lnTo>
                    <a:pt x="345774" y="30988"/>
                  </a:lnTo>
                  <a:lnTo>
                    <a:pt x="393525" y="17709"/>
                  </a:lnTo>
                  <a:lnTo>
                    <a:pt x="443152" y="7994"/>
                  </a:lnTo>
                  <a:lnTo>
                    <a:pt x="494425" y="2029"/>
                  </a:lnTo>
                  <a:lnTo>
                    <a:pt x="547116" y="0"/>
                  </a:lnTo>
                  <a:lnTo>
                    <a:pt x="599802" y="2029"/>
                  </a:lnTo>
                  <a:lnTo>
                    <a:pt x="651072" y="7994"/>
                  </a:lnTo>
                  <a:lnTo>
                    <a:pt x="700697" y="17709"/>
                  </a:lnTo>
                  <a:lnTo>
                    <a:pt x="748447" y="30988"/>
                  </a:lnTo>
                  <a:lnTo>
                    <a:pt x="794093" y="47646"/>
                  </a:lnTo>
                  <a:lnTo>
                    <a:pt x="837406" y="67496"/>
                  </a:lnTo>
                  <a:lnTo>
                    <a:pt x="878156" y="90354"/>
                  </a:lnTo>
                  <a:lnTo>
                    <a:pt x="916113" y="116033"/>
                  </a:lnTo>
                  <a:lnTo>
                    <a:pt x="951049" y="144348"/>
                  </a:lnTo>
                  <a:lnTo>
                    <a:pt x="982734" y="175114"/>
                  </a:lnTo>
                  <a:lnTo>
                    <a:pt x="1010939" y="208144"/>
                  </a:lnTo>
                  <a:lnTo>
                    <a:pt x="1035434" y="243253"/>
                  </a:lnTo>
                  <a:lnTo>
                    <a:pt x="1055989" y="280255"/>
                  </a:lnTo>
                  <a:lnTo>
                    <a:pt x="1072376" y="318965"/>
                  </a:lnTo>
                  <a:lnTo>
                    <a:pt x="1084365" y="359196"/>
                  </a:lnTo>
                  <a:lnTo>
                    <a:pt x="1091727" y="400765"/>
                  </a:lnTo>
                  <a:lnTo>
                    <a:pt x="1094232" y="443484"/>
                  </a:lnTo>
                  <a:lnTo>
                    <a:pt x="1091727" y="486202"/>
                  </a:lnTo>
                  <a:lnTo>
                    <a:pt x="1084365" y="527771"/>
                  </a:lnTo>
                  <a:lnTo>
                    <a:pt x="1072376" y="568002"/>
                  </a:lnTo>
                  <a:lnTo>
                    <a:pt x="1055989" y="606712"/>
                  </a:lnTo>
                  <a:lnTo>
                    <a:pt x="1035434" y="643714"/>
                  </a:lnTo>
                  <a:lnTo>
                    <a:pt x="1010939" y="678823"/>
                  </a:lnTo>
                  <a:lnTo>
                    <a:pt x="982734" y="711853"/>
                  </a:lnTo>
                  <a:lnTo>
                    <a:pt x="951049" y="742619"/>
                  </a:lnTo>
                  <a:lnTo>
                    <a:pt x="916113" y="770934"/>
                  </a:lnTo>
                  <a:lnTo>
                    <a:pt x="878156" y="796613"/>
                  </a:lnTo>
                  <a:lnTo>
                    <a:pt x="837406" y="819471"/>
                  </a:lnTo>
                  <a:lnTo>
                    <a:pt x="794093" y="839321"/>
                  </a:lnTo>
                  <a:lnTo>
                    <a:pt x="748447" y="855979"/>
                  </a:lnTo>
                  <a:lnTo>
                    <a:pt x="700697" y="869258"/>
                  </a:lnTo>
                  <a:lnTo>
                    <a:pt x="651072" y="878973"/>
                  </a:lnTo>
                  <a:lnTo>
                    <a:pt x="599802" y="884938"/>
                  </a:lnTo>
                  <a:lnTo>
                    <a:pt x="547116" y="886968"/>
                  </a:lnTo>
                  <a:lnTo>
                    <a:pt x="494425" y="884938"/>
                  </a:lnTo>
                  <a:lnTo>
                    <a:pt x="443152" y="878973"/>
                  </a:lnTo>
                  <a:lnTo>
                    <a:pt x="393525" y="869258"/>
                  </a:lnTo>
                  <a:lnTo>
                    <a:pt x="345774" y="855979"/>
                  </a:lnTo>
                  <a:lnTo>
                    <a:pt x="300127" y="839321"/>
                  </a:lnTo>
                  <a:lnTo>
                    <a:pt x="256814" y="819471"/>
                  </a:lnTo>
                  <a:lnTo>
                    <a:pt x="216064" y="796613"/>
                  </a:lnTo>
                  <a:lnTo>
                    <a:pt x="178108" y="770934"/>
                  </a:lnTo>
                  <a:lnTo>
                    <a:pt x="143173" y="742619"/>
                  </a:lnTo>
                  <a:lnTo>
                    <a:pt x="111489" y="711853"/>
                  </a:lnTo>
                  <a:lnTo>
                    <a:pt x="83286" y="678823"/>
                  </a:lnTo>
                  <a:lnTo>
                    <a:pt x="58793" y="643714"/>
                  </a:lnTo>
                  <a:lnTo>
                    <a:pt x="38239" y="606712"/>
                  </a:lnTo>
                  <a:lnTo>
                    <a:pt x="21853" y="568002"/>
                  </a:lnTo>
                  <a:lnTo>
                    <a:pt x="9865" y="527771"/>
                  </a:lnTo>
                  <a:lnTo>
                    <a:pt x="2504" y="486202"/>
                  </a:lnTo>
                  <a:lnTo>
                    <a:pt x="0" y="443484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0869" y="4473702"/>
            <a:ext cx="1017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DOC</a:t>
            </a:r>
            <a:r>
              <a:rPr sz="1800" b="0" spc="-10" dirty="0">
                <a:latin typeface="Calibri Light"/>
                <a:cs typeface="Calibri Light"/>
              </a:rPr>
              <a:t>E</a:t>
            </a:r>
            <a:r>
              <a:rPr sz="1800" b="0" spc="-5" dirty="0">
                <a:latin typeface="Calibri Light"/>
                <a:cs typeface="Calibri Light"/>
              </a:rPr>
              <a:t>N</a:t>
            </a:r>
            <a:r>
              <a:rPr sz="1800" b="0" spc="5" dirty="0">
                <a:latin typeface="Calibri Light"/>
                <a:cs typeface="Calibri Light"/>
              </a:rPr>
              <a:t>T</a:t>
            </a:r>
            <a:r>
              <a:rPr sz="1800" b="0" spc="-20" dirty="0">
                <a:latin typeface="Calibri Light"/>
                <a:cs typeface="Calibri Light"/>
              </a:rPr>
              <a:t>E</a:t>
            </a:r>
            <a:r>
              <a:rPr sz="1800" b="0" dirty="0">
                <a:latin typeface="Calibri Light"/>
                <a:cs typeface="Calibri Light"/>
              </a:rPr>
              <a:t>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9418" y="3268217"/>
            <a:ext cx="2466975" cy="1409700"/>
          </a:xfrm>
          <a:custGeom>
            <a:avLst/>
            <a:gdLst/>
            <a:ahLst/>
            <a:cxnLst/>
            <a:rect l="l" t="t" r="r" b="b"/>
            <a:pathLst>
              <a:path w="2466975" h="1409700">
                <a:moveTo>
                  <a:pt x="655574" y="0"/>
                </a:moveTo>
                <a:lnTo>
                  <a:pt x="580517" y="40259"/>
                </a:lnTo>
                <a:lnTo>
                  <a:pt x="603516" y="56515"/>
                </a:lnTo>
                <a:lnTo>
                  <a:pt x="35902" y="859967"/>
                </a:lnTo>
                <a:lnTo>
                  <a:pt x="12827" y="843661"/>
                </a:lnTo>
                <a:lnTo>
                  <a:pt x="0" y="927862"/>
                </a:lnTo>
                <a:lnTo>
                  <a:pt x="75057" y="887603"/>
                </a:lnTo>
                <a:lnTo>
                  <a:pt x="66776" y="881761"/>
                </a:lnTo>
                <a:lnTo>
                  <a:pt x="52044" y="871372"/>
                </a:lnTo>
                <a:lnTo>
                  <a:pt x="619747" y="67970"/>
                </a:lnTo>
                <a:lnTo>
                  <a:pt x="642747" y="84201"/>
                </a:lnTo>
                <a:lnTo>
                  <a:pt x="648550" y="46101"/>
                </a:lnTo>
                <a:lnTo>
                  <a:pt x="655574" y="0"/>
                </a:lnTo>
                <a:close/>
              </a:path>
              <a:path w="2466975" h="1409700">
                <a:moveTo>
                  <a:pt x="1946783" y="1371600"/>
                </a:moveTo>
                <a:lnTo>
                  <a:pt x="1926971" y="1361694"/>
                </a:lnTo>
                <a:lnTo>
                  <a:pt x="1870583" y="1333500"/>
                </a:lnTo>
                <a:lnTo>
                  <a:pt x="1870583" y="1361694"/>
                </a:lnTo>
                <a:lnTo>
                  <a:pt x="509016" y="1361694"/>
                </a:lnTo>
                <a:lnTo>
                  <a:pt x="509016" y="1333500"/>
                </a:lnTo>
                <a:lnTo>
                  <a:pt x="432816" y="1371600"/>
                </a:lnTo>
                <a:lnTo>
                  <a:pt x="509016" y="1409700"/>
                </a:lnTo>
                <a:lnTo>
                  <a:pt x="509016" y="1381506"/>
                </a:lnTo>
                <a:lnTo>
                  <a:pt x="1870583" y="1381506"/>
                </a:lnTo>
                <a:lnTo>
                  <a:pt x="1870583" y="1409700"/>
                </a:lnTo>
                <a:lnTo>
                  <a:pt x="1926971" y="1381506"/>
                </a:lnTo>
                <a:lnTo>
                  <a:pt x="1946783" y="1371600"/>
                </a:lnTo>
                <a:close/>
              </a:path>
              <a:path w="2466975" h="1409700">
                <a:moveTo>
                  <a:pt x="2466721" y="927862"/>
                </a:moveTo>
                <a:lnTo>
                  <a:pt x="2457983" y="883666"/>
                </a:lnTo>
                <a:lnTo>
                  <a:pt x="2450211" y="844296"/>
                </a:lnTo>
                <a:lnTo>
                  <a:pt x="2427948" y="861542"/>
                </a:lnTo>
                <a:lnTo>
                  <a:pt x="1803920" y="54254"/>
                </a:lnTo>
                <a:lnTo>
                  <a:pt x="1816900" y="44196"/>
                </a:lnTo>
                <a:lnTo>
                  <a:pt x="1826260" y="36957"/>
                </a:lnTo>
                <a:lnTo>
                  <a:pt x="1749552" y="0"/>
                </a:lnTo>
                <a:lnTo>
                  <a:pt x="1766062" y="83566"/>
                </a:lnTo>
                <a:lnTo>
                  <a:pt x="1788312" y="66332"/>
                </a:lnTo>
                <a:lnTo>
                  <a:pt x="2412339" y="873620"/>
                </a:lnTo>
                <a:lnTo>
                  <a:pt x="2390013" y="890905"/>
                </a:lnTo>
                <a:lnTo>
                  <a:pt x="2466721" y="92786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14424" y="1372870"/>
            <a:ext cx="2992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INTEGRAÇÃO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E50BBFF-955D-334F-8547-3F963B55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191"/>
            <a:ext cx="12192000" cy="37636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C01A454-5B56-1541-B88A-5EC1CDFA4A64}"/>
              </a:ext>
            </a:extLst>
          </p:cNvPr>
          <p:cNvSpPr/>
          <p:nvPr/>
        </p:nvSpPr>
        <p:spPr>
          <a:xfrm>
            <a:off x="3200400" y="5344675"/>
            <a:ext cx="6899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err="1"/>
              <a:t>http</a:t>
            </a:r>
            <a:r>
              <a:rPr lang="pt-BR" sz="2800" dirty="0"/>
              <a:t>://</a:t>
            </a:r>
            <a:r>
              <a:rPr lang="pt-BR" sz="2800" dirty="0" err="1"/>
              <a:t>www.agenciacomunicacao.ufpr.br</a:t>
            </a:r>
            <a:r>
              <a:rPr lang="pt-BR" sz="2800" dirty="0"/>
              <a:t>/site/</a:t>
            </a:r>
          </a:p>
        </p:txBody>
      </p:sp>
    </p:spTree>
    <p:extLst>
      <p:ext uri="{BB962C8B-B14F-4D97-AF65-F5344CB8AC3E}">
        <p14:creationId xmlns:p14="http://schemas.microsoft.com/office/powerpoint/2010/main" val="407725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905000"/>
            <a:ext cx="68580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-85" dirty="0"/>
              <a:t>PRODUTOS</a:t>
            </a:r>
            <a:br>
              <a:rPr lang="en-US" sz="5400" spc="-85" dirty="0"/>
            </a:br>
            <a:r>
              <a:rPr lang="pt-BR" sz="5400" spc="-85" dirty="0"/>
              <a:t>Focados na Divulgação Científica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7848600" y="2209800"/>
            <a:ext cx="25908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045680"/>
            <a:ext cx="4952999" cy="312239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75565">
              <a:lnSpc>
                <a:spcPct val="90000"/>
              </a:lnSpc>
              <a:spcBef>
                <a:spcPts val="285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5" dirty="0">
                <a:latin typeface="Calibri Light"/>
                <a:cs typeface="Calibri Light"/>
              </a:rPr>
              <a:t>O que </a:t>
            </a:r>
            <a:r>
              <a:rPr sz="2000" b="0" dirty="0">
                <a:latin typeface="Calibri Light"/>
                <a:cs typeface="Calibri Light"/>
              </a:rPr>
              <a:t>é: </a:t>
            </a:r>
            <a:r>
              <a:rPr sz="2000" b="0" i="1" spc="-10" dirty="0">
                <a:latin typeface="Calibri Light"/>
                <a:cs typeface="Calibri Light"/>
              </a:rPr>
              <a:t>podcasts </a:t>
            </a:r>
            <a:r>
              <a:rPr sz="2000" b="0" spc="-10" dirty="0">
                <a:latin typeface="Calibri Light"/>
                <a:cs typeface="Calibri Light"/>
              </a:rPr>
              <a:t>onde pesquisadores,  </a:t>
            </a:r>
            <a:r>
              <a:rPr sz="2000" b="0" spc="-20" dirty="0">
                <a:latin typeface="Calibri Light"/>
                <a:cs typeface="Calibri Light"/>
              </a:rPr>
              <a:t>professores </a:t>
            </a:r>
            <a:r>
              <a:rPr sz="2000" b="0" spc="-5" dirty="0">
                <a:latin typeface="Calibri Light"/>
                <a:cs typeface="Calibri Light"/>
              </a:rPr>
              <a:t>e </a:t>
            </a:r>
            <a:r>
              <a:rPr sz="2000" b="0" spc="-10" dirty="0">
                <a:latin typeface="Calibri Light"/>
                <a:cs typeface="Calibri Light"/>
              </a:rPr>
              <a:t>técnicos abordam </a:t>
            </a:r>
            <a:r>
              <a:rPr sz="2000" b="0" spc="-5" dirty="0">
                <a:latin typeface="Calibri Light"/>
                <a:cs typeface="Calibri Light"/>
              </a:rPr>
              <a:t>suas </a:t>
            </a:r>
            <a:r>
              <a:rPr sz="2000" b="0" spc="-10" dirty="0">
                <a:latin typeface="Calibri Light"/>
                <a:cs typeface="Calibri Light"/>
              </a:rPr>
              <a:t>áreas </a:t>
            </a:r>
            <a:r>
              <a:rPr sz="2000" b="0" spc="-5" dirty="0">
                <a:latin typeface="Calibri Light"/>
                <a:cs typeface="Calibri Light"/>
              </a:rPr>
              <a:t>de  atuação e a importância da Ciência no </a:t>
            </a:r>
            <a:r>
              <a:rPr sz="2000" b="0" spc="-10" dirty="0">
                <a:latin typeface="Calibri Light"/>
                <a:cs typeface="Calibri Light"/>
              </a:rPr>
              <a:t>cotidiano  </a:t>
            </a:r>
            <a:r>
              <a:rPr sz="2000" b="0" spc="-5" dirty="0">
                <a:latin typeface="Calibri Light"/>
                <a:cs typeface="Calibri Light"/>
              </a:rPr>
              <a:t>das </a:t>
            </a:r>
            <a:r>
              <a:rPr sz="2000" b="0" spc="-10" dirty="0">
                <a:latin typeface="Calibri Light"/>
                <a:cs typeface="Calibri Light"/>
              </a:rPr>
              <a:t>pessoas. </a:t>
            </a:r>
            <a:r>
              <a:rPr sz="2000" b="0" spc="-5" dirty="0">
                <a:latin typeface="Calibri Light"/>
                <a:cs typeface="Calibri Light"/>
              </a:rPr>
              <a:t>Uma </a:t>
            </a:r>
            <a:r>
              <a:rPr sz="2000" b="0" spc="-15" dirty="0">
                <a:latin typeface="Calibri Light"/>
                <a:cs typeface="Calibri Light"/>
              </a:rPr>
              <a:t>conversa </a:t>
            </a:r>
            <a:r>
              <a:rPr sz="2000" b="0" spc="-5" dirty="0">
                <a:latin typeface="Calibri Light"/>
                <a:cs typeface="Calibri Light"/>
              </a:rPr>
              <a:t>aberta e </a:t>
            </a:r>
            <a:r>
              <a:rPr sz="2000" b="0" spc="-10" dirty="0">
                <a:latin typeface="Calibri Light"/>
                <a:cs typeface="Calibri Light"/>
              </a:rPr>
              <a:t>extrovertida,  com muita informação </a:t>
            </a:r>
            <a:r>
              <a:rPr sz="2000" b="0" spc="-5" dirty="0">
                <a:latin typeface="Calibri Light"/>
                <a:cs typeface="Calibri Light"/>
              </a:rPr>
              <a:t>e</a:t>
            </a:r>
            <a:r>
              <a:rPr sz="2000" b="0" spc="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conhecimento.</a:t>
            </a:r>
            <a:endParaRPr sz="2000" dirty="0">
              <a:latin typeface="Calibri Light"/>
              <a:cs typeface="Calibri Light"/>
            </a:endParaRPr>
          </a:p>
          <a:p>
            <a:pPr marL="160020" indent="-147955">
              <a:lnSpc>
                <a:spcPct val="100000"/>
              </a:lnSpc>
              <a:spcBef>
                <a:spcPts val="805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Periodicidade: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quinzenal</a:t>
            </a:r>
            <a:endParaRPr sz="2000" dirty="0">
              <a:latin typeface="Calibri Light"/>
              <a:cs typeface="Calibri Light"/>
            </a:endParaRPr>
          </a:p>
          <a:p>
            <a:pPr marL="12700" marR="5080">
              <a:lnSpc>
                <a:spcPts val="1730"/>
              </a:lnSpc>
              <a:spcBef>
                <a:spcPts val="1035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10" dirty="0">
                <a:latin typeface="Calibri Light"/>
                <a:cs typeface="Calibri Light"/>
              </a:rPr>
              <a:t>Canais: redes sociais </a:t>
            </a:r>
            <a:r>
              <a:rPr sz="2000" b="0" spc="-5" dirty="0">
                <a:latin typeface="Calibri Light"/>
                <a:cs typeface="Calibri Light"/>
              </a:rPr>
              <a:t>da </a:t>
            </a:r>
            <a:r>
              <a:rPr sz="2000" b="0" spc="-10" dirty="0">
                <a:latin typeface="Calibri Light"/>
                <a:cs typeface="Calibri Light"/>
              </a:rPr>
              <a:t>Agência Escola, </a:t>
            </a:r>
            <a:r>
              <a:rPr sz="2000" b="0" spc="-20" dirty="0">
                <a:latin typeface="Calibri Light"/>
                <a:cs typeface="Calibri Light"/>
              </a:rPr>
              <a:t>SACOD,  </a:t>
            </a:r>
            <a:r>
              <a:rPr sz="2000" b="0" spc="-5" dirty="0">
                <a:latin typeface="Calibri Light"/>
                <a:cs typeface="Calibri Light"/>
              </a:rPr>
              <a:t>UFPR e UFPR </a:t>
            </a:r>
            <a:r>
              <a:rPr sz="2000" b="0" spc="-50" dirty="0">
                <a:latin typeface="Calibri Light"/>
                <a:cs typeface="Calibri Light"/>
              </a:rPr>
              <a:t>TV, </a:t>
            </a:r>
            <a:r>
              <a:rPr sz="2000" b="0" spc="-20" dirty="0">
                <a:latin typeface="Calibri Light"/>
                <a:cs typeface="Calibri Light"/>
              </a:rPr>
              <a:t>Spotify, </a:t>
            </a:r>
            <a:r>
              <a:rPr sz="2000" b="0" spc="-25" dirty="0">
                <a:latin typeface="Calibri Light"/>
                <a:cs typeface="Calibri Light"/>
              </a:rPr>
              <a:t>Anchor, </a:t>
            </a:r>
            <a:r>
              <a:rPr sz="2000" b="0" spc="-10" dirty="0">
                <a:latin typeface="Calibri Light"/>
                <a:cs typeface="Calibri Light"/>
              </a:rPr>
              <a:t>Apple </a:t>
            </a:r>
            <a:r>
              <a:rPr sz="2000" b="0" spc="-15" dirty="0">
                <a:latin typeface="Calibri Light"/>
                <a:cs typeface="Calibri Light"/>
              </a:rPr>
              <a:t>Podcasts,  </a:t>
            </a:r>
            <a:r>
              <a:rPr sz="2000" b="0" spc="-10" dirty="0">
                <a:latin typeface="Calibri Light"/>
                <a:cs typeface="Calibri Light"/>
              </a:rPr>
              <a:t>Google </a:t>
            </a:r>
            <a:r>
              <a:rPr sz="2000" b="0" spc="-15" dirty="0">
                <a:latin typeface="Calibri Light"/>
                <a:cs typeface="Calibri Light"/>
              </a:rPr>
              <a:t>Podcasts, </a:t>
            </a:r>
            <a:r>
              <a:rPr sz="2000" b="0" spc="-35" dirty="0">
                <a:latin typeface="Calibri Light"/>
                <a:cs typeface="Calibri Light"/>
              </a:rPr>
              <a:t>Breaker, </a:t>
            </a:r>
            <a:r>
              <a:rPr sz="2000" b="0" spc="-10" dirty="0">
                <a:latin typeface="Calibri Light"/>
                <a:cs typeface="Calibri Light"/>
              </a:rPr>
              <a:t>Overcast, </a:t>
            </a:r>
            <a:r>
              <a:rPr sz="2000" b="0" spc="-20" dirty="0">
                <a:latin typeface="Calibri Light"/>
                <a:cs typeface="Calibri Light"/>
              </a:rPr>
              <a:t>Pocket </a:t>
            </a:r>
            <a:r>
              <a:rPr sz="2000" b="0" spc="-10" dirty="0">
                <a:latin typeface="Calibri Light"/>
                <a:cs typeface="Calibri Light"/>
              </a:rPr>
              <a:t>Casts </a:t>
            </a:r>
            <a:r>
              <a:rPr sz="2000" b="0" spc="-5" dirty="0">
                <a:latin typeface="Calibri Light"/>
                <a:cs typeface="Calibri Light"/>
              </a:rPr>
              <a:t>e  RadioPublic.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481903F-6B78-D847-A047-F8345D8C28E5}"/>
              </a:ext>
            </a:extLst>
          </p:cNvPr>
          <p:cNvSpPr/>
          <p:nvPr/>
        </p:nvSpPr>
        <p:spPr>
          <a:xfrm>
            <a:off x="304800" y="1113756"/>
            <a:ext cx="233324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5935EF5-4638-B944-9ADA-3CAD3674A4FF}"/>
              </a:ext>
            </a:extLst>
          </p:cNvPr>
          <p:cNvSpPr txBox="1"/>
          <p:nvPr/>
        </p:nvSpPr>
        <p:spPr>
          <a:xfrm>
            <a:off x="6961428" y="3045680"/>
            <a:ext cx="4582872" cy="25683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54940">
              <a:lnSpc>
                <a:spcPct val="90100"/>
              </a:lnSpc>
              <a:spcBef>
                <a:spcPts val="285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5" dirty="0">
                <a:latin typeface="Calibri Light"/>
                <a:cs typeface="Calibri Light"/>
              </a:rPr>
              <a:t>O que </a:t>
            </a:r>
            <a:r>
              <a:rPr sz="2000" b="0" dirty="0">
                <a:latin typeface="Calibri Light"/>
                <a:cs typeface="Calibri Light"/>
              </a:rPr>
              <a:t>é: </a:t>
            </a:r>
            <a:r>
              <a:rPr sz="2000" b="0" spc="-15" dirty="0">
                <a:latin typeface="Calibri Light"/>
                <a:cs typeface="Calibri Light"/>
              </a:rPr>
              <a:t>programa </a:t>
            </a:r>
            <a:r>
              <a:rPr sz="2000" b="0" spc="-5" dirty="0">
                <a:latin typeface="Calibri Light"/>
                <a:cs typeface="Calibri Light"/>
              </a:rPr>
              <a:t>que </a:t>
            </a:r>
            <a:r>
              <a:rPr sz="2000" b="0" spc="-15" dirty="0">
                <a:latin typeface="Calibri Light"/>
                <a:cs typeface="Calibri Light"/>
              </a:rPr>
              <a:t>valoriza </a:t>
            </a:r>
            <a:r>
              <a:rPr sz="2000" b="0" spc="-5" dirty="0">
                <a:latin typeface="Calibri Light"/>
                <a:cs typeface="Calibri Light"/>
              </a:rPr>
              <a:t>os </a:t>
            </a:r>
            <a:r>
              <a:rPr sz="2000" b="0" spc="-10" dirty="0">
                <a:latin typeface="Calibri Light"/>
                <a:cs typeface="Calibri Light"/>
              </a:rPr>
              <a:t>primeiros  </a:t>
            </a:r>
            <a:r>
              <a:rPr sz="2000" b="0" spc="-5" dirty="0">
                <a:latin typeface="Calibri Light"/>
                <a:cs typeface="Calibri Light"/>
              </a:rPr>
              <a:t>passos da </a:t>
            </a:r>
            <a:r>
              <a:rPr sz="2000" b="0" spc="-10" dirty="0">
                <a:latin typeface="Calibri Light"/>
                <a:cs typeface="Calibri Light"/>
              </a:rPr>
              <a:t>Ciência </a:t>
            </a:r>
            <a:r>
              <a:rPr sz="2000" b="0" spc="-5" dirty="0">
                <a:latin typeface="Calibri Light"/>
                <a:cs typeface="Calibri Light"/>
              </a:rPr>
              <a:t>na </a:t>
            </a:r>
            <a:r>
              <a:rPr sz="2000" b="0" spc="-10" dirty="0">
                <a:latin typeface="Calibri Light"/>
                <a:cs typeface="Calibri Light"/>
              </a:rPr>
              <a:t>Universidade. </a:t>
            </a:r>
            <a:r>
              <a:rPr sz="2000" b="0" i="1" spc="-10" dirty="0">
                <a:latin typeface="Calibri Light"/>
                <a:cs typeface="Calibri Light"/>
              </a:rPr>
              <a:t>Produção </a:t>
            </a:r>
            <a:r>
              <a:rPr sz="2000" b="0" i="1" spc="-15" dirty="0">
                <a:latin typeface="Calibri Light"/>
                <a:cs typeface="Calibri Light"/>
              </a:rPr>
              <a:t>da  </a:t>
            </a:r>
            <a:r>
              <a:rPr sz="2000" b="0" i="1" spc="-10" dirty="0">
                <a:latin typeface="Calibri Light"/>
                <a:cs typeface="Calibri Light"/>
              </a:rPr>
              <a:t>Agência Escola em parceria com a </a:t>
            </a:r>
            <a:r>
              <a:rPr sz="2000" b="0" i="1" spc="-5" dirty="0">
                <a:latin typeface="Calibri Light"/>
                <a:cs typeface="Calibri Light"/>
              </a:rPr>
              <a:t>UFPR</a:t>
            </a:r>
            <a:r>
              <a:rPr sz="2000" b="0" i="1" spc="155" dirty="0">
                <a:latin typeface="Calibri Light"/>
                <a:cs typeface="Calibri Light"/>
              </a:rPr>
              <a:t> </a:t>
            </a:r>
            <a:r>
              <a:rPr sz="2000" b="0" i="1" spc="-60" dirty="0">
                <a:latin typeface="Calibri Light"/>
                <a:cs typeface="Calibri Light"/>
              </a:rPr>
              <a:t>TV. </a:t>
            </a:r>
            <a:endParaRPr sz="2000" dirty="0">
              <a:latin typeface="Calibri Light"/>
              <a:cs typeface="Calibri Light"/>
            </a:endParaRPr>
          </a:p>
          <a:p>
            <a:pPr marL="160020" indent="-147955">
              <a:lnSpc>
                <a:spcPct val="100000"/>
              </a:lnSpc>
              <a:spcBef>
                <a:spcPts val="805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Periodicidade: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mensal</a:t>
            </a:r>
            <a:endParaRPr sz="2000" dirty="0">
              <a:latin typeface="Calibri Light"/>
              <a:cs typeface="Calibri Light"/>
            </a:endParaRPr>
          </a:p>
          <a:p>
            <a:pPr marL="12700" marR="5080">
              <a:lnSpc>
                <a:spcPts val="1730"/>
              </a:lnSpc>
              <a:spcBef>
                <a:spcPts val="1030"/>
              </a:spcBef>
              <a:buClr>
                <a:srgbClr val="EC7C30"/>
              </a:buClr>
              <a:buChar char="•"/>
              <a:tabLst>
                <a:tab pos="160655" algn="l"/>
              </a:tabLst>
            </a:pPr>
            <a:r>
              <a:rPr sz="2000" b="0" spc="-10" dirty="0">
                <a:latin typeface="Calibri Light"/>
                <a:cs typeface="Calibri Light"/>
              </a:rPr>
              <a:t>Canais: grade </a:t>
            </a:r>
            <a:r>
              <a:rPr sz="2000" b="0" spc="-5" dirty="0">
                <a:latin typeface="Calibri Light"/>
                <a:cs typeface="Calibri Light"/>
              </a:rPr>
              <a:t>de </a:t>
            </a:r>
            <a:r>
              <a:rPr sz="2000" b="0" spc="-10" dirty="0">
                <a:latin typeface="Calibri Light"/>
                <a:cs typeface="Calibri Light"/>
              </a:rPr>
              <a:t>programação </a:t>
            </a:r>
            <a:r>
              <a:rPr sz="2000" b="0" spc="-5" dirty="0">
                <a:latin typeface="Calibri Light"/>
                <a:cs typeface="Calibri Light"/>
              </a:rPr>
              <a:t>da UFPR </a:t>
            </a:r>
            <a:r>
              <a:rPr sz="2000" b="0" spc="-50" dirty="0">
                <a:latin typeface="Calibri Light"/>
                <a:cs typeface="Calibri Light"/>
              </a:rPr>
              <a:t>TV, </a:t>
            </a:r>
            <a:r>
              <a:rPr sz="2000" b="0" spc="-5" dirty="0">
                <a:latin typeface="Calibri Light"/>
                <a:cs typeface="Calibri Light"/>
              </a:rPr>
              <a:t>canal  do </a:t>
            </a:r>
            <a:r>
              <a:rPr sz="2000" b="0" spc="-25" dirty="0">
                <a:latin typeface="Calibri Light"/>
                <a:cs typeface="Calibri Light"/>
              </a:rPr>
              <a:t>Youtube </a:t>
            </a:r>
            <a:r>
              <a:rPr sz="2000" b="0" spc="-5" dirty="0">
                <a:latin typeface="Calibri Light"/>
                <a:cs typeface="Calibri Light"/>
              </a:rPr>
              <a:t>da UFPR </a:t>
            </a:r>
            <a:r>
              <a:rPr sz="2000" b="0" spc="-50" dirty="0">
                <a:latin typeface="Calibri Light"/>
                <a:cs typeface="Calibri Light"/>
              </a:rPr>
              <a:t>TV, </a:t>
            </a:r>
            <a:r>
              <a:rPr sz="2000" b="0" spc="-10" dirty="0">
                <a:latin typeface="Calibri Light"/>
                <a:cs typeface="Calibri Light"/>
              </a:rPr>
              <a:t>redes sociais </a:t>
            </a:r>
            <a:r>
              <a:rPr sz="2000" b="0" spc="-5" dirty="0">
                <a:latin typeface="Calibri Light"/>
                <a:cs typeface="Calibri Light"/>
              </a:rPr>
              <a:t>da </a:t>
            </a:r>
            <a:r>
              <a:rPr sz="2000" b="0" spc="-10" dirty="0">
                <a:latin typeface="Calibri Light"/>
                <a:cs typeface="Calibri Light"/>
              </a:rPr>
              <a:t>Agência  Escola, </a:t>
            </a:r>
            <a:r>
              <a:rPr sz="2000" b="0" spc="-20" dirty="0">
                <a:latin typeface="Calibri Light"/>
                <a:cs typeface="Calibri Light"/>
              </a:rPr>
              <a:t>SACOD, </a:t>
            </a:r>
            <a:r>
              <a:rPr sz="2000" b="0" spc="-5" dirty="0">
                <a:latin typeface="Calibri Light"/>
                <a:cs typeface="Calibri Light"/>
              </a:rPr>
              <a:t>UFPR e da UFPR</a:t>
            </a:r>
            <a:r>
              <a:rPr sz="2000" b="0" spc="65" dirty="0">
                <a:latin typeface="Calibri Light"/>
                <a:cs typeface="Calibri Light"/>
              </a:rPr>
              <a:t> </a:t>
            </a:r>
            <a:r>
              <a:rPr sz="2000" b="0" spc="-65" dirty="0">
                <a:latin typeface="Calibri Light"/>
                <a:cs typeface="Calibri Light"/>
              </a:rPr>
              <a:t>TV.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11" name="Imagem 10" descr="Uma imagem contendo placa, relógio, placar&#10;&#10;Descrição gerada automaticamente">
            <a:extLst>
              <a:ext uri="{FF2B5EF4-FFF2-40B4-BE49-F238E27FC236}">
                <a16:creationId xmlns:a16="http://schemas.microsoft.com/office/drawing/2014/main" id="{594079C5-5ED0-324A-BC65-7F093A37A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62" y="1282412"/>
            <a:ext cx="1928773" cy="1607311"/>
          </a:xfrm>
          <a:prstGeom prst="rect">
            <a:avLst/>
          </a:prstGeom>
        </p:spPr>
      </p:pic>
      <p:pic>
        <p:nvPicPr>
          <p:cNvPr id="13" name="Imagem 12" descr="Uma imagem contendo pare&#10;&#10;Descrição gerada automaticamente">
            <a:extLst>
              <a:ext uri="{FF2B5EF4-FFF2-40B4-BE49-F238E27FC236}">
                <a16:creationId xmlns:a16="http://schemas.microsoft.com/office/drawing/2014/main" id="{87D5586B-5FD3-0A49-8D82-AE42394E7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15703"/>
            <a:ext cx="2593584" cy="2161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DF7F52A-4D87-7F42-8ED3-8B7D7A6A4A97}"/>
              </a:ext>
            </a:extLst>
          </p:cNvPr>
          <p:cNvSpPr/>
          <p:nvPr/>
        </p:nvSpPr>
        <p:spPr>
          <a:xfrm>
            <a:off x="730079" y="3276600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Banco de Pautas Covid-19: </a:t>
            </a:r>
            <a:r>
              <a:rPr lang="pt-BR" sz="2200" dirty="0"/>
              <a:t>reúne artigos científicos sobre a pandemia produzidos por pesquisadores da UFPR de todas as áreas do conhecimento. A ação busca popularizar a ciência e fortalecer a divulgação científica junto à imprensa, à sociedade e à comunidade interna da Universidade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1089822-C5B5-AD45-BCD6-3AD3CD7590FF}"/>
              </a:ext>
            </a:extLst>
          </p:cNvPr>
          <p:cNvSpPr/>
          <p:nvPr/>
        </p:nvSpPr>
        <p:spPr>
          <a:xfrm>
            <a:off x="6781800" y="3172598"/>
            <a:ext cx="4953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Pergunte aos Cientistas: </a:t>
            </a:r>
            <a:r>
              <a:rPr lang="pt-BR" sz="2200" dirty="0"/>
              <a:t>público interno e externo à UFPR pode enviar dúvidas sobre a pandemia que são respondidas por pesquisadores da Universidade. A campanha busca aproximar a sociedade da UFPR, democratizando o acesso à produção de conhecimento.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421942AC-D06A-A64A-8BCD-CD8C37A7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990600"/>
            <a:ext cx="2618398" cy="2181998"/>
          </a:xfrm>
          <a:prstGeom prst="rect">
            <a:avLst/>
          </a:prstGeom>
        </p:spPr>
      </p:pic>
      <p:pic>
        <p:nvPicPr>
          <p:cNvPr id="7" name="Imagem 6" descr="Uma imagem contendo pessoa, laranja, frente, vestindo&#10;&#10;Descrição gerada automaticamente">
            <a:extLst>
              <a:ext uri="{FF2B5EF4-FFF2-40B4-BE49-F238E27FC236}">
                <a16:creationId xmlns:a16="http://schemas.microsoft.com/office/drawing/2014/main" id="{2BEB5D38-7D14-3E42-9830-1FBEE1AD1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57780"/>
            <a:ext cx="4605146" cy="16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04B2A1-5359-574F-BB72-96F89AECC02F}"/>
              </a:ext>
            </a:extLst>
          </p:cNvPr>
          <p:cNvSpPr/>
          <p:nvPr/>
        </p:nvSpPr>
        <p:spPr>
          <a:xfrm>
            <a:off x="584200" y="3447633"/>
            <a:ext cx="528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GUIA DE FONTES: </a:t>
            </a:r>
            <a:r>
              <a:rPr lang="pt-BR" sz="2200" dirty="0"/>
              <a:t>plataforma aberta ao público com informações sobre a atuação e os estudos de cerca de 2,5 mil pesquisadores de todas as áreas do conhecimento da UFPR. O Guia de Fontes visa transparência acadêmica e divulgação científica dando acesso à imprensa e à sociedade a esses dados.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A1A9EA-B059-B547-B7CD-C8C0517EB5DB}"/>
              </a:ext>
            </a:extLst>
          </p:cNvPr>
          <p:cNvSpPr/>
          <p:nvPr/>
        </p:nvSpPr>
        <p:spPr>
          <a:xfrm>
            <a:off x="7112000" y="3591342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LABORATÓRIO DE CRÍTICA DE MÍDIA: </a:t>
            </a:r>
            <a:r>
              <a:rPr lang="pt-BR" sz="2200" dirty="0"/>
              <a:t>Espaço de análise sobre os conteúdos veiculados na imprensa sobre a UFPR. </a:t>
            </a:r>
            <a:r>
              <a:rPr lang="pt-BR" sz="2200" i="1" dirty="0"/>
              <a:t>Identidade visual em construção e material em desenvolvimento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A23D745-D4F9-144B-B02C-DD426374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0033"/>
            <a:ext cx="2865120" cy="2387600"/>
          </a:xfrm>
          <a:prstGeom prst="rect">
            <a:avLst/>
          </a:prstGeom>
        </p:spPr>
      </p:pic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BB649CA-828E-7E4A-8BB7-8E9845465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1130300"/>
            <a:ext cx="286512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</a:t>
            </a:r>
            <a:r>
              <a:rPr spc="-35" dirty="0"/>
              <a:t>S</a:t>
            </a:r>
            <a:r>
              <a:rPr spc="-30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145" y="1880997"/>
            <a:ext cx="4445000" cy="346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latin typeface="Calibri Light"/>
                <a:cs typeface="Calibri Light"/>
              </a:rPr>
              <a:t>#EM </a:t>
            </a:r>
            <a:r>
              <a:rPr sz="4000" b="0" spc="-40" dirty="0">
                <a:latin typeface="Calibri Light"/>
                <a:cs typeface="Calibri Light"/>
              </a:rPr>
              <a:t>DEFESA DA</a:t>
            </a:r>
            <a:r>
              <a:rPr sz="4000" b="0" spc="-300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UFPR</a:t>
            </a:r>
            <a:endParaRPr sz="4000">
              <a:latin typeface="Calibri Light"/>
              <a:cs typeface="Calibri Light"/>
            </a:endParaRPr>
          </a:p>
          <a:p>
            <a:pPr marL="191770" marR="591820">
              <a:lnSpc>
                <a:spcPct val="90000"/>
              </a:lnSpc>
              <a:spcBef>
                <a:spcPts val="2800"/>
              </a:spcBef>
              <a:buClr>
                <a:srgbClr val="EC7C30"/>
              </a:buClr>
              <a:buChar char="•"/>
              <a:tabLst>
                <a:tab pos="358775" algn="l"/>
              </a:tabLst>
            </a:pPr>
            <a:r>
              <a:rPr sz="1800" b="0" dirty="0">
                <a:latin typeface="Calibri Light"/>
                <a:cs typeface="Calibri Light"/>
              </a:rPr>
              <a:t>O </a:t>
            </a:r>
            <a:r>
              <a:rPr sz="1800" b="0" spc="-5" dirty="0">
                <a:latin typeface="Calibri Light"/>
                <a:cs typeface="Calibri Light"/>
              </a:rPr>
              <a:t>que é: </a:t>
            </a:r>
            <a:r>
              <a:rPr sz="1800" b="0" spc="-10" dirty="0">
                <a:latin typeface="Calibri Light"/>
                <a:cs typeface="Calibri Light"/>
              </a:rPr>
              <a:t>posts para redes </a:t>
            </a:r>
            <a:r>
              <a:rPr sz="1800" b="0" dirty="0">
                <a:latin typeface="Calibri Light"/>
                <a:cs typeface="Calibri Light"/>
              </a:rPr>
              <a:t>sociais que  </a:t>
            </a:r>
            <a:r>
              <a:rPr sz="1800" b="0" spc="-10" dirty="0">
                <a:latin typeface="Calibri Light"/>
                <a:cs typeface="Calibri Light"/>
              </a:rPr>
              <a:t>destacam projetos, </a:t>
            </a:r>
            <a:r>
              <a:rPr sz="1800" b="0" spc="-5" dirty="0">
                <a:latin typeface="Calibri Light"/>
                <a:cs typeface="Calibri Light"/>
              </a:rPr>
              <a:t>ações, </a:t>
            </a:r>
            <a:r>
              <a:rPr sz="1800" b="0" spc="-10" dirty="0">
                <a:latin typeface="Calibri Light"/>
                <a:cs typeface="Calibri Light"/>
              </a:rPr>
              <a:t>conquistas </a:t>
            </a:r>
            <a:r>
              <a:rPr sz="1800" b="0" dirty="0">
                <a:latin typeface="Calibri Light"/>
                <a:cs typeface="Calibri Light"/>
              </a:rPr>
              <a:t>e  </a:t>
            </a:r>
            <a:r>
              <a:rPr sz="1800" b="0" spc="-10" dirty="0">
                <a:latin typeface="Calibri Light"/>
                <a:cs typeface="Calibri Light"/>
              </a:rPr>
              <a:t>abrangência </a:t>
            </a:r>
            <a:r>
              <a:rPr sz="1800" b="0" dirty="0">
                <a:latin typeface="Calibri Light"/>
                <a:cs typeface="Calibri Light"/>
              </a:rPr>
              <a:t>da </a:t>
            </a:r>
            <a:r>
              <a:rPr sz="1800" b="0" spc="-5" dirty="0">
                <a:latin typeface="Calibri Light"/>
                <a:cs typeface="Calibri Light"/>
              </a:rPr>
              <a:t>UFPR </a:t>
            </a:r>
            <a:r>
              <a:rPr sz="1800" b="0" dirty="0">
                <a:latin typeface="Calibri Light"/>
                <a:cs typeface="Calibri Light"/>
              </a:rPr>
              <a:t>– alinhados </a:t>
            </a:r>
            <a:r>
              <a:rPr sz="1800" b="0" spc="-5" dirty="0">
                <a:latin typeface="Calibri Light"/>
                <a:cs typeface="Calibri Light"/>
              </a:rPr>
              <a:t>com </a:t>
            </a:r>
            <a:r>
              <a:rPr sz="1800" b="0" dirty="0">
                <a:latin typeface="Calibri Light"/>
                <a:cs typeface="Calibri Light"/>
              </a:rPr>
              <a:t>a  </a:t>
            </a:r>
            <a:r>
              <a:rPr sz="1800" b="0" spc="-5" dirty="0">
                <a:latin typeface="Calibri Light"/>
                <a:cs typeface="Calibri Light"/>
              </a:rPr>
              <a:t>importância </a:t>
            </a:r>
            <a:r>
              <a:rPr sz="1800" b="0" dirty="0">
                <a:latin typeface="Calibri Light"/>
                <a:cs typeface="Calibri Light"/>
              </a:rPr>
              <a:t>e a </a:t>
            </a:r>
            <a:r>
              <a:rPr sz="1800" b="0" spc="-15" dirty="0">
                <a:latin typeface="Calibri Light"/>
                <a:cs typeface="Calibri Light"/>
              </a:rPr>
              <a:t>defesa </a:t>
            </a:r>
            <a:r>
              <a:rPr sz="1800" b="0" dirty="0">
                <a:latin typeface="Calibri Light"/>
                <a:cs typeface="Calibri Light"/>
              </a:rPr>
              <a:t>da </a:t>
            </a:r>
            <a:r>
              <a:rPr sz="1800" b="0" spc="-5" dirty="0">
                <a:latin typeface="Calibri Light"/>
                <a:cs typeface="Calibri Light"/>
              </a:rPr>
              <a:t>universidade  pública.</a:t>
            </a:r>
            <a:endParaRPr sz="1800">
              <a:latin typeface="Calibri Light"/>
              <a:cs typeface="Calibri Light"/>
            </a:endParaRPr>
          </a:p>
          <a:p>
            <a:pPr marL="358140" indent="-167005">
              <a:lnSpc>
                <a:spcPct val="100000"/>
              </a:lnSpc>
              <a:spcBef>
                <a:spcPts val="795"/>
              </a:spcBef>
              <a:buClr>
                <a:srgbClr val="EC7C30"/>
              </a:buClr>
              <a:buChar char="•"/>
              <a:tabLst>
                <a:tab pos="358775" algn="l"/>
              </a:tabLst>
            </a:pPr>
            <a:r>
              <a:rPr sz="1800" b="0" spc="-20" dirty="0">
                <a:latin typeface="Calibri Light"/>
                <a:cs typeface="Calibri Light"/>
              </a:rPr>
              <a:t>Periodicidade: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quinzenal</a:t>
            </a:r>
            <a:endParaRPr sz="1800">
              <a:latin typeface="Calibri Light"/>
              <a:cs typeface="Calibri Light"/>
            </a:endParaRPr>
          </a:p>
          <a:p>
            <a:pPr marL="191770" marR="480059">
              <a:lnSpc>
                <a:spcPct val="90000"/>
              </a:lnSpc>
              <a:spcBef>
                <a:spcPts val="994"/>
              </a:spcBef>
              <a:buClr>
                <a:srgbClr val="EC7C30"/>
              </a:buClr>
              <a:buChar char="•"/>
              <a:tabLst>
                <a:tab pos="358775" algn="l"/>
              </a:tabLst>
            </a:pPr>
            <a:r>
              <a:rPr sz="1800" b="0" spc="-10" dirty="0">
                <a:latin typeface="Calibri Light"/>
                <a:cs typeface="Calibri Light"/>
              </a:rPr>
              <a:t>Canais: redes </a:t>
            </a:r>
            <a:r>
              <a:rPr sz="1800" b="0" dirty="0">
                <a:latin typeface="Calibri Light"/>
                <a:cs typeface="Calibri Light"/>
              </a:rPr>
              <a:t>sociais da </a:t>
            </a:r>
            <a:r>
              <a:rPr sz="1800" b="0" spc="-10" dirty="0">
                <a:latin typeface="Calibri Light"/>
                <a:cs typeface="Calibri Light"/>
              </a:rPr>
              <a:t>Agência </a:t>
            </a:r>
            <a:r>
              <a:rPr sz="1800" b="0" spc="-5" dirty="0">
                <a:latin typeface="Calibri Light"/>
                <a:cs typeface="Calibri Light"/>
              </a:rPr>
              <a:t>Escola,  </a:t>
            </a:r>
            <a:r>
              <a:rPr sz="1800" b="0" spc="-20" dirty="0">
                <a:latin typeface="Calibri Light"/>
                <a:cs typeface="Calibri Light"/>
              </a:rPr>
              <a:t>SACOD, </a:t>
            </a:r>
            <a:r>
              <a:rPr sz="1800" b="0" spc="-5" dirty="0">
                <a:latin typeface="Calibri Light"/>
                <a:cs typeface="Calibri Light"/>
              </a:rPr>
              <a:t>UFPR </a:t>
            </a:r>
            <a:r>
              <a:rPr sz="1800" b="0" dirty="0">
                <a:latin typeface="Calibri Light"/>
                <a:cs typeface="Calibri Light"/>
              </a:rPr>
              <a:t>e </a:t>
            </a:r>
            <a:r>
              <a:rPr sz="1800" b="0" spc="-5" dirty="0">
                <a:latin typeface="Calibri Light"/>
                <a:cs typeface="Calibri Light"/>
              </a:rPr>
              <a:t>UFPR </a:t>
            </a:r>
            <a:r>
              <a:rPr sz="1800" b="0" dirty="0">
                <a:latin typeface="Calibri Light"/>
                <a:cs typeface="Calibri Light"/>
              </a:rPr>
              <a:t>TV e  </a:t>
            </a:r>
            <a:r>
              <a:rPr sz="1800" b="0" spc="-5" dirty="0">
                <a:latin typeface="Calibri Light"/>
                <a:cs typeface="Calibri Light"/>
              </a:rPr>
              <a:t>compartilhamentos </a:t>
            </a:r>
            <a:r>
              <a:rPr sz="1800" b="0" dirty="0">
                <a:latin typeface="Calibri Light"/>
                <a:cs typeface="Calibri Light"/>
              </a:rPr>
              <a:t>via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WhatsApp.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7276" y="1295400"/>
            <a:ext cx="6170676" cy="409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787</Words>
  <Application>Microsoft Macintosh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Glacial Indifference</vt:lpstr>
      <vt:lpstr>Glacial Indifference Bold</vt:lpstr>
      <vt:lpstr>Sifonn</vt:lpstr>
      <vt:lpstr>Sifonn Outline</vt:lpstr>
      <vt:lpstr>Sifonn Outline Bold</vt:lpstr>
      <vt:lpstr>Times New Roman</vt:lpstr>
      <vt:lpstr>Office Theme</vt:lpstr>
      <vt:lpstr>Apresentação do PowerPoint</vt:lpstr>
      <vt:lpstr>EIXOS</vt:lpstr>
      <vt:lpstr>INTEGRAÇÃO</vt:lpstr>
      <vt:lpstr>Apresentação do PowerPoint</vt:lpstr>
      <vt:lpstr>PRODUTOS Focados na Divulgação Científica</vt:lpstr>
      <vt:lpstr>Apresentação do PowerPoint</vt:lpstr>
      <vt:lpstr>Apresentação do PowerPoint</vt:lpstr>
      <vt:lpstr>Apresentação do PowerPoint</vt:lpstr>
      <vt:lpstr>POSTS</vt:lpstr>
      <vt:lpstr>PARCERIA UFPR TV</vt:lpstr>
      <vt:lpstr>PARCERIA SUCOM Redação | Imprensa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Exemplos da produção de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Bureau 1</dc:creator>
  <cp:lastModifiedBy>Robson Souza dos Santos</cp:lastModifiedBy>
  <cp:revision>8</cp:revision>
  <dcterms:created xsi:type="dcterms:W3CDTF">2020-08-07T01:36:12Z</dcterms:created>
  <dcterms:modified xsi:type="dcterms:W3CDTF">2020-08-07T02:34:03Z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2020-08-07T00:00:00Z</vt:filetime>
  </property>
</Properties>
</file>