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0"/>
  </p:notesMasterIdLst>
  <p:sldIdLst>
    <p:sldId id="256" r:id="rId5"/>
    <p:sldId id="269" r:id="rId6"/>
    <p:sldId id="270" r:id="rId7"/>
    <p:sldId id="287" r:id="rId8"/>
    <p:sldId id="288" r:id="rId9"/>
    <p:sldId id="289" r:id="rId10"/>
    <p:sldId id="297" r:id="rId11"/>
    <p:sldId id="291" r:id="rId12"/>
    <p:sldId id="286" r:id="rId13"/>
    <p:sldId id="284" r:id="rId14"/>
    <p:sldId id="293" r:id="rId15"/>
    <p:sldId id="285" r:id="rId16"/>
    <p:sldId id="292" r:id="rId17"/>
    <p:sldId id="294" r:id="rId18"/>
    <p:sldId id="281" r:id="rId19"/>
    <p:sldId id="298" r:id="rId20"/>
    <p:sldId id="299" r:id="rId21"/>
    <p:sldId id="283" r:id="rId22"/>
    <p:sldId id="279" r:id="rId23"/>
    <p:sldId id="280" r:id="rId24"/>
    <p:sldId id="282" r:id="rId25"/>
    <p:sldId id="295" r:id="rId26"/>
    <p:sldId id="296" r:id="rId27"/>
    <p:sldId id="300" r:id="rId28"/>
    <p:sldId id="267" r:id="rId29"/>
  </p:sldIdLst>
  <p:sldSz cx="20104100" cy="11309350"/>
  <p:notesSz cx="20104100" cy="11309350"/>
  <p:embeddedFontLst>
    <p:embeddedFont>
      <p:font typeface="Calibri" panose="020F0502020204030204" pitchFamily="34" charset="0"/>
      <p:regular r:id="rId31"/>
      <p:bold r:id="rId32"/>
      <p:italic r:id="rId33"/>
      <p:boldItalic r:id="rId34"/>
    </p:embeddedFont>
    <p:embeddedFont>
      <p:font typeface="Montserrat"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216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9" roundtripDataSignature="AMtx7mj2UUcK8MDHxOrQohBYPGQxBfFG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CDBAC1-1709-4400-B0DE-D08D9A75B793}" v="82" dt="2020-09-18T10:58:1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642" y="9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userId="afeacbbe-c794-4286-97e3-1c0bcaa4054b" providerId="ADAL" clId="{E8CDBAC1-1709-4400-B0DE-D08D9A75B793}"/>
    <pc:docChg chg="custSel addSld modSld">
      <pc:chgData name="Carlos" userId="afeacbbe-c794-4286-97e3-1c0bcaa4054b" providerId="ADAL" clId="{E8CDBAC1-1709-4400-B0DE-D08D9A75B793}" dt="2020-09-18T10:58:10.240" v="448" actId="20577"/>
      <pc:docMkLst>
        <pc:docMk/>
      </pc:docMkLst>
      <pc:sldChg chg="addSp delSp modSp add mod delAnim modAnim">
        <pc:chgData name="Carlos" userId="afeacbbe-c794-4286-97e3-1c0bcaa4054b" providerId="ADAL" clId="{E8CDBAC1-1709-4400-B0DE-D08D9A75B793}" dt="2020-09-18T10:58:10.240" v="448" actId="20577"/>
        <pc:sldMkLst>
          <pc:docMk/>
          <pc:sldMk cId="625087077" sldId="300"/>
        </pc:sldMkLst>
        <pc:spChg chg="add mod">
          <ac:chgData name="Carlos" userId="afeacbbe-c794-4286-97e3-1c0bcaa4054b" providerId="ADAL" clId="{E8CDBAC1-1709-4400-B0DE-D08D9A75B793}" dt="2020-09-18T10:58:10.240" v="448" actId="20577"/>
          <ac:spMkLst>
            <pc:docMk/>
            <pc:sldMk cId="625087077" sldId="300"/>
            <ac:spMk id="2" creationId="{C981B1B2-364E-4E6F-A908-73EEE10E0BD6}"/>
          </ac:spMkLst>
        </pc:spChg>
        <pc:spChg chg="mod">
          <ac:chgData name="Carlos" userId="afeacbbe-c794-4286-97e3-1c0bcaa4054b" providerId="ADAL" clId="{E8CDBAC1-1709-4400-B0DE-D08D9A75B793}" dt="2020-09-18T10:46:03.862" v="3" actId="6549"/>
          <ac:spMkLst>
            <pc:docMk/>
            <pc:sldMk cId="625087077" sldId="300"/>
            <ac:spMk id="5" creationId="{00000000-0000-0000-0000-000000000000}"/>
          </ac:spMkLst>
        </pc:spChg>
        <pc:spChg chg="add del mod">
          <ac:chgData name="Carlos" userId="afeacbbe-c794-4286-97e3-1c0bcaa4054b" providerId="ADAL" clId="{E8CDBAC1-1709-4400-B0DE-D08D9A75B793}" dt="2020-09-18T10:46:43.669" v="6" actId="478"/>
          <ac:spMkLst>
            <pc:docMk/>
            <pc:sldMk cId="625087077" sldId="300"/>
            <ac:spMk id="14" creationId="{D18E41E0-D517-4BBE-BDDC-03220A171F36}"/>
          </ac:spMkLst>
        </pc:spChg>
        <pc:picChg chg="del">
          <ac:chgData name="Carlos" userId="afeacbbe-c794-4286-97e3-1c0bcaa4054b" providerId="ADAL" clId="{E8CDBAC1-1709-4400-B0DE-D08D9A75B793}" dt="2020-09-18T10:45:56.722" v="1" actId="478"/>
          <ac:picMkLst>
            <pc:docMk/>
            <pc:sldMk cId="625087077" sldId="300"/>
            <ac:picMk id="6" creationId="{6CCDD19E-A3B8-45E7-AE81-16DD34346F2A}"/>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ufprbr0-my.sharepoint.com/personal/ciyama_ufpr_br/Documents/EQ%20Gradua&#231;&#227;o/Controle/P2_IC_2_20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09559140865876E-2"/>
          <c:y val="6.1569075251765741E-2"/>
          <c:w val="0.89236020155014883"/>
          <c:h val="0.87875861950247458"/>
        </c:manualLayout>
      </c:layout>
      <c:scatterChart>
        <c:scatterStyle val="smoothMarker"/>
        <c:varyColors val="0"/>
        <c:ser>
          <c:idx val="0"/>
          <c:order val="0"/>
          <c:spPr>
            <a:ln w="38100">
              <a:solidFill>
                <a:srgbClr val="000080"/>
              </a:solidFill>
              <a:prstDash val="solid"/>
            </a:ln>
          </c:spPr>
          <c:marker>
            <c:symbol val="none"/>
          </c:marker>
          <c:xVal>
            <c:numRef>
              <c:f>Plan1!$A$3:$A$353</c:f>
              <c:numCache>
                <c:formatCode>General</c:formatCode>
                <c:ptCount val="35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24.8000000000001</c:v>
                </c:pt>
                <c:pt idx="249">
                  <c:v>24.900000000000102</c:v>
                </c:pt>
                <c:pt idx="250">
                  <c:v>25.000000000000099</c:v>
                </c:pt>
                <c:pt idx="251">
                  <c:v>25.100000000000101</c:v>
                </c:pt>
                <c:pt idx="252">
                  <c:v>25.200000000000099</c:v>
                </c:pt>
                <c:pt idx="253">
                  <c:v>25.3000000000001</c:v>
                </c:pt>
                <c:pt idx="254">
                  <c:v>25.400000000000102</c:v>
                </c:pt>
                <c:pt idx="255">
                  <c:v>25.500000000000099</c:v>
                </c:pt>
                <c:pt idx="256">
                  <c:v>25.600000000000101</c:v>
                </c:pt>
                <c:pt idx="257">
                  <c:v>25.700000000000099</c:v>
                </c:pt>
                <c:pt idx="258">
                  <c:v>25.8000000000001</c:v>
                </c:pt>
                <c:pt idx="259">
                  <c:v>25.900000000000102</c:v>
                </c:pt>
                <c:pt idx="260">
                  <c:v>26.000000000000099</c:v>
                </c:pt>
                <c:pt idx="261">
                  <c:v>26.100000000000101</c:v>
                </c:pt>
                <c:pt idx="262">
                  <c:v>26.200000000000099</c:v>
                </c:pt>
                <c:pt idx="263">
                  <c:v>26.3000000000001</c:v>
                </c:pt>
                <c:pt idx="264">
                  <c:v>26.400000000000102</c:v>
                </c:pt>
                <c:pt idx="265">
                  <c:v>26.500000000000099</c:v>
                </c:pt>
                <c:pt idx="266">
                  <c:v>26.600000000000101</c:v>
                </c:pt>
                <c:pt idx="267">
                  <c:v>26.700000000000099</c:v>
                </c:pt>
                <c:pt idx="268">
                  <c:v>26.8000000000001</c:v>
                </c:pt>
                <c:pt idx="269">
                  <c:v>26.900000000000102</c:v>
                </c:pt>
                <c:pt idx="270">
                  <c:v>27.000000000000099</c:v>
                </c:pt>
                <c:pt idx="271">
                  <c:v>27.100000000000101</c:v>
                </c:pt>
                <c:pt idx="272">
                  <c:v>27.200000000000099</c:v>
                </c:pt>
                <c:pt idx="273">
                  <c:v>27.3000000000001</c:v>
                </c:pt>
                <c:pt idx="274">
                  <c:v>27.400000000000102</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33.100000000000101</c:v>
                </c:pt>
                <c:pt idx="332">
                  <c:v>33.200000000000003</c:v>
                </c:pt>
                <c:pt idx="333">
                  <c:v>33.299999999999997</c:v>
                </c:pt>
                <c:pt idx="334">
                  <c:v>33.4</c:v>
                </c:pt>
                <c:pt idx="335">
                  <c:v>33.5</c:v>
                </c:pt>
                <c:pt idx="336">
                  <c:v>33.600000000000101</c:v>
                </c:pt>
                <c:pt idx="337">
                  <c:v>33.700000000000003</c:v>
                </c:pt>
                <c:pt idx="338">
                  <c:v>33.800000000000097</c:v>
                </c:pt>
                <c:pt idx="339">
                  <c:v>33.900000000000098</c:v>
                </c:pt>
                <c:pt idx="340">
                  <c:v>34.000000000000099</c:v>
                </c:pt>
                <c:pt idx="341">
                  <c:v>34.100000000000101</c:v>
                </c:pt>
                <c:pt idx="342">
                  <c:v>34.200000000000102</c:v>
                </c:pt>
                <c:pt idx="343">
                  <c:v>34.300000000000097</c:v>
                </c:pt>
                <c:pt idx="344">
                  <c:v>34.400000000000098</c:v>
                </c:pt>
                <c:pt idx="345">
                  <c:v>34.500000000000099</c:v>
                </c:pt>
                <c:pt idx="346">
                  <c:v>34.600000000000101</c:v>
                </c:pt>
                <c:pt idx="347">
                  <c:v>34.700000000000102</c:v>
                </c:pt>
                <c:pt idx="348">
                  <c:v>34.800000000000097</c:v>
                </c:pt>
                <c:pt idx="349">
                  <c:v>34.900000000000098</c:v>
                </c:pt>
                <c:pt idx="350">
                  <c:v>35.000000000000099</c:v>
                </c:pt>
              </c:numCache>
            </c:numRef>
          </c:xVal>
          <c:yVal>
            <c:numRef>
              <c:f>Plan1!$B$3:$B$353</c:f>
              <c:numCache>
                <c:formatCode>General</c:formatCode>
                <c:ptCount val="351"/>
                <c:pt idx="0">
                  <c:v>4</c:v>
                </c:pt>
                <c:pt idx="1">
                  <c:v>4</c:v>
                </c:pt>
                <c:pt idx="2">
                  <c:v>4</c:v>
                </c:pt>
                <c:pt idx="3">
                  <c:v>4</c:v>
                </c:pt>
                <c:pt idx="4">
                  <c:v>4</c:v>
                </c:pt>
                <c:pt idx="5">
                  <c:v>4</c:v>
                </c:pt>
                <c:pt idx="6">
                  <c:v>4</c:v>
                </c:pt>
                <c:pt idx="7">
                  <c:v>4</c:v>
                </c:pt>
                <c:pt idx="8">
                  <c:v>4</c:v>
                </c:pt>
                <c:pt idx="9">
                  <c:v>4</c:v>
                </c:pt>
                <c:pt idx="10">
                  <c:v>4</c:v>
                </c:pt>
                <c:pt idx="11">
                  <c:v>4</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4</c:v>
                </c:pt>
                <c:pt idx="36">
                  <c:v>4</c:v>
                </c:pt>
                <c:pt idx="37">
                  <c:v>4</c:v>
                </c:pt>
                <c:pt idx="38">
                  <c:v>4</c:v>
                </c:pt>
                <c:pt idx="39">
                  <c:v>4</c:v>
                </c:pt>
                <c:pt idx="40">
                  <c:v>4</c:v>
                </c:pt>
                <c:pt idx="41">
                  <c:v>4</c:v>
                </c:pt>
                <c:pt idx="42">
                  <c:v>4</c:v>
                </c:pt>
                <c:pt idx="43">
                  <c:v>4</c:v>
                </c:pt>
                <c:pt idx="44">
                  <c:v>4</c:v>
                </c:pt>
                <c:pt idx="45">
                  <c:v>4</c:v>
                </c:pt>
                <c:pt idx="46">
                  <c:v>4</c:v>
                </c:pt>
                <c:pt idx="47">
                  <c:v>4.0027147475714315</c:v>
                </c:pt>
                <c:pt idx="48">
                  <c:v>4.0076995098536337</c:v>
                </c:pt>
                <c:pt idx="49">
                  <c:v>4.0136795693237985</c:v>
                </c:pt>
                <c:pt idx="50">
                  <c:v>4.0206079024435191</c:v>
                </c:pt>
                <c:pt idx="51">
                  <c:v>4.0284392060921919</c:v>
                </c:pt>
                <c:pt idx="52">
                  <c:v>4.0371298389438897</c:v>
                </c:pt>
                <c:pt idx="53">
                  <c:v>4.0466377647937204</c:v>
                </c:pt>
                <c:pt idx="54">
                  <c:v>4.0569224977694081</c:v>
                </c:pt>
                <c:pt idx="55">
                  <c:v>4.0679450493659788</c:v>
                </c:pt>
                <c:pt idx="56">
                  <c:v>4.0796678772434181</c:v>
                </c:pt>
                <c:pt idx="57">
                  <c:v>4.0920548357291855</c:v>
                </c:pt>
                <c:pt idx="58">
                  <c:v>4.1050711279693841</c:v>
                </c:pt>
                <c:pt idx="59">
                  <c:v>4.1186832596741825</c:v>
                </c:pt>
                <c:pt idx="60">
                  <c:v>4.1328589944049323</c:v>
                </c:pt>
                <c:pt idx="61">
                  <c:v>4.1475673103521089</c:v>
                </c:pt>
                <c:pt idx="62">
                  <c:v>4.1627783585548954</c:v>
                </c:pt>
                <c:pt idx="63">
                  <c:v>4.1784634225148451</c:v>
                </c:pt>
                <c:pt idx="64">
                  <c:v>4.1945948791576058</c:v>
                </c:pt>
                <c:pt idx="65">
                  <c:v>4.2111461610982239</c:v>
                </c:pt>
                <c:pt idx="66">
                  <c:v>4.2280917201669945</c:v>
                </c:pt>
                <c:pt idx="67">
                  <c:v>4.2454069921542263</c:v>
                </c:pt>
                <c:pt idx="68">
                  <c:v>4.2630683627336978</c:v>
                </c:pt>
                <c:pt idx="69">
                  <c:v>4.2810531345258589</c:v>
                </c:pt>
                <c:pt idx="70">
                  <c:v>4.2993394952631396</c:v>
                </c:pt>
                <c:pt idx="71">
                  <c:v>4.317906487020954</c:v>
                </c:pt>
                <c:pt idx="72">
                  <c:v>4.3367339764791923</c:v>
                </c:pt>
                <c:pt idx="73">
                  <c:v>4.3558026261801501</c:v>
                </c:pt>
                <c:pt idx="74">
                  <c:v>4.3750938667499408</c:v>
                </c:pt>
                <c:pt idx="75">
                  <c:v>4.3945898700515782</c:v>
                </c:pt>
                <c:pt idx="76">
                  <c:v>4.4142735232388803</c:v>
                </c:pt>
                <c:pt idx="77">
                  <c:v>4.434128403681445</c:v>
                </c:pt>
                <c:pt idx="78">
                  <c:v>4.4541387547318569</c:v>
                </c:pt>
                <c:pt idx="79">
                  <c:v>4.4742894623072864</c:v>
                </c:pt>
                <c:pt idx="80">
                  <c:v>4.4945660322585095</c:v>
                </c:pt>
                <c:pt idx="81">
                  <c:v>4.5149545685003147</c:v>
                </c:pt>
                <c:pt idx="82">
                  <c:v>4.5354417518780767</c:v>
                </c:pt>
                <c:pt idx="83">
                  <c:v>4.5560148197461299</c:v>
                </c:pt>
                <c:pt idx="84">
                  <c:v>4.5766615462343658</c:v>
                </c:pt>
                <c:pt idx="85">
                  <c:v>4.5973702231802784</c:v>
                </c:pt>
                <c:pt idx="86">
                  <c:v>4.6181296417043729</c:v>
                </c:pt>
                <c:pt idx="87">
                  <c:v>4.6389290744076677</c:v>
                </c:pt>
                <c:pt idx="88">
                  <c:v>4.6597582581706236</c:v>
                </c:pt>
                <c:pt idx="89">
                  <c:v>4.6806073775336019</c:v>
                </c:pt>
                <c:pt idx="90">
                  <c:v>4.7014670486395413</c:v>
                </c:pt>
                <c:pt idx="91">
                  <c:v>4.7223283037202153</c:v>
                </c:pt>
                <c:pt idx="92">
                  <c:v>4.7431825761080368</c:v>
                </c:pt>
                <c:pt idx="93">
                  <c:v>4.7640216857559716</c:v>
                </c:pt>
                <c:pt idx="94">
                  <c:v>4.7848378252486929</c:v>
                </c:pt>
                <c:pt idx="95">
                  <c:v>4.8056235462886603</c:v>
                </c:pt>
                <c:pt idx="96">
                  <c:v>4.8263717466413603</c:v>
                </c:pt>
                <c:pt idx="97">
                  <c:v>4.8470756575244582</c:v>
                </c:pt>
                <c:pt idx="98">
                  <c:v>4.8677288314260929</c:v>
                </c:pt>
                <c:pt idx="99">
                  <c:v>4.8883251303380648</c:v>
                </c:pt>
                <c:pt idx="100">
                  <c:v>4.9088587143901243</c:v>
                </c:pt>
                <c:pt idx="101">
                  <c:v>4.9293240308720074</c:v>
                </c:pt>
                <c:pt idx="102">
                  <c:v>4.9497158036303324</c:v>
                </c:pt>
                <c:pt idx="103">
                  <c:v>4.970029022827867</c:v>
                </c:pt>
                <c:pt idx="104">
                  <c:v>4.9902589350531246</c:v>
                </c:pt>
                <c:pt idx="105">
                  <c:v>5.0104010337686002</c:v>
                </c:pt>
                <c:pt idx="106">
                  <c:v>5.0304510500863771</c:v>
                </c:pt>
                <c:pt idx="107">
                  <c:v>5.0504049438602001</c:v>
                </c:pt>
                <c:pt idx="108">
                  <c:v>5.0702588950834473</c:v>
                </c:pt>
                <c:pt idx="109">
                  <c:v>5.0900092955828251</c:v>
                </c:pt>
                <c:pt idx="110">
                  <c:v>5.1096527409978947</c:v>
                </c:pt>
                <c:pt idx="111">
                  <c:v>5.1291860230369135</c:v>
                </c:pt>
                <c:pt idx="112">
                  <c:v>5.1486061219997508</c:v>
                </c:pt>
                <c:pt idx="113">
                  <c:v>5.1679101995589711</c:v>
                </c:pt>
                <c:pt idx="114">
                  <c:v>5.1870955917904453</c:v>
                </c:pt>
                <c:pt idx="115">
                  <c:v>5.2061598024451641</c:v>
                </c:pt>
                <c:pt idx="116">
                  <c:v>5.2251004964541776</c:v>
                </c:pt>
                <c:pt idx="117">
                  <c:v>5.2439154936588643</c:v>
                </c:pt>
                <c:pt idx="118">
                  <c:v>5.2626027627589966</c:v>
                </c:pt>
                <c:pt idx="119">
                  <c:v>5.2811604154712928</c:v>
                </c:pt>
                <c:pt idx="120">
                  <c:v>5.2995867008914255</c:v>
                </c:pt>
                <c:pt idx="121">
                  <c:v>5.3178800000526563</c:v>
                </c:pt>
                <c:pt idx="122">
                  <c:v>5.336038820674502</c:v>
                </c:pt>
                <c:pt idx="123">
                  <c:v>5.3540617920950657</c:v>
                </c:pt>
                <c:pt idx="124">
                  <c:v>5.3719476603808625</c:v>
                </c:pt>
                <c:pt idx="125">
                  <c:v>5.3896952836081828</c:v>
                </c:pt>
                <c:pt idx="126">
                  <c:v>5.4073036273102328</c:v>
                </c:pt>
                <c:pt idx="127">
                  <c:v>5.4247717600844663</c:v>
                </c:pt>
                <c:pt idx="128">
                  <c:v>5.4420988493547435</c:v>
                </c:pt>
                <c:pt idx="129">
                  <c:v>5.459284157283081</c:v>
                </c:pt>
                <c:pt idx="130">
                  <c:v>5.47632703682598</c:v>
                </c:pt>
                <c:pt idx="131">
                  <c:v>5.4932269279304391</c:v>
                </c:pt>
                <c:pt idx="132">
                  <c:v>5.509983353864965</c:v>
                </c:pt>
                <c:pt idx="133">
                  <c:v>5.5265959176810124</c:v>
                </c:pt>
                <c:pt idx="134">
                  <c:v>5.5430642988004504</c:v>
                </c:pt>
                <c:pt idx="135">
                  <c:v>5.5593882497248215</c:v>
                </c:pt>
                <c:pt idx="136">
                  <c:v>5.5755675928622379</c:v>
                </c:pt>
                <c:pt idx="137">
                  <c:v>5.5916022174679787</c:v>
                </c:pt>
                <c:pt idx="138">
                  <c:v>5.6074920766949115</c:v>
                </c:pt>
                <c:pt idx="139">
                  <c:v>5.6232371847500335</c:v>
                </c:pt>
                <c:pt idx="140">
                  <c:v>5.6388376141535304</c:v>
                </c:pt>
                <c:pt idx="141">
                  <c:v>5.654293493096878</c:v>
                </c:pt>
                <c:pt idx="142">
                  <c:v>5.6696050028966276</c:v>
                </c:pt>
                <c:pt idx="143">
                  <c:v>5.6847723755406232</c:v>
                </c:pt>
                <c:pt idx="144">
                  <c:v>5.6997958913235074</c:v>
                </c:pt>
                <c:pt idx="145">
                  <c:v>5.7146758765684851</c:v>
                </c:pt>
                <c:pt idx="146">
                  <c:v>5.7294127014324019</c:v>
                </c:pt>
                <c:pt idx="147">
                  <c:v>5.7440067777913004</c:v>
                </c:pt>
                <c:pt idx="148">
                  <c:v>5.7584585572037108</c:v>
                </c:pt>
                <c:pt idx="149">
                  <c:v>5.7727685289490305</c:v>
                </c:pt>
                <c:pt idx="150">
                  <c:v>5.7869372181384087</c:v>
                </c:pt>
                <c:pt idx="151">
                  <c:v>5.8009651838956771</c:v>
                </c:pt>
                <c:pt idx="152">
                  <c:v>5.8148530176059179</c:v>
                </c:pt>
                <c:pt idx="153">
                  <c:v>5.8286013412293585</c:v>
                </c:pt>
                <c:pt idx="154">
                  <c:v>5.8422108056783433</c:v>
                </c:pt>
                <c:pt idx="155">
                  <c:v>5.8556820892552359</c:v>
                </c:pt>
                <c:pt idx="156">
                  <c:v>5.8690158961491328</c:v>
                </c:pt>
                <c:pt idx="157">
                  <c:v>5.8822129549893942</c:v>
                </c:pt>
                <c:pt idx="158">
                  <c:v>5.895274017454013</c:v>
                </c:pt>
                <c:pt idx="159">
                  <c:v>5.9081998569309402</c:v>
                </c:pt>
                <c:pt idx="160">
                  <c:v>5.9209912672305496</c:v>
                </c:pt>
                <c:pt idx="161">
                  <c:v>5.9336490613474497</c:v>
                </c:pt>
                <c:pt idx="162">
                  <c:v>5.9461740702699721</c:v>
                </c:pt>
                <c:pt idx="163">
                  <c:v>5.9585671418356458</c:v>
                </c:pt>
                <c:pt idx="164">
                  <c:v>5.970829139631098</c:v>
                </c:pt>
                <c:pt idx="165">
                  <c:v>5.9829609419348149</c:v>
                </c:pt>
                <c:pt idx="166">
                  <c:v>5.9949634407012899</c:v>
                </c:pt>
                <c:pt idx="167">
                  <c:v>6.0068375405851029</c:v>
                </c:pt>
                <c:pt idx="168">
                  <c:v>6.0185841580035557</c:v>
                </c:pt>
                <c:pt idx="169">
                  <c:v>6.030204220236504</c:v>
                </c:pt>
                <c:pt idx="170">
                  <c:v>6.0416986645620971</c:v>
                </c:pt>
                <c:pt idx="171">
                  <c:v>6.0530684374271573</c:v>
                </c:pt>
                <c:pt idx="172">
                  <c:v>6.0643144936509987</c:v>
                </c:pt>
                <c:pt idx="173">
                  <c:v>6.0754377956615002</c:v>
                </c:pt>
                <c:pt idx="174">
                  <c:v>6.0864393127623</c:v>
                </c:pt>
                <c:pt idx="175">
                  <c:v>6.0973200204300282</c:v>
                </c:pt>
                <c:pt idx="176">
                  <c:v>6.1080808996404965</c:v>
                </c:pt>
                <c:pt idx="177">
                  <c:v>6.1187229362228486</c:v>
                </c:pt>
                <c:pt idx="178">
                  <c:v>6.1292471202406489</c:v>
                </c:pt>
                <c:pt idx="179">
                  <c:v>6.1396544453989943</c:v>
                </c:pt>
                <c:pt idx="180">
                  <c:v>6.1499459084766865</c:v>
                </c:pt>
                <c:pt idx="181">
                  <c:v>6.1601225087825995</c:v>
                </c:pt>
                <c:pt idx="182">
                  <c:v>6.1701852476353665</c:v>
                </c:pt>
                <c:pt idx="183">
                  <c:v>6.1801351278655652</c:v>
                </c:pt>
                <c:pt idx="184">
                  <c:v>6.1899731533395776</c:v>
                </c:pt>
                <c:pt idx="185">
                  <c:v>6.1997003285043668</c:v>
                </c:pt>
                <c:pt idx="186">
                  <c:v>6.2093176579524085</c:v>
                </c:pt>
                <c:pt idx="187">
                  <c:v>6.2188261460060552</c:v>
                </c:pt>
                <c:pt idx="188">
                  <c:v>6.2282267963206266</c:v>
                </c:pt>
                <c:pt idx="189">
                  <c:v>6.2375206115055546</c:v>
                </c:pt>
                <c:pt idx="190">
                  <c:v>6.2467085927629311</c:v>
                </c:pt>
                <c:pt idx="191">
                  <c:v>6.2557917395428131</c:v>
                </c:pt>
                <c:pt idx="192">
                  <c:v>6.2647710492146906</c:v>
                </c:pt>
                <c:pt idx="193">
                  <c:v>6.273647516754516</c:v>
                </c:pt>
                <c:pt idx="194">
                  <c:v>6.282422134446727</c:v>
                </c:pt>
                <c:pt idx="195">
                  <c:v>6.2910958916007234</c:v>
                </c:pt>
                <c:pt idx="196">
                  <c:v>6.2996697742812451</c:v>
                </c:pt>
                <c:pt idx="197">
                  <c:v>6.3081447650521572</c:v>
                </c:pt>
                <c:pt idx="198">
                  <c:v>6.3165218427331418</c:v>
                </c:pt>
                <c:pt idx="199">
                  <c:v>6.3248019821688066</c:v>
                </c:pt>
                <c:pt idx="200">
                  <c:v>6.3329861540097614</c:v>
                </c:pt>
                <c:pt idx="201">
                  <c:v>6.3410753245052076</c:v>
                </c:pt>
                <c:pt idx="202">
                  <c:v>6.3490704553066148</c:v>
                </c:pt>
                <c:pt idx="203">
                  <c:v>6.3569725032820621</c:v>
                </c:pt>
                <c:pt idx="204">
                  <c:v>6.3647824203408474</c:v>
                </c:pt>
                <c:pt idx="205">
                  <c:v>6.3725011532679678</c:v>
                </c:pt>
                <c:pt idx="206">
                  <c:v>6.380129643568111</c:v>
                </c:pt>
                <c:pt idx="207">
                  <c:v>6.3876688273187758</c:v>
                </c:pt>
                <c:pt idx="208">
                  <c:v>6.395119635032195</c:v>
                </c:pt>
                <c:pt idx="209">
                  <c:v>6.4024829915256944</c:v>
                </c:pt>
                <c:pt idx="210">
                  <c:v>6.4097598158001983</c:v>
                </c:pt>
                <c:pt idx="211">
                  <c:v>6.4169510209265264</c:v>
                </c:pt>
                <c:pt idx="212">
                  <c:v>6.424057513939216</c:v>
                </c:pt>
                <c:pt idx="213">
                  <c:v>6.4310801957375512</c:v>
                </c:pt>
                <c:pt idx="214">
                  <c:v>6.4380199609935218</c:v>
                </c:pt>
                <c:pt idx="215">
                  <c:v>6.4448776980664499</c:v>
                </c:pt>
                <c:pt idx="216">
                  <c:v>6.4516542889240061</c:v>
                </c:pt>
                <c:pt idx="217">
                  <c:v>6.4583506090693668</c:v>
                </c:pt>
                <c:pt idx="218">
                  <c:v>6.4649675274742719</c:v>
                </c:pt>
                <c:pt idx="219">
                  <c:v>6.4715059065177361</c:v>
                </c:pt>
                <c:pt idx="220">
                  <c:v>6.4779666019301958</c:v>
                </c:pt>
                <c:pt idx="221">
                  <c:v>6.4843504627428583</c:v>
                </c:pt>
                <c:pt idx="222">
                  <c:v>6.4906583312420576</c:v>
                </c:pt>
                <c:pt idx="223">
                  <c:v>6.4968910429283984</c:v>
                </c:pt>
                <c:pt idx="224">
                  <c:v>6.5030494264804881</c:v>
                </c:pt>
                <c:pt idx="225">
                  <c:v>6.50913430372308</c:v>
                </c:pt>
                <c:pt idx="226">
                  <c:v>6.5151464895994309</c:v>
                </c:pt>
                <c:pt idx="227">
                  <c:v>6.5210867921476998</c:v>
                </c:pt>
                <c:pt idx="228">
                  <c:v>6.5269560124812163</c:v>
                </c:pt>
                <c:pt idx="229">
                  <c:v>6.5327549447724511</c:v>
                </c:pt>
                <c:pt idx="230">
                  <c:v>6.5384843762405414</c:v>
                </c:pt>
                <c:pt idx="231">
                  <c:v>6.5441450871421853</c:v>
                </c:pt>
                <c:pt idx="232">
                  <c:v>6.5497378507658048</c:v>
                </c:pt>
                <c:pt idx="233">
                  <c:v>6.5552634334287898</c:v>
                </c:pt>
                <c:pt idx="234">
                  <c:v>6.5607225944777152</c:v>
                </c:pt>
                <c:pt idx="235">
                  <c:v>6.5661160862913786</c:v>
                </c:pt>
                <c:pt idx="236">
                  <c:v>6.5714446542865481</c:v>
                </c:pt>
                <c:pt idx="237">
                  <c:v>6.5767090369262782</c:v>
                </c:pt>
                <c:pt idx="238">
                  <c:v>6.5819099657306959</c:v>
                </c:pt>
                <c:pt idx="239">
                  <c:v>6.5870481652901249</c:v>
                </c:pt>
                <c:pt idx="240">
                  <c:v>6.5921243532804406</c:v>
                </c:pt>
                <c:pt idx="241">
                  <c:v>6.5971392404805629</c:v>
                </c:pt>
                <c:pt idx="242">
                  <c:v>6.6020935307919615</c:v>
                </c:pt>
                <c:pt idx="243">
                  <c:v>6.6069879212601048</c:v>
                </c:pt>
                <c:pt idx="244">
                  <c:v>6.6118231020977207</c:v>
                </c:pt>
                <c:pt idx="245">
                  <c:v>6.6165997567098138</c:v>
                </c:pt>
                <c:pt idx="246">
                  <c:v>6.6213185617203267</c:v>
                </c:pt>
                <c:pt idx="247">
                  <c:v>6.6259801870003674</c:v>
                </c:pt>
                <c:pt idx="248">
                  <c:v>6.6305852956979336</c:v>
                </c:pt>
                <c:pt idx="249">
                  <c:v>6.6351345442690146</c:v>
                </c:pt>
                <c:pt idx="250">
                  <c:v>6.6396285825100687</c:v>
                </c:pt>
                <c:pt idx="251">
                  <c:v>6.6440680535917229</c:v>
                </c:pt>
                <c:pt idx="252">
                  <c:v>6.648453594093672</c:v>
                </c:pt>
                <c:pt idx="253">
                  <c:v>6.6527858340406993</c:v>
                </c:pt>
                <c:pt idx="254">
                  <c:v>6.6570653969397551</c:v>
                </c:pt>
                <c:pt idx="255">
                  <c:v>6.6612928998180241</c:v>
                </c:pt>
                <c:pt idx="256">
                  <c:v>6.6654689532619296</c:v>
                </c:pt>
                <c:pt idx="257">
                  <c:v>6.6695941614570096</c:v>
                </c:pt>
                <c:pt idx="258">
                  <c:v>6.6736691222286169</c:v>
                </c:pt>
                <c:pt idx="259">
                  <c:v>6.6776944270833889</c:v>
                </c:pt>
                <c:pt idx="260">
                  <c:v>6.6816706612514221</c:v>
                </c:pt>
                <c:pt idx="261">
                  <c:v>6.6855984037291218</c:v>
                </c:pt>
                <c:pt idx="262">
                  <c:v>6.6894782273226756</c:v>
                </c:pt>
                <c:pt idx="263">
                  <c:v>6.6933106986920823</c:v>
                </c:pt>
                <c:pt idx="264">
                  <c:v>6.6970963783957345</c:v>
                </c:pt>
                <c:pt idx="265">
                  <c:v>6.7008358209354668</c:v>
                </c:pt>
                <c:pt idx="266">
                  <c:v>6.7045295748020735</c:v>
                </c:pt>
                <c:pt idx="267">
                  <c:v>6.7081781825212135</c:v>
                </c:pt>
                <c:pt idx="268">
                  <c:v>6.7117821806997071</c:v>
                </c:pt>
                <c:pt idx="269">
                  <c:v>6.7153421000721583</c:v>
                </c:pt>
                <c:pt idx="270">
                  <c:v>6.7188584655478811</c:v>
                </c:pt>
                <c:pt idx="271">
                  <c:v>6.7223317962581</c:v>
                </c:pt>
                <c:pt idx="272">
                  <c:v>6.7257626056033839</c:v>
                </c:pt>
                <c:pt idx="273">
                  <c:v>6.7291514013012943</c:v>
                </c:pt>
                <c:pt idx="274">
                  <c:v>6.7324986854342086</c:v>
                </c:pt>
                <c:pt idx="275">
                  <c:v>6.7358049544972953</c:v>
                </c:pt>
                <c:pt idx="276">
                  <c:v>6.7390706994466321</c:v>
                </c:pt>
                <c:pt idx="277">
                  <c:v>6.7422964057473838</c:v>
                </c:pt>
                <c:pt idx="278">
                  <c:v>6.745482553422109</c:v>
                </c:pt>
                <c:pt idx="279">
                  <c:v>6.7486296170990787</c:v>
                </c:pt>
                <c:pt idx="280">
                  <c:v>6.7517380660606507</c:v>
                </c:pt>
                <c:pt idx="281">
                  <c:v>6.7548083642916428</c:v>
                </c:pt>
                <c:pt idx="282">
                  <c:v>6.7578409705277007</c:v>
                </c:pt>
                <c:pt idx="283">
                  <c:v>6.7608363383036343</c:v>
                </c:pt>
                <c:pt idx="284">
                  <c:v>6.763794916001709</c:v>
                </c:pt>
                <c:pt idx="285">
                  <c:v>6.7667171468998708</c:v>
                </c:pt>
                <c:pt idx="286">
                  <c:v>6.7696034692198914</c:v>
                </c:pt>
                <c:pt idx="287">
                  <c:v>6.77245431617541</c:v>
                </c:pt>
                <c:pt idx="288">
                  <c:v>6.7752701160198701</c:v>
                </c:pt>
                <c:pt idx="289">
                  <c:v>6.7780512920943226</c:v>
                </c:pt>
                <c:pt idx="290">
                  <c:v>6.7807982628750931</c:v>
                </c:pt>
                <c:pt idx="291">
                  <c:v>6.7835114420212914</c:v>
                </c:pt>
                <c:pt idx="292">
                  <c:v>6.7861912384221537</c:v>
                </c:pt>
                <c:pt idx="293">
                  <c:v>6.7888380562442086</c:v>
                </c:pt>
                <c:pt idx="294">
                  <c:v>6.7914522949782548</c:v>
                </c:pt>
                <c:pt idx="295">
                  <c:v>6.7940343494861359</c:v>
                </c:pt>
                <c:pt idx="296">
                  <c:v>6.7965846100473026</c:v>
                </c:pt>
                <c:pt idx="297">
                  <c:v>6.7991034624051618</c:v>
                </c:pt>
                <c:pt idx="298">
                  <c:v>6.8015912878131921</c:v>
                </c:pt>
                <c:pt idx="299">
                  <c:v>6.8040484630808198</c:v>
                </c:pt>
                <c:pt idx="300">
                  <c:v>6.806475360619058</c:v>
                </c:pt>
                <c:pt idx="301">
                  <c:v>6.8088723484858802</c:v>
                </c:pt>
                <c:pt idx="302">
                  <c:v>6.8112397904313449</c:v>
                </c:pt>
                <c:pt idx="303">
                  <c:v>6.8135780459424469</c:v>
                </c:pt>
                <c:pt idx="304">
                  <c:v>6.8158874702876995</c:v>
                </c:pt>
                <c:pt idx="305">
                  <c:v>6.8181684145614314</c:v>
                </c:pt>
                <c:pt idx="306">
                  <c:v>6.8204212257278067</c:v>
                </c:pt>
                <c:pt idx="307">
                  <c:v>6.8226462466645481</c:v>
                </c:pt>
                <c:pt idx="308">
                  <c:v>6.8248438162063705</c:v>
                </c:pt>
                <c:pt idx="309">
                  <c:v>6.8270142691881119</c:v>
                </c:pt>
                <c:pt idx="310">
                  <c:v>6.8291579364875625</c:v>
                </c:pt>
                <c:pt idx="311">
                  <c:v>6.8312751450679894</c:v>
                </c:pt>
                <c:pt idx="312">
                  <c:v>6.8333662180203421</c:v>
                </c:pt>
                <c:pt idx="313">
                  <c:v>6.8354314746051541</c:v>
                </c:pt>
                <c:pt idx="314">
                  <c:v>6.8374712302941232</c:v>
                </c:pt>
                <c:pt idx="315">
                  <c:v>6.8394857968113669</c:v>
                </c:pt>
                <c:pt idx="316">
                  <c:v>6.8414754821743653</c:v>
                </c:pt>
                <c:pt idx="317">
                  <c:v>6.8434405907345743</c:v>
                </c:pt>
                <c:pt idx="318">
                  <c:v>6.8453814232177095</c:v>
                </c:pt>
                <c:pt idx="319">
                  <c:v>6.8472982767637083</c:v>
                </c:pt>
                <c:pt idx="320">
                  <c:v>6.8491914449663582</c:v>
                </c:pt>
                <c:pt idx="321">
                  <c:v>6.8510612179125943</c:v>
                </c:pt>
                <c:pt idx="322">
                  <c:v>6.852907882221464</c:v>
                </c:pt>
                <c:pt idx="323">
                  <c:v>6.8547317210827607</c:v>
                </c:pt>
                <c:pt idx="324">
                  <c:v>6.8565330142953238</c:v>
                </c:pt>
                <c:pt idx="325">
                  <c:v>6.8583120383049962</c:v>
                </c:pt>
                <c:pt idx="326">
                  <c:v>6.8600690662422572</c:v>
                </c:pt>
                <c:pt idx="327">
                  <c:v>6.8618043679595164</c:v>
                </c:pt>
                <c:pt idx="328">
                  <c:v>6.8635182100680669</c:v>
                </c:pt>
                <c:pt idx="329">
                  <c:v>6.8652108559747056</c:v>
                </c:pt>
                <c:pt idx="330">
                  <c:v>6.8668825659180239</c:v>
                </c:pt>
                <c:pt idx="331">
                  <c:v>6.8685335970043582</c:v>
                </c:pt>
                <c:pt idx="332">
                  <c:v>6.8701642032433927</c:v>
                </c:pt>
                <c:pt idx="333">
                  <c:v>6.8717746355834635</c:v>
                </c:pt>
                <c:pt idx="334">
                  <c:v>6.8733651419464836</c:v>
                </c:pt>
                <c:pt idx="335">
                  <c:v>6.8749359672625694</c:v>
                </c:pt>
                <c:pt idx="336">
                  <c:v>6.8764873535043209</c:v>
                </c:pt>
                <c:pt idx="337">
                  <c:v>6.8780195397207633</c:v>
                </c:pt>
                <c:pt idx="338">
                  <c:v>6.8795327620709852</c:v>
                </c:pt>
                <c:pt idx="339">
                  <c:v>6.8810272538574111</c:v>
                </c:pt>
                <c:pt idx="340">
                  <c:v>6.8825032455587749</c:v>
                </c:pt>
                <c:pt idx="341">
                  <c:v>6.8839609648627533</c:v>
                </c:pt>
                <c:pt idx="342">
                  <c:v>6.8854006366982752</c:v>
                </c:pt>
                <c:pt idx="343">
                  <c:v>6.8868224832675118</c:v>
                </c:pt>
                <c:pt idx="344">
                  <c:v>6.8882267240775388</c:v>
                </c:pt>
                <c:pt idx="345">
                  <c:v>6.8896135759716781</c:v>
                </c:pt>
                <c:pt idx="346">
                  <c:v>6.8909832531605257</c:v>
                </c:pt>
                <c:pt idx="347">
                  <c:v>6.8923359672526541</c:v>
                </c:pt>
                <c:pt idx="348">
                  <c:v>6.8936719272850056</c:v>
                </c:pt>
                <c:pt idx="349">
                  <c:v>6.8949913397529663</c:v>
                </c:pt>
                <c:pt idx="350">
                  <c:v>6.8962944086401325</c:v>
                </c:pt>
              </c:numCache>
            </c:numRef>
          </c:yVal>
          <c:smooth val="1"/>
          <c:extLst>
            <c:ext xmlns:c16="http://schemas.microsoft.com/office/drawing/2014/chart" uri="{C3380CC4-5D6E-409C-BE32-E72D297353CC}">
              <c16:uniqueId val="{00000000-22F5-43C7-A085-AA97A22C5776}"/>
            </c:ext>
          </c:extLst>
        </c:ser>
        <c:dLbls>
          <c:showLegendKey val="0"/>
          <c:showVal val="0"/>
          <c:showCatName val="0"/>
          <c:showSerName val="0"/>
          <c:showPercent val="0"/>
          <c:showBubbleSize val="0"/>
        </c:dLbls>
        <c:axId val="868473728"/>
        <c:axId val="1"/>
      </c:scatterChart>
      <c:valAx>
        <c:axId val="868473728"/>
        <c:scaling>
          <c:orientation val="minMax"/>
          <c:max val="35"/>
          <c:min val="0"/>
        </c:scaling>
        <c:delete val="0"/>
        <c:axPos val="b"/>
        <c:numFmt formatCode="General" sourceLinked="1"/>
        <c:majorTickMark val="none"/>
        <c:minorTickMark val="none"/>
        <c:tickLblPos val="none"/>
        <c:spPr>
          <a:noFill/>
          <a:ln w="3175">
            <a:noFill/>
            <a:prstDash val="solid"/>
          </a:ln>
        </c:spPr>
        <c:txPr>
          <a:bodyPr rot="0" vert="horz"/>
          <a:lstStyle/>
          <a:p>
            <a:pPr>
              <a:defRPr sz="1000" b="0" i="0" u="none" strike="noStrike" baseline="0">
                <a:solidFill>
                  <a:srgbClr val="000000"/>
                </a:solidFill>
                <a:latin typeface="Arial"/>
                <a:ea typeface="Arial"/>
                <a:cs typeface="Arial"/>
              </a:defRPr>
            </a:pPr>
            <a:endParaRPr lang="pt-BR"/>
          </a:p>
        </c:txPr>
        <c:crossAx val="1"/>
        <c:crosses val="autoZero"/>
        <c:crossBetween val="midCat"/>
      </c:valAx>
      <c:valAx>
        <c:axId val="1"/>
        <c:scaling>
          <c:orientation val="minMax"/>
          <c:min val="3.9"/>
        </c:scaling>
        <c:delete val="0"/>
        <c:axPos val="l"/>
        <c:majorGridlines>
          <c:spPr>
            <a:ln w="3175">
              <a:noFill/>
              <a:prstDash val="solid"/>
            </a:ln>
          </c:spPr>
        </c:majorGridlines>
        <c:numFmt formatCode="General" sourceLinked="1"/>
        <c:majorTickMark val="out"/>
        <c:minorTickMark val="none"/>
        <c:tickLblPos val="none"/>
        <c:spPr>
          <a:noFill/>
          <a:ln w="3175">
            <a:noFill/>
            <a:prstDash val="solid"/>
          </a:ln>
        </c:spPr>
        <c:txPr>
          <a:bodyPr rot="0" vert="horz"/>
          <a:lstStyle/>
          <a:p>
            <a:pPr>
              <a:defRPr sz="1000" b="0" i="0" u="none" strike="noStrike" baseline="0">
                <a:solidFill>
                  <a:srgbClr val="000000"/>
                </a:solidFill>
                <a:latin typeface="Arial"/>
                <a:ea typeface="Arial"/>
                <a:cs typeface="Arial"/>
              </a:defRPr>
            </a:pPr>
            <a:endParaRPr lang="pt-BR"/>
          </a:p>
        </c:txPr>
        <c:crossAx val="868473728"/>
        <c:crosses val="autoZero"/>
        <c:crossBetween val="midCat"/>
      </c:valAx>
      <c:spPr>
        <a:noFill/>
        <a:ln w="12700">
          <a:no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pt-B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2010400" y="5371925"/>
            <a:ext cx="16083275" cy="50892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2010400" y="5371925"/>
            <a:ext cx="16083275"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1" name="Google Shape;41;p1:notes"/>
          <p:cNvSpPr>
            <a:spLocks noGrp="1" noRot="1" noChangeAspect="1"/>
          </p:cNvSpPr>
          <p:nvPr>
            <p:ph type="sldImg" idx="2"/>
          </p:nvPr>
        </p:nvSpPr>
        <p:spPr>
          <a:xfrm>
            <a:off x="3351350" y="848200"/>
            <a:ext cx="13403400" cy="4241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283325" y="847725"/>
            <a:ext cx="7539038" cy="42418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520641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283325" y="847725"/>
            <a:ext cx="7539038" cy="42418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581523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283325" y="847725"/>
            <a:ext cx="7539038" cy="4241800"/>
          </a:xfrm>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88281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598e4ebe85_0_186:notes"/>
          <p:cNvSpPr txBox="1">
            <a:spLocks noGrp="1"/>
          </p:cNvSpPr>
          <p:nvPr>
            <p:ph type="body" idx="1"/>
          </p:nvPr>
        </p:nvSpPr>
        <p:spPr>
          <a:xfrm>
            <a:off x="2010400" y="5371925"/>
            <a:ext cx="16083300" cy="508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g598e4ebe85_0_186:notes"/>
          <p:cNvSpPr>
            <a:spLocks noGrp="1" noRot="1" noChangeAspect="1"/>
          </p:cNvSpPr>
          <p:nvPr>
            <p:ph type="sldImg" idx="2"/>
          </p:nvPr>
        </p:nvSpPr>
        <p:spPr>
          <a:xfrm>
            <a:off x="6283325" y="847725"/>
            <a:ext cx="7539038" cy="4241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8"/>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8"/>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sz="1800" b="0" i="0" u="none" strike="noStrike" cap="none">
                <a:solidFill>
                  <a:srgbClr val="888888"/>
                </a:solidFill>
                <a:latin typeface="Calibri"/>
                <a:ea typeface="Calibri"/>
                <a:cs typeface="Calibri"/>
                <a:sym typeface="Calibri"/>
              </a:defRPr>
            </a:lvl1pPr>
            <a:lvl2pPr marL="0" lvl="1" indent="0" algn="r">
              <a:spcBef>
                <a:spcPts val="0"/>
              </a:spcBef>
              <a:buNone/>
              <a:defRPr sz="1800" b="0" i="0" u="none" strike="noStrike" cap="none">
                <a:solidFill>
                  <a:srgbClr val="888888"/>
                </a:solidFill>
                <a:latin typeface="Calibri"/>
                <a:ea typeface="Calibri"/>
                <a:cs typeface="Calibri"/>
                <a:sym typeface="Calibri"/>
              </a:defRPr>
            </a:lvl2pPr>
            <a:lvl3pPr marL="0" lvl="2" indent="0" algn="r">
              <a:spcBef>
                <a:spcPts val="0"/>
              </a:spcBef>
              <a:buNone/>
              <a:defRPr sz="1800" b="0" i="0" u="none" strike="noStrike" cap="none">
                <a:solidFill>
                  <a:srgbClr val="888888"/>
                </a:solidFill>
                <a:latin typeface="Calibri"/>
                <a:ea typeface="Calibri"/>
                <a:cs typeface="Calibri"/>
                <a:sym typeface="Calibri"/>
              </a:defRPr>
            </a:lvl3pPr>
            <a:lvl4pPr marL="0" lvl="3" indent="0" algn="r">
              <a:spcBef>
                <a:spcPts val="0"/>
              </a:spcBef>
              <a:buNone/>
              <a:defRPr sz="1800" b="0" i="0" u="none" strike="noStrike" cap="none">
                <a:solidFill>
                  <a:srgbClr val="888888"/>
                </a:solidFill>
                <a:latin typeface="Calibri"/>
                <a:ea typeface="Calibri"/>
                <a:cs typeface="Calibri"/>
                <a:sym typeface="Calibri"/>
              </a:defRPr>
            </a:lvl4pPr>
            <a:lvl5pPr marL="0" lvl="4" indent="0" algn="r">
              <a:spcBef>
                <a:spcPts val="0"/>
              </a:spcBef>
              <a:buNone/>
              <a:defRPr sz="1800" b="0" i="0" u="none" strike="noStrike" cap="none">
                <a:solidFill>
                  <a:srgbClr val="888888"/>
                </a:solidFill>
                <a:latin typeface="Calibri"/>
                <a:ea typeface="Calibri"/>
                <a:cs typeface="Calibri"/>
                <a:sym typeface="Calibri"/>
              </a:defRPr>
            </a:lvl5pPr>
            <a:lvl6pPr marL="0" lvl="5" indent="0" algn="r">
              <a:spcBef>
                <a:spcPts val="0"/>
              </a:spcBef>
              <a:buNone/>
              <a:defRPr sz="1800" b="0" i="0" u="none" strike="noStrike" cap="none">
                <a:solidFill>
                  <a:srgbClr val="888888"/>
                </a:solidFill>
                <a:latin typeface="Calibri"/>
                <a:ea typeface="Calibri"/>
                <a:cs typeface="Calibri"/>
                <a:sym typeface="Calibri"/>
              </a:defRPr>
            </a:lvl6pPr>
            <a:lvl7pPr marL="0" lvl="6" indent="0" algn="r">
              <a:spcBef>
                <a:spcPts val="0"/>
              </a:spcBef>
              <a:buNone/>
              <a:defRPr sz="1800" b="0" i="0" u="none" strike="noStrike" cap="none">
                <a:solidFill>
                  <a:srgbClr val="888888"/>
                </a:solidFill>
                <a:latin typeface="Calibri"/>
                <a:ea typeface="Calibri"/>
                <a:cs typeface="Calibri"/>
                <a:sym typeface="Calibri"/>
              </a:defRPr>
            </a:lvl7pPr>
            <a:lvl8pPr marL="0" lvl="7" indent="0" algn="r">
              <a:spcBef>
                <a:spcPts val="0"/>
              </a:spcBef>
              <a:buNone/>
              <a:defRPr sz="1800" b="0" i="0" u="none" strike="noStrike" cap="none">
                <a:solidFill>
                  <a:srgbClr val="888888"/>
                </a:solidFill>
                <a:latin typeface="Calibri"/>
                <a:ea typeface="Calibri"/>
                <a:cs typeface="Calibri"/>
                <a:sym typeface="Calibri"/>
              </a:defRPr>
            </a:lvl8pPr>
            <a:lvl9pPr marL="0" lvl="8" indent="0" algn="r">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9"/>
          <p:cNvSpPr txBox="1">
            <a:spLocks noGrp="1"/>
          </p:cNvSpPr>
          <p:nvPr>
            <p:ph type="ctrTitle"/>
          </p:nvPr>
        </p:nvSpPr>
        <p:spPr>
          <a:xfrm>
            <a:off x="1507807" y="3505898"/>
            <a:ext cx="17088487" cy="2374963"/>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subTitle" idx="1"/>
          </p:nvPr>
        </p:nvSpPr>
        <p:spPr>
          <a:xfrm>
            <a:off x="3015615" y="6333236"/>
            <a:ext cx="14072870" cy="282733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9"/>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0"/>
          <p:cNvSpPr txBox="1">
            <a:spLocks noGrp="1"/>
          </p:cNvSpPr>
          <p:nvPr>
            <p:ph type="title"/>
          </p:nvPr>
        </p:nvSpPr>
        <p:spPr>
          <a:xfrm>
            <a:off x="1005205" y="452374"/>
            <a:ext cx="18093690" cy="180949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0"/>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0"/>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1005205" y="452374"/>
            <a:ext cx="18093690" cy="180949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1005205"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1"/>
          <p:cNvSpPr txBox="1">
            <a:spLocks noGrp="1"/>
          </p:cNvSpPr>
          <p:nvPr>
            <p:ph type="body" idx="2"/>
          </p:nvPr>
        </p:nvSpPr>
        <p:spPr>
          <a:xfrm>
            <a:off x="10353611" y="2601150"/>
            <a:ext cx="8745284" cy="7464171"/>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1"/>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1"/>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1005205" y="452374"/>
            <a:ext cx="18093690" cy="180949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2"/>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2"/>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2"/>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lvl="0" indent="0" algn="r">
              <a:spcBef>
                <a:spcPts val="0"/>
              </a:spcBef>
              <a:buNone/>
              <a:defRPr sz="1800">
                <a:solidFill>
                  <a:srgbClr val="888888"/>
                </a:solidFill>
                <a:latin typeface="Calibri"/>
                <a:ea typeface="Calibri"/>
                <a:cs typeface="Calibri"/>
                <a:sym typeface="Calibri"/>
              </a:defRPr>
            </a:lvl1pPr>
            <a:lvl2pPr marL="0" lvl="1" indent="0" algn="r">
              <a:spcBef>
                <a:spcPts val="0"/>
              </a:spcBef>
              <a:buNone/>
              <a:defRPr sz="1800">
                <a:solidFill>
                  <a:srgbClr val="888888"/>
                </a:solidFill>
                <a:latin typeface="Calibri"/>
                <a:ea typeface="Calibri"/>
                <a:cs typeface="Calibri"/>
                <a:sym typeface="Calibri"/>
              </a:defRPr>
            </a:lvl2pPr>
            <a:lvl3pPr marL="0" lvl="2" indent="0" algn="r">
              <a:spcBef>
                <a:spcPts val="0"/>
              </a:spcBef>
              <a:buNone/>
              <a:defRPr sz="1800">
                <a:solidFill>
                  <a:srgbClr val="888888"/>
                </a:solidFill>
                <a:latin typeface="Calibri"/>
                <a:ea typeface="Calibri"/>
                <a:cs typeface="Calibri"/>
                <a:sym typeface="Calibri"/>
              </a:defRPr>
            </a:lvl3pPr>
            <a:lvl4pPr marL="0" lvl="3" indent="0" algn="r">
              <a:spcBef>
                <a:spcPts val="0"/>
              </a:spcBef>
              <a:buNone/>
              <a:defRPr sz="1800">
                <a:solidFill>
                  <a:srgbClr val="888888"/>
                </a:solidFill>
                <a:latin typeface="Calibri"/>
                <a:ea typeface="Calibri"/>
                <a:cs typeface="Calibri"/>
                <a:sym typeface="Calibri"/>
              </a:defRPr>
            </a:lvl4pPr>
            <a:lvl5pPr marL="0" lvl="4" indent="0" algn="r">
              <a:spcBef>
                <a:spcPts val="0"/>
              </a:spcBef>
              <a:buNone/>
              <a:defRPr sz="1800">
                <a:solidFill>
                  <a:srgbClr val="888888"/>
                </a:solidFill>
                <a:latin typeface="Calibri"/>
                <a:ea typeface="Calibri"/>
                <a:cs typeface="Calibri"/>
                <a:sym typeface="Calibri"/>
              </a:defRPr>
            </a:lvl5pPr>
            <a:lvl6pPr marL="0" lvl="5" indent="0" algn="r">
              <a:spcBef>
                <a:spcPts val="0"/>
              </a:spcBef>
              <a:buNone/>
              <a:defRPr sz="1800">
                <a:solidFill>
                  <a:srgbClr val="888888"/>
                </a:solidFill>
                <a:latin typeface="Calibri"/>
                <a:ea typeface="Calibri"/>
                <a:cs typeface="Calibri"/>
                <a:sym typeface="Calibri"/>
              </a:defRPr>
            </a:lvl6pPr>
            <a:lvl7pPr marL="0" lvl="6" indent="0" algn="r">
              <a:spcBef>
                <a:spcPts val="0"/>
              </a:spcBef>
              <a:buNone/>
              <a:defRPr sz="1800">
                <a:solidFill>
                  <a:srgbClr val="888888"/>
                </a:solidFill>
                <a:latin typeface="Calibri"/>
                <a:ea typeface="Calibri"/>
                <a:cs typeface="Calibri"/>
                <a:sym typeface="Calibri"/>
              </a:defRPr>
            </a:lvl7pPr>
            <a:lvl8pPr marL="0" lvl="7" indent="0" algn="r">
              <a:spcBef>
                <a:spcPts val="0"/>
              </a:spcBef>
              <a:buNone/>
              <a:defRPr sz="1800">
                <a:solidFill>
                  <a:srgbClr val="888888"/>
                </a:solidFill>
                <a:latin typeface="Calibri"/>
                <a:ea typeface="Calibri"/>
                <a:cs typeface="Calibri"/>
                <a:sym typeface="Calibri"/>
              </a:defRPr>
            </a:lvl8pPr>
            <a:lvl9pPr marL="0" lvl="8" indent="0" algn="r">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1005205" y="452374"/>
            <a:ext cx="18093690" cy="180949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1005205" y="2601150"/>
            <a:ext cx="18093690" cy="7464171"/>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7"/>
          <p:cNvSpPr txBox="1">
            <a:spLocks noGrp="1"/>
          </p:cNvSpPr>
          <p:nvPr>
            <p:ph type="ftr" idx="11"/>
          </p:nvPr>
        </p:nvSpPr>
        <p:spPr>
          <a:xfrm>
            <a:off x="6835394" y="10517696"/>
            <a:ext cx="6433312" cy="565467"/>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dt" idx="10"/>
          </p:nvPr>
        </p:nvSpPr>
        <p:spPr>
          <a:xfrm>
            <a:off x="1005205" y="10517696"/>
            <a:ext cx="4623943" cy="565467"/>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14474953" y="10517696"/>
            <a:ext cx="4623943" cy="565467"/>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pic>
        <p:nvPicPr>
          <p:cNvPr id="43" name="Google Shape;43;p1" descr="Apresentação_1920_1080_V03-01.png"/>
          <p:cNvPicPr preferRelativeResize="0"/>
          <p:nvPr/>
        </p:nvPicPr>
        <p:blipFill rotWithShape="1">
          <a:blip r:embed="rId3">
            <a:alphaModFix/>
          </a:blip>
          <a:srcRect/>
          <a:stretch/>
        </p:blipFill>
        <p:spPr>
          <a:xfrm>
            <a:off x="0" y="0"/>
            <a:ext cx="20103556" cy="11309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10</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E a propriedade intelectual?</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3475247"/>
          </a:xfrm>
          <a:prstGeom prst="rect">
            <a:avLst/>
          </a:prstGeom>
          <a:noFill/>
        </p:spPr>
        <p:txBody>
          <a:bodyPr wrap="square" rtlCol="0">
            <a:spAutoFit/>
          </a:bodyPr>
          <a:lstStyle/>
          <a:p>
            <a:pPr>
              <a:lnSpc>
                <a:spcPct val="150000"/>
              </a:lnSpc>
            </a:pPr>
            <a:r>
              <a:rPr lang="pt-PT" sz="3000" dirty="0">
                <a:latin typeface="Montserrat" panose="020B0604020202020204" charset="0"/>
              </a:rPr>
              <a:t>Para efeitos da Lei de Inovação, entende-se por “direitos de propriedade intelectual” os direitos relativos à invenção, modelo de utilidade, desenho industrial, programa de computador, topografia de circuito integrado, cultivar e qualquer outro desenvolvimento tecnológico que acarrete o surgimento de novo produto, processo ou aperfeiçoamento incremental.</a:t>
            </a:r>
            <a:endParaRPr lang="pt-BR" sz="3000" dirty="0">
              <a:latin typeface="Montserrat" panose="020B0604020202020204" charset="0"/>
            </a:endParaRPr>
          </a:p>
        </p:txBody>
      </p:sp>
    </p:spTree>
    <p:extLst>
      <p:ext uri="{BB962C8B-B14F-4D97-AF65-F5344CB8AC3E}">
        <p14:creationId xmlns:p14="http://schemas.microsoft.com/office/powerpoint/2010/main" val="1965512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11</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E a patente?</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6740307"/>
          </a:xfrm>
          <a:prstGeom prst="rect">
            <a:avLst/>
          </a:prstGeom>
          <a:noFill/>
        </p:spPr>
        <p:txBody>
          <a:bodyPr wrap="square" rtlCol="0">
            <a:spAutoFit/>
          </a:bodyPr>
          <a:lstStyle/>
          <a:p>
            <a:pPr>
              <a:lnSpc>
                <a:spcPct val="150000"/>
              </a:lnSpc>
            </a:pPr>
            <a:r>
              <a:rPr lang="pt-BR" sz="2400" b="1" dirty="0">
                <a:latin typeface="Montserrat" panose="020B0604020202020204" charset="0"/>
              </a:rPr>
              <a:t>• Patente de Invenção (PI): </a:t>
            </a:r>
            <a:r>
              <a:rPr lang="pt-BR" sz="2400" dirty="0">
                <a:latin typeface="Montserrat" panose="020B0604020202020204" charset="0"/>
              </a:rPr>
              <a:t>Produtos ou processos que atendam aos requisitos de atividade inventiva, novidade e aplicação industrial. Sua validade é de 20 anos a partir da data do depósito.</a:t>
            </a:r>
            <a:br>
              <a:rPr lang="pt-BR" sz="2400" dirty="0">
                <a:latin typeface="Montserrat" panose="020B0604020202020204" charset="0"/>
              </a:rPr>
            </a:br>
            <a:r>
              <a:rPr lang="pt-BR" sz="2400" b="1" dirty="0">
                <a:latin typeface="Montserrat" panose="020B0604020202020204" charset="0"/>
              </a:rPr>
              <a:t>• Patente de Modelo de Utilidade (MU): </a:t>
            </a:r>
            <a:r>
              <a:rPr lang="pt-BR" sz="2400" dirty="0">
                <a:latin typeface="Montserrat" panose="020B0604020202020204" charset="0"/>
              </a:rPr>
              <a:t>Objeto de uso prático, ou parte deste, suscetível de aplicação industrial, que apresente nova forma ou disposição, envolvendo ato inventivo, que resulte em melhoria funcional no seu uso ou em sua fabricação. Sua validade é de 15 anos a partir da data do depósito.</a:t>
            </a:r>
            <a:br>
              <a:rPr lang="pt-BR" sz="2400" dirty="0">
                <a:latin typeface="Montserrat" panose="020B0604020202020204" charset="0"/>
              </a:rPr>
            </a:br>
            <a:r>
              <a:rPr lang="pt-BR" sz="2400" b="1" dirty="0">
                <a:latin typeface="Montserrat" panose="020B0604020202020204" charset="0"/>
              </a:rPr>
              <a:t>• Certificado de Adição de Invenção (C):</a:t>
            </a:r>
            <a:r>
              <a:rPr lang="pt-BR" sz="2400" dirty="0">
                <a:latin typeface="Montserrat" panose="020B0604020202020204" charset="0"/>
              </a:rPr>
              <a:t> Aperfeiçoamento ou desenvolvimento introduzido no objeto da invenção, mesmo que destituído de atividade inventiva, porém ainda dentro do mesmo conceito inventivo. O certificado será acessório à patente e com mesma data final de vigência desta.</a:t>
            </a:r>
          </a:p>
          <a:p>
            <a:pPr>
              <a:lnSpc>
                <a:spcPct val="150000"/>
              </a:lnSpc>
            </a:pPr>
            <a:endParaRPr lang="pt-PT" dirty="0">
              <a:latin typeface="Montserrat" panose="020B0604020202020204" charset="0"/>
            </a:endParaRPr>
          </a:p>
          <a:p>
            <a:pPr>
              <a:lnSpc>
                <a:spcPct val="150000"/>
              </a:lnSpc>
            </a:pPr>
            <a:r>
              <a:rPr lang="pt-PT" dirty="0">
                <a:latin typeface="Montserrat" panose="020B0604020202020204" charset="0"/>
              </a:rPr>
              <a:t>https://www.gov.br/inpi/pt-br/servicos/perguntas-frequentes/patentes</a:t>
            </a:r>
          </a:p>
          <a:p>
            <a:endParaRPr lang="pt-BR" sz="3000" dirty="0">
              <a:latin typeface="Montserrat" panose="020B0604020202020204" charset="0"/>
            </a:endParaRPr>
          </a:p>
        </p:txBody>
      </p:sp>
    </p:spTree>
    <p:extLst>
      <p:ext uri="{BB962C8B-B14F-4D97-AF65-F5344CB8AC3E}">
        <p14:creationId xmlns:p14="http://schemas.microsoft.com/office/powerpoint/2010/main" val="2465709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12</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E a patente?</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6694140"/>
          </a:xfrm>
          <a:prstGeom prst="rect">
            <a:avLst/>
          </a:prstGeom>
          <a:noFill/>
        </p:spPr>
        <p:txBody>
          <a:bodyPr wrap="square" rtlCol="0">
            <a:spAutoFit/>
          </a:bodyPr>
          <a:lstStyle/>
          <a:p>
            <a:pPr>
              <a:lnSpc>
                <a:spcPct val="150000"/>
              </a:lnSpc>
            </a:pPr>
            <a:r>
              <a:rPr lang="pt-BR" sz="2800" dirty="0">
                <a:latin typeface="Montserrat" panose="020B0604020202020204" charset="0"/>
              </a:rPr>
              <a:t>Patente é um título de propriedade temporária sobre uma </a:t>
            </a:r>
            <a:r>
              <a:rPr lang="pt-BR" sz="2800" b="1" dirty="0">
                <a:latin typeface="Montserrat" panose="020B0604020202020204" charset="0"/>
              </a:rPr>
              <a:t>invenção ou modelo de utilidade</a:t>
            </a:r>
            <a:r>
              <a:rPr lang="pt-BR" sz="2800" dirty="0">
                <a:latin typeface="Montserrat" panose="020B0604020202020204" charset="0"/>
              </a:rPr>
              <a:t>, outorgado pelo Estado aos inventores ou autores ou outras pessoas físicas ou jurídicas detentoras de direitos sobre a criação. Com este direito, o inventor ou o detentor da patente tem o direito de impedir terceiros, sem o seu consentimento, de produzir, usar, colocar a venda, vender ou importar produto objeto de sua patente e/ou processo ou produto obtido diretamente por processo por ele patenteado. Em contrapartida, o inventor se obriga a revelar detalhadamente todo o conteúdo técnico da matéria protegida pela patente.</a:t>
            </a:r>
          </a:p>
          <a:p>
            <a:pPr>
              <a:lnSpc>
                <a:spcPct val="150000"/>
              </a:lnSpc>
            </a:pPr>
            <a:endParaRPr lang="pt-BR" dirty="0"/>
          </a:p>
          <a:p>
            <a:pPr>
              <a:lnSpc>
                <a:spcPct val="150000"/>
              </a:lnSpc>
            </a:pPr>
            <a:endParaRPr lang="pt-BR" dirty="0"/>
          </a:p>
          <a:p>
            <a:pPr>
              <a:lnSpc>
                <a:spcPct val="150000"/>
              </a:lnSpc>
            </a:pPr>
            <a:r>
              <a:rPr lang="pt-PT" dirty="0">
                <a:latin typeface="Montserrat" panose="020B0604020202020204" charset="0"/>
              </a:rPr>
              <a:t>https://www.gov.br/inpi/pt-br/servicos/perguntas-frequentes/patentes</a:t>
            </a:r>
          </a:p>
          <a:p>
            <a:endParaRPr lang="pt-BR" sz="3000" dirty="0">
              <a:latin typeface="Montserrat" panose="020B0604020202020204" charset="0"/>
            </a:endParaRPr>
          </a:p>
        </p:txBody>
      </p:sp>
    </p:spTree>
    <p:extLst>
      <p:ext uri="{BB962C8B-B14F-4D97-AF65-F5344CB8AC3E}">
        <p14:creationId xmlns:p14="http://schemas.microsoft.com/office/powerpoint/2010/main" val="2214623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13</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E a patente?</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6149889"/>
          </a:xfrm>
          <a:prstGeom prst="rect">
            <a:avLst/>
          </a:prstGeom>
          <a:noFill/>
        </p:spPr>
        <p:txBody>
          <a:bodyPr wrap="square" rtlCol="0">
            <a:spAutoFit/>
          </a:bodyPr>
          <a:lstStyle/>
          <a:p>
            <a:pPr>
              <a:lnSpc>
                <a:spcPct val="150000"/>
              </a:lnSpc>
            </a:pPr>
            <a:r>
              <a:rPr lang="pt-BR" sz="2800" dirty="0">
                <a:latin typeface="Montserrat" panose="020B0604020202020204" charset="0"/>
              </a:rPr>
              <a:t>A Lei de Propriedade Industrial (Lei nº 9.279/1996) </a:t>
            </a:r>
            <a:r>
              <a:rPr lang="pt-BR" sz="2800" u="sng" dirty="0">
                <a:latin typeface="Montserrat" panose="020B0604020202020204" charset="0"/>
              </a:rPr>
              <a:t>exclui de proteção </a:t>
            </a:r>
            <a:r>
              <a:rPr lang="pt-BR" sz="2800" dirty="0">
                <a:latin typeface="Montserrat" panose="020B0604020202020204" charset="0"/>
              </a:rPr>
              <a:t>como invenção e como modelo de utilidade uma série de ações, criações, ideias abstratas, atividades intelectuais, descobertas científicas, métodos ou inventos </a:t>
            </a:r>
            <a:r>
              <a:rPr lang="pt-BR" sz="2800" u="sng" dirty="0">
                <a:latin typeface="Montserrat" panose="020B0604020202020204" charset="0"/>
              </a:rPr>
              <a:t>que não possam ser industrializados.</a:t>
            </a:r>
            <a:r>
              <a:rPr lang="pt-BR" sz="2800" dirty="0">
                <a:latin typeface="Montserrat" panose="020B0604020202020204" charset="0"/>
              </a:rPr>
              <a:t> Algumas destas criações podem ser protegidas pelo </a:t>
            </a:r>
            <a:r>
              <a:rPr lang="pt-BR" sz="2800" u="sng" dirty="0">
                <a:latin typeface="Montserrat" panose="020B0604020202020204" charset="0"/>
              </a:rPr>
              <a:t>Direito Autoral</a:t>
            </a:r>
            <a:r>
              <a:rPr lang="pt-BR" sz="2800" dirty="0">
                <a:latin typeface="Montserrat" panose="020B0604020202020204" charset="0"/>
              </a:rPr>
              <a:t> (Lei nº 9,610/1998), que nada tem a ver com o INPI.</a:t>
            </a:r>
          </a:p>
          <a:p>
            <a:pPr>
              <a:lnSpc>
                <a:spcPct val="150000"/>
              </a:lnSpc>
            </a:pPr>
            <a:endParaRPr lang="pt-PT" sz="1600" dirty="0">
              <a:latin typeface="Montserrat" panose="020B0604020202020204" charset="0"/>
            </a:endParaRPr>
          </a:p>
          <a:p>
            <a:pPr>
              <a:lnSpc>
                <a:spcPct val="150000"/>
              </a:lnSpc>
            </a:pPr>
            <a:endParaRPr lang="pt-PT" sz="1600" dirty="0">
              <a:latin typeface="Montserrat" panose="020B0604020202020204" charset="0"/>
            </a:endParaRPr>
          </a:p>
          <a:p>
            <a:pPr>
              <a:lnSpc>
                <a:spcPct val="150000"/>
              </a:lnSpc>
            </a:pPr>
            <a:endParaRPr lang="pt-PT" sz="1600" dirty="0">
              <a:latin typeface="Montserrat" panose="020B0604020202020204" charset="0"/>
            </a:endParaRPr>
          </a:p>
          <a:p>
            <a:pPr>
              <a:lnSpc>
                <a:spcPct val="150000"/>
              </a:lnSpc>
            </a:pPr>
            <a:endParaRPr lang="pt-PT" sz="1600" dirty="0">
              <a:latin typeface="Montserrat" panose="020B0604020202020204" charset="0"/>
            </a:endParaRPr>
          </a:p>
          <a:p>
            <a:pPr>
              <a:lnSpc>
                <a:spcPct val="150000"/>
              </a:lnSpc>
            </a:pPr>
            <a:endParaRPr lang="pt-PT" sz="1600" dirty="0">
              <a:latin typeface="Montserrat" panose="020B0604020202020204" charset="0"/>
            </a:endParaRPr>
          </a:p>
          <a:p>
            <a:pPr>
              <a:lnSpc>
                <a:spcPct val="150000"/>
              </a:lnSpc>
            </a:pPr>
            <a:endParaRPr lang="pt-PT" sz="1600" dirty="0">
              <a:latin typeface="Montserrat" panose="020B0604020202020204" charset="0"/>
            </a:endParaRPr>
          </a:p>
          <a:p>
            <a:pPr>
              <a:lnSpc>
                <a:spcPct val="150000"/>
              </a:lnSpc>
            </a:pPr>
            <a:endParaRPr lang="pt-PT" dirty="0">
              <a:latin typeface="Montserrat" panose="020B0604020202020204" charset="0"/>
            </a:endParaRPr>
          </a:p>
          <a:p>
            <a:pPr>
              <a:lnSpc>
                <a:spcPct val="150000"/>
              </a:lnSpc>
            </a:pPr>
            <a:r>
              <a:rPr lang="pt-PT" dirty="0">
                <a:latin typeface="Montserrat" panose="020B0604020202020204" charset="0"/>
              </a:rPr>
              <a:t>https://www.gov.br/inpi/pt-br/servicos/perguntas-frequentes/patentes</a:t>
            </a:r>
          </a:p>
        </p:txBody>
      </p:sp>
    </p:spTree>
    <p:extLst>
      <p:ext uri="{BB962C8B-B14F-4D97-AF65-F5344CB8AC3E}">
        <p14:creationId xmlns:p14="http://schemas.microsoft.com/office/powerpoint/2010/main" val="2476162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14</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E a patente?  Exemplos do que </a:t>
            </a:r>
            <a:r>
              <a:rPr lang="pt-BR" sz="3600" b="1" i="1" u="sng" dirty="0">
                <a:solidFill>
                  <a:srgbClr val="FFCC00"/>
                </a:solidFill>
                <a:latin typeface="Montserrat" panose="020B0604020202020204" charset="0"/>
              </a:rPr>
              <a:t>não dá</a:t>
            </a:r>
            <a:r>
              <a:rPr lang="pt-BR" sz="3600" b="1" i="1" dirty="0">
                <a:solidFill>
                  <a:srgbClr val="FFCC00"/>
                </a:solidFill>
                <a:latin typeface="Montserrat" panose="020B0604020202020204" charset="0"/>
              </a:rPr>
              <a:t>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601138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pt-BR" sz="2800" dirty="0">
                <a:latin typeface="Montserrat" panose="020B0604020202020204" charset="0"/>
              </a:rPr>
              <a:t>Técnicas cirúrgicas ou terapêuticas aplicadas sobre o corpo humano ou animal;</a:t>
            </a:r>
          </a:p>
          <a:p>
            <a:pPr marL="342900" indent="-342900">
              <a:spcAft>
                <a:spcPts val="600"/>
              </a:spcAft>
              <a:buFont typeface="Arial" panose="020B0604020202020204" pitchFamily="34" charset="0"/>
              <a:buChar char="•"/>
            </a:pPr>
            <a:r>
              <a:rPr lang="pt-BR" sz="2800" dirty="0">
                <a:latin typeface="Montserrat" panose="020B0604020202020204" charset="0"/>
              </a:rPr>
              <a:t>Planos, esquemas ou técnicas comerciais de cálculos, de financiamento, de crédito, de sorteio, de especulação e propaganda;</a:t>
            </a:r>
          </a:p>
          <a:p>
            <a:pPr marL="342900" indent="-342900">
              <a:spcAft>
                <a:spcPts val="600"/>
              </a:spcAft>
              <a:buFont typeface="Arial" panose="020B0604020202020204" pitchFamily="34" charset="0"/>
              <a:buChar char="•"/>
            </a:pPr>
            <a:r>
              <a:rPr lang="pt-BR" sz="2800" dirty="0">
                <a:latin typeface="Montserrat" panose="020B0604020202020204" charset="0"/>
              </a:rPr>
              <a:t>Planos de assistência médica, de seguros, esquema de descontos em lojas e também os métodos de ensino, regras de jogo, plantas de arquitetura;</a:t>
            </a:r>
          </a:p>
          <a:p>
            <a:pPr marL="342900" indent="-342900">
              <a:spcAft>
                <a:spcPts val="600"/>
              </a:spcAft>
              <a:buFont typeface="Arial" panose="020B0604020202020204" pitchFamily="34" charset="0"/>
              <a:buChar char="•"/>
            </a:pPr>
            <a:r>
              <a:rPr lang="pt-BR" sz="2800" dirty="0">
                <a:latin typeface="Montserrat" panose="020B0604020202020204" charset="0"/>
              </a:rPr>
              <a:t>Obras de arte, músicas, livros e filmes, assim como apresentações de informações, tais como cartazes e etiquetas com o retrato do dono;</a:t>
            </a:r>
          </a:p>
          <a:p>
            <a:pPr marL="342900" indent="-342900">
              <a:spcAft>
                <a:spcPts val="600"/>
              </a:spcAft>
              <a:buFont typeface="Arial" panose="020B0604020202020204" pitchFamily="34" charset="0"/>
              <a:buChar char="•"/>
            </a:pPr>
            <a:r>
              <a:rPr lang="pt-BR" sz="2800" dirty="0">
                <a:latin typeface="Montserrat" panose="020B0604020202020204" charset="0"/>
              </a:rPr>
              <a:t>Ideias abstratas, descobertas científicas, métodos matemáticos ou inventos </a:t>
            </a:r>
            <a:r>
              <a:rPr lang="pt-BR" sz="2800" u="sng" dirty="0">
                <a:latin typeface="Montserrat" panose="020B0604020202020204" charset="0"/>
              </a:rPr>
              <a:t>que não possam ser industrializados</a:t>
            </a:r>
            <a:r>
              <a:rPr lang="pt-BR" sz="2800" dirty="0">
                <a:latin typeface="Montserrat" panose="020B0604020202020204" charset="0"/>
              </a:rPr>
              <a:t>;</a:t>
            </a:r>
          </a:p>
          <a:p>
            <a:pPr marL="342900" indent="-342900">
              <a:spcAft>
                <a:spcPts val="600"/>
              </a:spcAft>
              <a:buFont typeface="Arial" panose="020B0604020202020204" pitchFamily="34" charset="0"/>
              <a:buChar char="•"/>
            </a:pPr>
            <a:r>
              <a:rPr lang="pt-BR" sz="2800" dirty="0">
                <a:latin typeface="Montserrat" panose="020B0604020202020204" charset="0"/>
              </a:rPr>
              <a:t>Todo ou parte de seres vivos naturais e materiais biológicos encontrados na natureza, ou ainda que dela isolados, inclusive o genoma ou germoplasma de qualquer ser vivo natural e os processos biológicos naturais.</a:t>
            </a:r>
          </a:p>
          <a:p>
            <a:pPr>
              <a:lnSpc>
                <a:spcPct val="150000"/>
              </a:lnSpc>
            </a:pPr>
            <a:r>
              <a:rPr lang="pt-PT" dirty="0">
                <a:latin typeface="Montserrat" panose="020B0604020202020204" charset="0"/>
              </a:rPr>
              <a:t>https://www.gov.br/inpi/pt-br/servicos/perguntas-frequentes/patentes</a:t>
            </a:r>
          </a:p>
        </p:txBody>
      </p:sp>
    </p:spTree>
    <p:extLst>
      <p:ext uri="{BB962C8B-B14F-4D97-AF65-F5344CB8AC3E}">
        <p14:creationId xmlns:p14="http://schemas.microsoft.com/office/powerpoint/2010/main" val="2383118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11425"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dirty="0">
                <a:solidFill>
                  <a:srgbClr val="FFFFFF"/>
                </a:solidFill>
                <a:latin typeface="Montserrat"/>
                <a:ea typeface="Montserrat"/>
                <a:cs typeface="Montserrat"/>
                <a:sym typeface="Montserrat"/>
              </a:rPr>
              <a:t>15</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49" y="1044775"/>
            <a:ext cx="10435917"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4" name="CaixaDeTexto 13">
            <a:extLst>
              <a:ext uri="{FF2B5EF4-FFF2-40B4-BE49-F238E27FC236}">
                <a16:creationId xmlns:a16="http://schemas.microsoft.com/office/drawing/2014/main" id="{2D37D38F-7944-4166-8747-B32B2C2D4D30}"/>
              </a:ext>
            </a:extLst>
          </p:cNvPr>
          <p:cNvSpPr txBox="1"/>
          <p:nvPr/>
        </p:nvSpPr>
        <p:spPr>
          <a:xfrm>
            <a:off x="891974" y="2262209"/>
            <a:ext cx="14309925" cy="6647974"/>
          </a:xfrm>
          <a:prstGeom prst="rect">
            <a:avLst/>
          </a:prstGeom>
          <a:noFill/>
        </p:spPr>
        <p:txBody>
          <a:bodyPr wrap="square" rtlCol="0">
            <a:spAutoFit/>
          </a:bodyPr>
          <a:lstStyle/>
          <a:p>
            <a:r>
              <a:rPr lang="pt-BR" sz="3600" b="1" dirty="0">
                <a:latin typeface="Montserrat" panose="020B0604020202020204" charset="0"/>
              </a:rPr>
              <a:t>Technology </a:t>
            </a:r>
            <a:r>
              <a:rPr lang="pt-BR" sz="3600" b="1" dirty="0" err="1">
                <a:latin typeface="Montserrat" panose="020B0604020202020204" charset="0"/>
              </a:rPr>
              <a:t>Readiness</a:t>
            </a:r>
            <a:r>
              <a:rPr lang="pt-BR" sz="3600" b="1" dirty="0">
                <a:latin typeface="Montserrat" panose="020B0604020202020204" charset="0"/>
              </a:rPr>
              <a:t> </a:t>
            </a:r>
            <a:r>
              <a:rPr lang="pt-BR" sz="3600" b="1" dirty="0" err="1">
                <a:latin typeface="Montserrat" panose="020B0604020202020204" charset="0"/>
              </a:rPr>
              <a:t>Level</a:t>
            </a:r>
            <a:r>
              <a:rPr lang="pt-BR" sz="3600" b="1" dirty="0">
                <a:latin typeface="Montserrat" panose="020B0604020202020204" charset="0"/>
              </a:rPr>
              <a:t> (TRL)</a:t>
            </a:r>
          </a:p>
          <a:p>
            <a:endParaRPr lang="pt-BR" sz="3000" dirty="0">
              <a:latin typeface="Montserrat" panose="020B0604020202020204" charset="0"/>
            </a:endParaRPr>
          </a:p>
          <a:p>
            <a:r>
              <a:rPr lang="pt-BR" sz="3000" dirty="0">
                <a:latin typeface="Montserrat" panose="020B0604020202020204" charset="0"/>
              </a:rPr>
              <a:t>Criada pela NASA em 1974 com 7 níveis e formalizada pela ISO 16290:2013  (ou NBR ISO 16290:205) com 9 níveis</a:t>
            </a:r>
          </a:p>
          <a:p>
            <a:endParaRPr lang="pt-BR" sz="3000" dirty="0">
              <a:latin typeface="Montserrat" panose="020B0604020202020204" charset="0"/>
            </a:endParaRPr>
          </a:p>
          <a:p>
            <a:pPr marL="342900" indent="-342900">
              <a:buFont typeface="Arial" panose="020B0604020202020204" pitchFamily="34" charset="0"/>
              <a:buChar char="•"/>
            </a:pPr>
            <a:r>
              <a:rPr lang="pt-BR" sz="3000" dirty="0">
                <a:solidFill>
                  <a:srgbClr val="00B050"/>
                </a:solidFill>
                <a:latin typeface="Montserrat" panose="020B0604020202020204" charset="0"/>
              </a:rPr>
              <a:t>TRL 1</a:t>
            </a:r>
            <a:r>
              <a:rPr lang="pt-BR" sz="3000" dirty="0">
                <a:latin typeface="Montserrat" panose="020B0604020202020204" charset="0"/>
              </a:rPr>
              <a:t> – Observação e registro de princípios básicos</a:t>
            </a:r>
          </a:p>
          <a:p>
            <a:pPr marL="342900" indent="-342900">
              <a:buFont typeface="Arial" panose="020B0604020202020204" pitchFamily="34" charset="0"/>
              <a:buChar char="•"/>
            </a:pPr>
            <a:r>
              <a:rPr lang="pt-BR" sz="3000" dirty="0">
                <a:solidFill>
                  <a:srgbClr val="00B050"/>
                </a:solidFill>
                <a:latin typeface="Montserrat" panose="020B0604020202020204" charset="0"/>
              </a:rPr>
              <a:t>TRL 2</a:t>
            </a:r>
            <a:r>
              <a:rPr lang="pt-BR" sz="3000" dirty="0">
                <a:latin typeface="Montserrat" panose="020B0604020202020204" charset="0"/>
              </a:rPr>
              <a:t> – Conceito tecnológico e/ou aplicação formulada</a:t>
            </a:r>
          </a:p>
          <a:p>
            <a:pPr marL="342900" indent="-342900">
              <a:buFont typeface="Arial" panose="020B0604020202020204" pitchFamily="34" charset="0"/>
              <a:buChar char="•"/>
            </a:pPr>
            <a:r>
              <a:rPr lang="pt-BR" sz="3000" dirty="0">
                <a:solidFill>
                  <a:srgbClr val="00B050"/>
                </a:solidFill>
                <a:latin typeface="Montserrat" panose="020B0604020202020204" charset="0"/>
              </a:rPr>
              <a:t>TRL 3 </a:t>
            </a:r>
            <a:r>
              <a:rPr lang="pt-BR" sz="3000" dirty="0">
                <a:latin typeface="Montserrat" panose="020B0604020202020204" charset="0"/>
              </a:rPr>
              <a:t>– Prova de conceito</a:t>
            </a:r>
          </a:p>
          <a:p>
            <a:pPr marL="342900" indent="-342900">
              <a:buFont typeface="Arial" panose="020B0604020202020204" pitchFamily="34" charset="0"/>
              <a:buChar char="•"/>
            </a:pPr>
            <a:r>
              <a:rPr lang="pt-BR" sz="3000" dirty="0">
                <a:solidFill>
                  <a:srgbClr val="FFC000"/>
                </a:solidFill>
                <a:latin typeface="Montserrat" panose="020B0604020202020204" charset="0"/>
              </a:rPr>
              <a:t>TRL 4</a:t>
            </a:r>
            <a:r>
              <a:rPr lang="pt-BR" sz="3000" dirty="0">
                <a:latin typeface="Montserrat" panose="020B0604020202020204" charset="0"/>
              </a:rPr>
              <a:t> – Validação do componente ou equipamento laboratório</a:t>
            </a:r>
          </a:p>
          <a:p>
            <a:pPr marL="342900" indent="-342900">
              <a:buFont typeface="Arial" panose="020B0604020202020204" pitchFamily="34" charset="0"/>
              <a:buChar char="•"/>
            </a:pPr>
            <a:r>
              <a:rPr lang="pt-BR" sz="3000" dirty="0">
                <a:solidFill>
                  <a:srgbClr val="FFC000"/>
                </a:solidFill>
                <a:latin typeface="Montserrat" panose="020B0604020202020204" charset="0"/>
              </a:rPr>
              <a:t>TRL 5</a:t>
            </a:r>
            <a:r>
              <a:rPr lang="pt-BR" sz="3000" dirty="0">
                <a:latin typeface="Montserrat" panose="020B0604020202020204" charset="0"/>
              </a:rPr>
              <a:t> – Validação do equipamento em ambiente relevante</a:t>
            </a:r>
          </a:p>
          <a:p>
            <a:pPr marL="342900" indent="-342900">
              <a:buFont typeface="Arial" panose="020B0604020202020204" pitchFamily="34" charset="0"/>
              <a:buChar char="•"/>
            </a:pPr>
            <a:r>
              <a:rPr lang="pt-BR" sz="3000" dirty="0">
                <a:solidFill>
                  <a:srgbClr val="FFC000"/>
                </a:solidFill>
                <a:latin typeface="Montserrat" panose="020B0604020202020204" charset="0"/>
              </a:rPr>
              <a:t>TRL 6</a:t>
            </a:r>
            <a:r>
              <a:rPr lang="pt-BR" sz="3000" dirty="0">
                <a:latin typeface="Montserrat" panose="020B0604020202020204" charset="0"/>
              </a:rPr>
              <a:t> – Protótipo em ambiente relevante</a:t>
            </a:r>
          </a:p>
          <a:p>
            <a:pPr marL="342900" indent="-342900">
              <a:buFont typeface="Arial" panose="020B0604020202020204" pitchFamily="34" charset="0"/>
              <a:buChar char="•"/>
            </a:pPr>
            <a:r>
              <a:rPr lang="pt-BR" sz="3000" dirty="0">
                <a:solidFill>
                  <a:srgbClr val="00B0F0"/>
                </a:solidFill>
                <a:latin typeface="Montserrat" panose="020B0604020202020204" charset="0"/>
              </a:rPr>
              <a:t>TRL 7</a:t>
            </a:r>
            <a:r>
              <a:rPr lang="pt-BR" sz="3000" dirty="0">
                <a:latin typeface="Montserrat" panose="020B0604020202020204" charset="0"/>
              </a:rPr>
              <a:t> – Demonstração do protótipo em ambiente real</a:t>
            </a:r>
          </a:p>
          <a:p>
            <a:pPr marL="342900" indent="-342900">
              <a:buFont typeface="Arial" panose="020B0604020202020204" pitchFamily="34" charset="0"/>
              <a:buChar char="•"/>
            </a:pPr>
            <a:r>
              <a:rPr lang="pt-BR" sz="3000" dirty="0">
                <a:solidFill>
                  <a:srgbClr val="00B0F0"/>
                </a:solidFill>
                <a:latin typeface="Montserrat" panose="020B0604020202020204" charset="0"/>
              </a:rPr>
              <a:t>TRL 8</a:t>
            </a:r>
            <a:r>
              <a:rPr lang="pt-BR" sz="3000" dirty="0">
                <a:latin typeface="Montserrat" panose="020B0604020202020204" charset="0"/>
              </a:rPr>
              <a:t> – Sistema completo e qualificado</a:t>
            </a:r>
          </a:p>
          <a:p>
            <a:pPr marL="342900" indent="-342900">
              <a:buFont typeface="Arial" panose="020B0604020202020204" pitchFamily="34" charset="0"/>
              <a:buChar char="•"/>
            </a:pPr>
            <a:r>
              <a:rPr lang="pt-BR" sz="3000" dirty="0">
                <a:solidFill>
                  <a:srgbClr val="00B0F0"/>
                </a:solidFill>
                <a:latin typeface="Montserrat" panose="020B0604020202020204" charset="0"/>
              </a:rPr>
              <a:t>TRL 9</a:t>
            </a:r>
            <a:r>
              <a:rPr lang="pt-BR" sz="3000" dirty="0">
                <a:latin typeface="Montserrat" panose="020B0604020202020204" charset="0"/>
              </a:rPr>
              <a:t> – Sistema aprovado em escala comercial</a:t>
            </a:r>
          </a:p>
        </p:txBody>
      </p:sp>
      <p:sp>
        <p:nvSpPr>
          <p:cNvPr id="2" name="CaixaDeTexto 1">
            <a:extLst>
              <a:ext uri="{FF2B5EF4-FFF2-40B4-BE49-F238E27FC236}">
                <a16:creationId xmlns:a16="http://schemas.microsoft.com/office/drawing/2014/main" id="{BA442334-0102-47F6-B970-005AAFA864C8}"/>
              </a:ext>
            </a:extLst>
          </p:cNvPr>
          <p:cNvSpPr txBox="1"/>
          <p:nvPr/>
        </p:nvSpPr>
        <p:spPr>
          <a:xfrm>
            <a:off x="668153" y="9325717"/>
            <a:ext cx="14757566" cy="646331"/>
          </a:xfrm>
          <a:prstGeom prst="rect">
            <a:avLst/>
          </a:prstGeom>
          <a:noFill/>
        </p:spPr>
        <p:txBody>
          <a:bodyPr wrap="none" rtlCol="0">
            <a:spAutoFit/>
          </a:bodyPr>
          <a:lstStyle/>
          <a:p>
            <a:r>
              <a:rPr lang="pt-BR" sz="3600" b="1" dirty="0">
                <a:latin typeface="Montserrat" panose="020B0604020202020204" charset="0"/>
              </a:rPr>
              <a:t>O MCTIC tem 3 áreas para estímulo de processos inovadores</a:t>
            </a:r>
          </a:p>
        </p:txBody>
      </p:sp>
    </p:spTree>
    <p:extLst>
      <p:ext uri="{BB962C8B-B14F-4D97-AF65-F5344CB8AC3E}">
        <p14:creationId xmlns:p14="http://schemas.microsoft.com/office/powerpoint/2010/main" val="368113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0"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dirty="0">
                <a:solidFill>
                  <a:srgbClr val="FFFFFF"/>
                </a:solidFill>
                <a:latin typeface="Montserrat"/>
                <a:ea typeface="Montserrat"/>
                <a:cs typeface="Montserrat"/>
                <a:sym typeface="Montserrat"/>
              </a:rPr>
              <a:t>16</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49" y="1044775"/>
            <a:ext cx="10435917"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pic>
        <p:nvPicPr>
          <p:cNvPr id="2" name="Picture 2" descr="O que são as Encomendas Tecnológicas?">
            <a:extLst>
              <a:ext uri="{FF2B5EF4-FFF2-40B4-BE49-F238E27FC236}">
                <a16:creationId xmlns:a16="http://schemas.microsoft.com/office/drawing/2014/main" id="{0D1CB204-10F2-4088-8EF8-24382792CE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330150"/>
            <a:ext cx="14240256" cy="835780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7" name="Gráfico 16">
            <a:extLst>
              <a:ext uri="{FF2B5EF4-FFF2-40B4-BE49-F238E27FC236}">
                <a16:creationId xmlns:a16="http://schemas.microsoft.com/office/drawing/2014/main" id="{D26A4AA6-DF19-44D1-9E4D-6389C2472BFB}"/>
              </a:ext>
            </a:extLst>
          </p:cNvPr>
          <p:cNvGraphicFramePr>
            <a:graphicFrameLocks/>
          </p:cNvGraphicFramePr>
          <p:nvPr>
            <p:extLst>
              <p:ext uri="{D42A27DB-BD31-4B8C-83A1-F6EECF244321}">
                <p14:modId xmlns:p14="http://schemas.microsoft.com/office/powerpoint/2010/main" val="2472592816"/>
              </p:ext>
            </p:extLst>
          </p:nvPr>
        </p:nvGraphicFramePr>
        <p:xfrm>
          <a:off x="5718578" y="2659379"/>
          <a:ext cx="8077807" cy="6599811"/>
        </p:xfrm>
        <a:graphic>
          <a:graphicData uri="http://schemas.openxmlformats.org/drawingml/2006/chart">
            <c:chart xmlns:c="http://schemas.openxmlformats.org/drawingml/2006/chart" xmlns:r="http://schemas.openxmlformats.org/officeDocument/2006/relationships" r:id="rId7"/>
          </a:graphicData>
        </a:graphic>
      </p:graphicFrame>
      <p:sp>
        <p:nvSpPr>
          <p:cNvPr id="3" name="CaixaDeTexto 2">
            <a:extLst>
              <a:ext uri="{FF2B5EF4-FFF2-40B4-BE49-F238E27FC236}">
                <a16:creationId xmlns:a16="http://schemas.microsoft.com/office/drawing/2014/main" id="{11E8DB02-DE4E-4D84-BB8F-3DE6BFFA34EC}"/>
              </a:ext>
            </a:extLst>
          </p:cNvPr>
          <p:cNvSpPr txBox="1"/>
          <p:nvPr/>
        </p:nvSpPr>
        <p:spPr>
          <a:xfrm>
            <a:off x="14053122" y="6791688"/>
            <a:ext cx="3333749" cy="1384995"/>
          </a:xfrm>
          <a:prstGeom prst="rect">
            <a:avLst/>
          </a:prstGeom>
          <a:noFill/>
        </p:spPr>
        <p:txBody>
          <a:bodyPr wrap="square" rtlCol="0">
            <a:spAutoFit/>
          </a:bodyPr>
          <a:lstStyle/>
          <a:p>
            <a:r>
              <a:rPr lang="pt-BR" dirty="0">
                <a:latin typeface="Montserrat" panose="020B0604020202020204" charset="0"/>
              </a:rPr>
              <a:t>Fonte: ABGI Brasil</a:t>
            </a:r>
          </a:p>
          <a:p>
            <a:r>
              <a:rPr lang="pt-BR" dirty="0">
                <a:latin typeface="Montserrat" panose="020B0604020202020204" charset="0"/>
              </a:rPr>
              <a:t>https://brasil.abgi-group.com/radar-inovacao/artigos-estudos/trl-recursos-financeiros-por-niveis-de-maturidade-tecnologica/</a:t>
            </a:r>
          </a:p>
        </p:txBody>
      </p:sp>
      <p:sp>
        <p:nvSpPr>
          <p:cNvPr id="7" name="CaixaDeTexto 6">
            <a:extLst>
              <a:ext uri="{FF2B5EF4-FFF2-40B4-BE49-F238E27FC236}">
                <a16:creationId xmlns:a16="http://schemas.microsoft.com/office/drawing/2014/main" id="{4D3A7971-CA8B-4A9B-9AF6-90BBBB3643D3}"/>
              </a:ext>
            </a:extLst>
          </p:cNvPr>
          <p:cNvSpPr txBox="1"/>
          <p:nvPr/>
        </p:nvSpPr>
        <p:spPr>
          <a:xfrm>
            <a:off x="13487921" y="3616117"/>
            <a:ext cx="3333750" cy="954107"/>
          </a:xfrm>
          <a:prstGeom prst="rect">
            <a:avLst/>
          </a:prstGeom>
          <a:noFill/>
        </p:spPr>
        <p:txBody>
          <a:bodyPr wrap="square" rtlCol="0">
            <a:spAutoFit/>
          </a:bodyPr>
          <a:lstStyle/>
          <a:p>
            <a:pPr algn="ctr"/>
            <a:r>
              <a:rPr lang="pt-BR" sz="2800" b="1" dirty="0">
                <a:solidFill>
                  <a:schemeClr val="bg2">
                    <a:lumMod val="75000"/>
                  </a:schemeClr>
                </a:solidFill>
                <a:latin typeface="Montserrat" panose="020B0604020202020204" charset="0"/>
              </a:rPr>
              <a:t>Investimento da empresa</a:t>
            </a:r>
          </a:p>
        </p:txBody>
      </p:sp>
    </p:spTree>
    <p:extLst>
      <p:ext uri="{BB962C8B-B14F-4D97-AF65-F5344CB8AC3E}">
        <p14:creationId xmlns:p14="http://schemas.microsoft.com/office/powerpoint/2010/main" val="104588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1800" dirty="0">
                <a:solidFill>
                  <a:srgbClr val="FFFFFF"/>
                </a:solidFill>
                <a:latin typeface="Montserrat"/>
                <a:ea typeface="Montserrat"/>
                <a:cs typeface="Montserrat"/>
                <a:sym typeface="Montserrat"/>
              </a:rPr>
              <a:t>17</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49" y="1044775"/>
            <a:ext cx="10435917"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3" name="CaixaDeTexto 2">
            <a:extLst>
              <a:ext uri="{FF2B5EF4-FFF2-40B4-BE49-F238E27FC236}">
                <a16:creationId xmlns:a16="http://schemas.microsoft.com/office/drawing/2014/main" id="{11E8DB02-DE4E-4D84-BB8F-3DE6BFFA34EC}"/>
              </a:ext>
            </a:extLst>
          </p:cNvPr>
          <p:cNvSpPr txBox="1"/>
          <p:nvPr/>
        </p:nvSpPr>
        <p:spPr>
          <a:xfrm>
            <a:off x="10222399" y="2772665"/>
            <a:ext cx="5887823" cy="6432530"/>
          </a:xfrm>
          <a:prstGeom prst="rect">
            <a:avLst/>
          </a:prstGeom>
          <a:noFill/>
        </p:spPr>
        <p:txBody>
          <a:bodyPr wrap="square" rtlCol="0">
            <a:spAutoFit/>
          </a:bodyPr>
          <a:lstStyle/>
          <a:p>
            <a:r>
              <a:rPr lang="pt-BR" sz="3200" dirty="0">
                <a:latin typeface="Montserrat" panose="020B0604020202020204" charset="0"/>
              </a:rPr>
              <a:t>A EMBRAPII financia projetos de maturidade TRL de 3 a 6, </a:t>
            </a:r>
            <a:r>
              <a:rPr lang="pt-BR" sz="3200" b="0" i="0" dirty="0">
                <a:solidFill>
                  <a:srgbClr val="3C3C3B"/>
                </a:solidFill>
                <a:effectLst/>
                <a:latin typeface="Montserrat" panose="020B0604020202020204" charset="0"/>
              </a:rPr>
              <a:t>o que pode envolver as etapas de prova de conceito, validação de tecnologias em ambiente de laboratório, validação de tecnologias em ambiente relevante ou demonstração de tecnologia, modelo, sistema/subsistema em escala de produção.</a:t>
            </a:r>
            <a:endParaRPr lang="pt-BR" sz="3200" dirty="0">
              <a:latin typeface="Montserrat" panose="020B0604020202020204" charset="0"/>
            </a:endParaRPr>
          </a:p>
          <a:p>
            <a:endParaRPr lang="pt-BR" dirty="0"/>
          </a:p>
          <a:p>
            <a:r>
              <a:rPr lang="pt-BR" dirty="0">
                <a:latin typeface="Montserrat" panose="020B0604020202020204" charset="0"/>
              </a:rPr>
              <a:t>Fonte: https://certi.org.br/blog/trl-desenvolvimento-projetos/</a:t>
            </a:r>
          </a:p>
        </p:txBody>
      </p:sp>
      <p:pic>
        <p:nvPicPr>
          <p:cNvPr id="2050" name="Picture 2">
            <a:extLst>
              <a:ext uri="{FF2B5EF4-FFF2-40B4-BE49-F238E27FC236}">
                <a16:creationId xmlns:a16="http://schemas.microsoft.com/office/drawing/2014/main" id="{44BA0A37-2AC6-4966-B597-E43EDCAFD2B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14896"/>
            <a:ext cx="10143100" cy="6557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578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18</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É possível tornar efetiva a relação empresa-academia no Brasil?</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5" y="4581221"/>
            <a:ext cx="9576150" cy="416774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pt-BR" sz="3000" dirty="0">
                <a:latin typeface="Montserrat" panose="020B0604020202020204" charset="0"/>
              </a:rPr>
              <a:t>Comunicação</a:t>
            </a:r>
          </a:p>
          <a:p>
            <a:pPr marL="342900" indent="-342900">
              <a:lnSpc>
                <a:spcPct val="150000"/>
              </a:lnSpc>
              <a:buFont typeface="Arial" panose="020B0604020202020204" pitchFamily="34" charset="0"/>
              <a:buChar char="•"/>
            </a:pPr>
            <a:r>
              <a:rPr lang="pt-BR" sz="3000" b="1" dirty="0">
                <a:latin typeface="Montserrat" panose="020B0604020202020204" charset="0"/>
              </a:rPr>
              <a:t>Alinhamento de expectativas</a:t>
            </a:r>
          </a:p>
          <a:p>
            <a:pPr marL="342900" indent="-342900">
              <a:lnSpc>
                <a:spcPct val="150000"/>
              </a:lnSpc>
              <a:buFont typeface="Arial" panose="020B0604020202020204" pitchFamily="34" charset="0"/>
              <a:buChar char="•"/>
            </a:pPr>
            <a:r>
              <a:rPr lang="pt-BR" sz="3000" dirty="0">
                <a:latin typeface="Montserrat" panose="020B0604020202020204" charset="0"/>
              </a:rPr>
              <a:t>Redução da burocracia na prática</a:t>
            </a:r>
          </a:p>
          <a:p>
            <a:pPr marL="342900" indent="-342900">
              <a:lnSpc>
                <a:spcPct val="150000"/>
              </a:lnSpc>
              <a:buFont typeface="Arial" panose="020B0604020202020204" pitchFamily="34" charset="0"/>
              <a:buChar char="•"/>
            </a:pPr>
            <a:r>
              <a:rPr lang="pt-BR" sz="3000" dirty="0">
                <a:latin typeface="Montserrat" panose="020B0604020202020204" charset="0"/>
              </a:rPr>
              <a:t>Mudança cultural na Academia e na Empresa</a:t>
            </a:r>
          </a:p>
          <a:p>
            <a:pPr marL="342900" indent="-342900">
              <a:lnSpc>
                <a:spcPct val="150000"/>
              </a:lnSpc>
              <a:buFont typeface="Arial" panose="020B0604020202020204" pitchFamily="34" charset="0"/>
              <a:buChar char="•"/>
            </a:pPr>
            <a:r>
              <a:rPr lang="pt-BR" sz="3000" b="1" dirty="0">
                <a:latin typeface="Montserrat" panose="020B0604020202020204" charset="0"/>
              </a:rPr>
              <a:t>Adequada valoração das atividades</a:t>
            </a:r>
          </a:p>
          <a:p>
            <a:pPr marL="342900" indent="-342900">
              <a:lnSpc>
                <a:spcPct val="150000"/>
              </a:lnSpc>
              <a:buFont typeface="Arial" panose="020B0604020202020204" pitchFamily="34" charset="0"/>
              <a:buChar char="•"/>
            </a:pPr>
            <a:r>
              <a:rPr lang="pt-BR" sz="3000" dirty="0">
                <a:latin typeface="Montserrat" panose="020B0604020202020204" charset="0"/>
              </a:rPr>
              <a:t>Fundações de Apoio</a:t>
            </a:r>
          </a:p>
        </p:txBody>
      </p:sp>
    </p:spTree>
    <p:extLst>
      <p:ext uri="{BB962C8B-B14F-4D97-AF65-F5344CB8AC3E}">
        <p14:creationId xmlns:p14="http://schemas.microsoft.com/office/powerpoint/2010/main" val="6663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19</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49" y="1044775"/>
            <a:ext cx="9910983"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4" name="CaixaDeTexto 13">
            <a:extLst>
              <a:ext uri="{FF2B5EF4-FFF2-40B4-BE49-F238E27FC236}">
                <a16:creationId xmlns:a16="http://schemas.microsoft.com/office/drawing/2014/main" id="{2D37D38F-7944-4166-8747-B32B2C2D4D30}"/>
              </a:ext>
            </a:extLst>
          </p:cNvPr>
          <p:cNvSpPr txBox="1"/>
          <p:nvPr/>
        </p:nvSpPr>
        <p:spPr>
          <a:xfrm>
            <a:off x="1145549" y="3561619"/>
            <a:ext cx="12917748" cy="5184946"/>
          </a:xfrm>
          <a:prstGeom prst="rect">
            <a:avLst/>
          </a:prstGeom>
          <a:noFill/>
        </p:spPr>
        <p:txBody>
          <a:bodyPr wrap="square" rtlCol="0">
            <a:spAutoFit/>
          </a:bodyPr>
          <a:lstStyle/>
          <a:p>
            <a:r>
              <a:rPr lang="pt-BR" sz="3600" b="1" dirty="0">
                <a:latin typeface="Montserrat" panose="020B0604020202020204" charset="0"/>
              </a:rPr>
              <a:t>O que está sendo feito na UFPR?</a:t>
            </a:r>
          </a:p>
          <a:p>
            <a:endParaRPr lang="pt-BR" sz="3000" dirty="0">
              <a:latin typeface="Montserrat" panose="020B0604020202020204" charset="0"/>
            </a:endParaRPr>
          </a:p>
          <a:p>
            <a:pPr marL="342900" indent="-342900">
              <a:lnSpc>
                <a:spcPct val="150000"/>
              </a:lnSpc>
              <a:buFont typeface="Arial" panose="020B0604020202020204" pitchFamily="34" charset="0"/>
              <a:buChar char="•"/>
            </a:pPr>
            <a:r>
              <a:rPr lang="pt-BR" sz="3000" dirty="0">
                <a:latin typeface="Montserrat" panose="020B0604020202020204" charset="0"/>
              </a:rPr>
              <a:t>Reorganização contínua da Agência de Inovação UFPR</a:t>
            </a:r>
          </a:p>
          <a:p>
            <a:pPr marL="342900" indent="-342900">
              <a:lnSpc>
                <a:spcPct val="150000"/>
              </a:lnSpc>
              <a:buFont typeface="Arial" panose="020B0604020202020204" pitchFamily="34" charset="0"/>
              <a:buChar char="•"/>
            </a:pPr>
            <a:r>
              <a:rPr lang="pt-BR" sz="3000" dirty="0">
                <a:latin typeface="Montserrat" panose="020B0604020202020204" charset="0"/>
              </a:rPr>
              <a:t>Aproximação com a sociedade e empresas</a:t>
            </a:r>
          </a:p>
          <a:p>
            <a:pPr marL="342900" indent="-342900">
              <a:lnSpc>
                <a:spcPct val="150000"/>
              </a:lnSpc>
              <a:buFont typeface="Arial" panose="020B0604020202020204" pitchFamily="34" charset="0"/>
              <a:buChar char="•"/>
            </a:pPr>
            <a:r>
              <a:rPr lang="pt-BR" sz="3000" dirty="0">
                <a:latin typeface="Montserrat" panose="020B0604020202020204" charset="0"/>
              </a:rPr>
              <a:t>Organização de laboratórios e grupos de pesquisas</a:t>
            </a:r>
          </a:p>
          <a:p>
            <a:pPr marL="342900" indent="-342900">
              <a:lnSpc>
                <a:spcPct val="150000"/>
              </a:lnSpc>
              <a:buFont typeface="Arial" panose="020B0604020202020204" pitchFamily="34" charset="0"/>
              <a:buChar char="•"/>
            </a:pPr>
            <a:r>
              <a:rPr lang="pt-BR" sz="3000" dirty="0">
                <a:latin typeface="Montserrat" panose="020B0604020202020204" charset="0"/>
              </a:rPr>
              <a:t>Padronização de procedimentos</a:t>
            </a:r>
          </a:p>
          <a:p>
            <a:pPr marL="342900" indent="-342900">
              <a:lnSpc>
                <a:spcPct val="150000"/>
              </a:lnSpc>
              <a:buFont typeface="Arial" panose="020B0604020202020204" pitchFamily="34" charset="0"/>
              <a:buChar char="•"/>
            </a:pPr>
            <a:r>
              <a:rPr lang="pt-BR" sz="3000" dirty="0">
                <a:latin typeface="Montserrat" panose="020B0604020202020204" charset="0"/>
              </a:rPr>
              <a:t>Fomento à Inovação e interdisciplinaridade</a:t>
            </a:r>
          </a:p>
          <a:p>
            <a:pPr marL="342900" indent="-342900">
              <a:lnSpc>
                <a:spcPct val="150000"/>
              </a:lnSpc>
              <a:buFont typeface="Arial" panose="020B0604020202020204" pitchFamily="34" charset="0"/>
              <a:buChar char="•"/>
            </a:pPr>
            <a:r>
              <a:rPr lang="pt-BR" sz="3000" dirty="0">
                <a:latin typeface="Montserrat" panose="020B0604020202020204" charset="0"/>
              </a:rPr>
              <a:t>Estímulo ao empreendedorismo</a:t>
            </a:r>
          </a:p>
        </p:txBody>
      </p:sp>
    </p:spTree>
    <p:extLst>
      <p:ext uri="{BB962C8B-B14F-4D97-AF65-F5344CB8AC3E}">
        <p14:creationId xmlns:p14="http://schemas.microsoft.com/office/powerpoint/2010/main" val="242607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02</a:t>
            </a:r>
            <a:endParaRPr sz="1800" dirty="0">
              <a:solidFill>
                <a:srgbClr val="FFFFFF"/>
              </a:solidFill>
              <a:latin typeface="Montserrat"/>
              <a:ea typeface="Montserrat"/>
              <a:cs typeface="Montserrat"/>
              <a:sym typeface="Montserrat"/>
            </a:endParaRPr>
          </a:p>
        </p:txBody>
      </p:sp>
      <p:sp>
        <p:nvSpPr>
          <p:cNvPr id="6" name="Google Shape;81;p3"/>
          <p:cNvSpPr txBox="1"/>
          <p:nvPr/>
        </p:nvSpPr>
        <p:spPr>
          <a:xfrm>
            <a:off x="1305975" y="3933525"/>
            <a:ext cx="11385300" cy="110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dirty="0">
                <a:solidFill>
                  <a:srgbClr val="D52531"/>
                </a:solidFill>
                <a:latin typeface="Montserrat"/>
                <a:ea typeface="Montserrat"/>
                <a:cs typeface="Montserrat"/>
                <a:sym typeface="Montserrat"/>
              </a:rPr>
              <a:t>AGÊNCIA DE INOVAÇÃO UFPR</a:t>
            </a:r>
            <a:endParaRPr sz="5000" b="1" dirty="0">
              <a:solidFill>
                <a:srgbClr val="D52531"/>
              </a:solidFill>
              <a:latin typeface="Montserrat"/>
              <a:ea typeface="Montserrat"/>
              <a:cs typeface="Montserrat"/>
              <a:sym typeface="Montserrat"/>
            </a:endParaRPr>
          </a:p>
        </p:txBody>
      </p:sp>
      <p:sp>
        <p:nvSpPr>
          <p:cNvPr id="7" name="Google Shape;82;p3"/>
          <p:cNvSpPr/>
          <p:nvPr/>
        </p:nvSpPr>
        <p:spPr>
          <a:xfrm>
            <a:off x="1488150" y="5041725"/>
            <a:ext cx="7620600" cy="60600"/>
          </a:xfrm>
          <a:prstGeom prst="rect">
            <a:avLst/>
          </a:prstGeom>
          <a:solidFill>
            <a:srgbClr val="D52531"/>
          </a:solidFill>
          <a:ln w="9525" cap="flat" cmpd="sng">
            <a:solidFill>
              <a:srgbClr val="D5253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84;p3"/>
          <p:cNvSpPr txBox="1"/>
          <p:nvPr/>
        </p:nvSpPr>
        <p:spPr>
          <a:xfrm>
            <a:off x="1307918" y="5196183"/>
            <a:ext cx="13728881" cy="1678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4800" dirty="0">
                <a:solidFill>
                  <a:srgbClr val="FF0000"/>
                </a:solidFill>
                <a:effectLst/>
                <a:latin typeface="Montserrat" panose="020B0604020202020204" charset="0"/>
                <a:ea typeface="Calibri" panose="020F0502020204030204" pitchFamily="34" charset="0"/>
              </a:rPr>
              <a:t>Inovação e transferência de conhecimento </a:t>
            </a:r>
          </a:p>
          <a:p>
            <a:pPr marL="0" lvl="0" indent="0" algn="l" rtl="0">
              <a:spcBef>
                <a:spcPts val="0"/>
              </a:spcBef>
              <a:spcAft>
                <a:spcPts val="0"/>
              </a:spcAft>
              <a:buNone/>
            </a:pPr>
            <a:r>
              <a:rPr lang="pt-BR" sz="4800" dirty="0">
                <a:solidFill>
                  <a:srgbClr val="FF0000"/>
                </a:solidFill>
                <a:effectLst/>
                <a:latin typeface="Montserrat" panose="020B0604020202020204" charset="0"/>
                <a:ea typeface="Calibri" panose="020F0502020204030204" pitchFamily="34" charset="0"/>
              </a:rPr>
              <a:t>(item 3.1 da ficha de avaliação da CAPES) </a:t>
            </a:r>
            <a:endParaRPr lang="pt-BR" sz="4800" dirty="0">
              <a:solidFill>
                <a:srgbClr val="FF0000"/>
              </a:solidFill>
              <a:latin typeface="Montserrat" panose="020B0604020202020204" charset="0"/>
              <a:ea typeface="Montserrat"/>
              <a:cs typeface="Montserrat"/>
              <a:sym typeface="Montserrat"/>
            </a:endParaRPr>
          </a:p>
        </p:txBody>
      </p:sp>
      <p:sp>
        <p:nvSpPr>
          <p:cNvPr id="9" name="Google Shape;96;g598e4ebe85_0_6"/>
          <p:cNvSpPr txBox="1"/>
          <p:nvPr/>
        </p:nvSpPr>
        <p:spPr>
          <a:xfrm>
            <a:off x="493874" y="10861450"/>
            <a:ext cx="16574925" cy="440100"/>
          </a:xfrm>
          <a:prstGeom prst="rect">
            <a:avLst/>
          </a:prstGeom>
          <a:noFill/>
          <a:ln>
            <a:noFill/>
          </a:ln>
        </p:spPr>
        <p:txBody>
          <a:bodyPr spcFirstLastPara="1" wrap="square" lIns="91425" tIns="91425" rIns="91425" bIns="91425" anchor="t" anchorCtr="0">
            <a:noAutofit/>
          </a:bodyPr>
          <a:lstStyle/>
          <a:p>
            <a:pPr lvl="0"/>
            <a:r>
              <a:rPr lang="en-US" sz="1600" dirty="0">
                <a:solidFill>
                  <a:srgbClr val="FFFFFF"/>
                </a:solidFill>
                <a:latin typeface="Montserrat"/>
                <a:ea typeface="Montserrat"/>
                <a:cs typeface="Montserrat"/>
                <a:sym typeface="Montserrat"/>
              </a:rPr>
              <a:t>Prof. Dr. CARLOS ITSUO YAMAMOTO    |  DIRETOR EXECUTIVO DA AGÊNCIA DE INOVAÇÃO UFPR    |   (41) 3360-7416     |     ciyama@ufpr.br</a:t>
            </a:r>
            <a:endParaRPr sz="1600" dirty="0">
              <a:solidFill>
                <a:srgbClr val="FFFFFF"/>
              </a:solidFill>
              <a:latin typeface="Montserrat"/>
              <a:ea typeface="Montserrat"/>
              <a:cs typeface="Montserrat"/>
              <a:sym typeface="Montserrat"/>
            </a:endParaRPr>
          </a:p>
        </p:txBody>
      </p:sp>
      <p:sp>
        <p:nvSpPr>
          <p:cNvPr id="2" name="Google Shape;84;p3">
            <a:extLst>
              <a:ext uri="{FF2B5EF4-FFF2-40B4-BE49-F238E27FC236}">
                <a16:creationId xmlns:a16="http://schemas.microsoft.com/office/drawing/2014/main" id="{2C61020D-86ED-48A4-8C82-F6E0665EBB85}"/>
              </a:ext>
            </a:extLst>
          </p:cNvPr>
          <p:cNvSpPr txBox="1"/>
          <p:nvPr/>
        </p:nvSpPr>
        <p:spPr>
          <a:xfrm>
            <a:off x="11129252" y="8188867"/>
            <a:ext cx="6837016" cy="167875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200" dirty="0">
                <a:solidFill>
                  <a:srgbClr val="FF0000"/>
                </a:solidFill>
                <a:effectLst/>
                <a:latin typeface="Montserrat" panose="020B0604020202020204" charset="0"/>
                <a:ea typeface="Calibri" panose="020F0502020204030204" pitchFamily="34" charset="0"/>
              </a:rPr>
              <a:t>Prof. Dr. Carlos </a:t>
            </a:r>
            <a:r>
              <a:rPr lang="pt-BR" sz="3200" dirty="0" err="1">
                <a:solidFill>
                  <a:srgbClr val="FF0000"/>
                </a:solidFill>
                <a:effectLst/>
                <a:latin typeface="Montserrat" panose="020B0604020202020204" charset="0"/>
                <a:ea typeface="Calibri" panose="020F0502020204030204" pitchFamily="34" charset="0"/>
              </a:rPr>
              <a:t>Itsuo</a:t>
            </a:r>
            <a:r>
              <a:rPr lang="pt-BR" sz="3200" dirty="0">
                <a:solidFill>
                  <a:srgbClr val="FF0000"/>
                </a:solidFill>
                <a:effectLst/>
                <a:latin typeface="Montserrat" panose="020B0604020202020204" charset="0"/>
                <a:ea typeface="Calibri" panose="020F0502020204030204" pitchFamily="34" charset="0"/>
              </a:rPr>
              <a:t> Yamamoto</a:t>
            </a:r>
          </a:p>
          <a:p>
            <a:pPr marL="0" lvl="0" indent="0" algn="l" rtl="0">
              <a:spcBef>
                <a:spcPts val="0"/>
              </a:spcBef>
              <a:spcAft>
                <a:spcPts val="0"/>
              </a:spcAft>
              <a:buNone/>
            </a:pPr>
            <a:r>
              <a:rPr lang="pt-BR" sz="3200" dirty="0">
                <a:solidFill>
                  <a:srgbClr val="FF0000"/>
                </a:solidFill>
                <a:effectLst/>
                <a:latin typeface="Montserrat" panose="020B0604020202020204" charset="0"/>
                <a:ea typeface="Calibri" panose="020F0502020204030204" pitchFamily="34" charset="0"/>
              </a:rPr>
              <a:t>Diretor Executivo</a:t>
            </a:r>
            <a:endParaRPr lang="pt-BR" sz="3200" dirty="0">
              <a:solidFill>
                <a:srgbClr val="FF0000"/>
              </a:solidFill>
              <a:latin typeface="Montserrat" panose="020B0604020202020204" charset="0"/>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543"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20</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109608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Retângulo 14">
            <a:extLst>
              <a:ext uri="{FF2B5EF4-FFF2-40B4-BE49-F238E27FC236}">
                <a16:creationId xmlns:a16="http://schemas.microsoft.com/office/drawing/2014/main" id="{BF6A11A6-37A5-434E-94F6-4DE1F2751075}"/>
              </a:ext>
            </a:extLst>
          </p:cNvPr>
          <p:cNvSpPr>
            <a:spLocks noChangeAspect="1"/>
          </p:cNvSpPr>
          <p:nvPr/>
        </p:nvSpPr>
        <p:spPr>
          <a:xfrm>
            <a:off x="2781588" y="5799804"/>
            <a:ext cx="6447184" cy="911417"/>
          </a:xfrm>
          <a:prstGeom prst="rect">
            <a:avLst/>
          </a:prstGeom>
        </p:spPr>
        <p:txBody>
          <a:bodyPr>
            <a:spAutoFit/>
          </a:bodyPr>
          <a:lstStyle/>
          <a:p>
            <a:br>
              <a:rPr lang="pt-BR" dirty="0"/>
            </a:br>
            <a:endParaRPr lang="pt-BR" dirty="0"/>
          </a:p>
        </p:txBody>
      </p:sp>
      <p:grpSp>
        <p:nvGrpSpPr>
          <p:cNvPr id="17" name="Grupo 14">
            <a:extLst>
              <a:ext uri="{FF2B5EF4-FFF2-40B4-BE49-F238E27FC236}">
                <a16:creationId xmlns:a16="http://schemas.microsoft.com/office/drawing/2014/main" id="{AD209A42-E7AB-442E-A664-82D8544D9EB4}"/>
              </a:ext>
            </a:extLst>
          </p:cNvPr>
          <p:cNvGrpSpPr/>
          <p:nvPr/>
        </p:nvGrpSpPr>
        <p:grpSpPr>
          <a:xfrm>
            <a:off x="173190" y="2683620"/>
            <a:ext cx="9847841" cy="7853578"/>
            <a:chOff x="881799" y="1357176"/>
            <a:chExt cx="6845996" cy="4909810"/>
          </a:xfrm>
        </p:grpSpPr>
        <p:pic>
          <p:nvPicPr>
            <p:cNvPr id="20" name="Imagem 19">
              <a:extLst>
                <a:ext uri="{FF2B5EF4-FFF2-40B4-BE49-F238E27FC236}">
                  <a16:creationId xmlns:a16="http://schemas.microsoft.com/office/drawing/2014/main" id="{A1FE74B6-C1E9-4896-BFC5-AD106DDB94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799" y="1357176"/>
              <a:ext cx="6480126" cy="4909810"/>
            </a:xfrm>
            <a:prstGeom prst="rect">
              <a:avLst/>
            </a:prstGeom>
          </p:spPr>
        </p:pic>
        <p:sp>
          <p:nvSpPr>
            <p:cNvPr id="21" name="Retângulo 20">
              <a:extLst>
                <a:ext uri="{FF2B5EF4-FFF2-40B4-BE49-F238E27FC236}">
                  <a16:creationId xmlns:a16="http://schemas.microsoft.com/office/drawing/2014/main" id="{85332239-725F-4760-82D6-25AE89BFDD2C}"/>
                </a:ext>
              </a:extLst>
            </p:cNvPr>
            <p:cNvSpPr/>
            <p:nvPr/>
          </p:nvSpPr>
          <p:spPr>
            <a:xfrm>
              <a:off x="7092176" y="1357176"/>
              <a:ext cx="635619" cy="8284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
        <p:nvSpPr>
          <p:cNvPr id="18" name="CaixaDeTexto 17">
            <a:extLst>
              <a:ext uri="{FF2B5EF4-FFF2-40B4-BE49-F238E27FC236}">
                <a16:creationId xmlns:a16="http://schemas.microsoft.com/office/drawing/2014/main" id="{55D2A275-DB36-40A7-BE38-80F192A4768D}"/>
              </a:ext>
            </a:extLst>
          </p:cNvPr>
          <p:cNvSpPr txBox="1"/>
          <p:nvPr/>
        </p:nvSpPr>
        <p:spPr>
          <a:xfrm>
            <a:off x="3336188" y="4912268"/>
            <a:ext cx="1160895" cy="461665"/>
          </a:xfrm>
          <a:prstGeom prst="rect">
            <a:avLst/>
          </a:prstGeom>
          <a:noFill/>
        </p:spPr>
        <p:txBody>
          <a:bodyPr wrap="none" rtlCol="0">
            <a:spAutoFit/>
          </a:bodyPr>
          <a:lstStyle/>
          <a:p>
            <a:r>
              <a:rPr lang="pt-BR" sz="2400" b="1" dirty="0">
                <a:solidFill>
                  <a:srgbClr val="FF0000"/>
                </a:solidFill>
                <a:latin typeface="Montserrat" panose="020B0604020202020204" charset="0"/>
              </a:rPr>
              <a:t>UFPR</a:t>
            </a:r>
            <a:r>
              <a:rPr lang="pt-BR" sz="2400" dirty="0">
                <a:solidFill>
                  <a:srgbClr val="FF0000"/>
                </a:solidFill>
              </a:rPr>
              <a:t> </a:t>
            </a:r>
          </a:p>
        </p:txBody>
      </p:sp>
      <p:sp>
        <p:nvSpPr>
          <p:cNvPr id="19" name="CaixaDeTexto 18">
            <a:extLst>
              <a:ext uri="{FF2B5EF4-FFF2-40B4-BE49-F238E27FC236}">
                <a16:creationId xmlns:a16="http://schemas.microsoft.com/office/drawing/2014/main" id="{FF3D6761-063C-44E9-BFFE-D66A80354E45}"/>
              </a:ext>
            </a:extLst>
          </p:cNvPr>
          <p:cNvSpPr txBox="1"/>
          <p:nvPr/>
        </p:nvSpPr>
        <p:spPr>
          <a:xfrm>
            <a:off x="3336188" y="5411799"/>
            <a:ext cx="6684843" cy="461665"/>
          </a:xfrm>
          <a:prstGeom prst="rect">
            <a:avLst/>
          </a:prstGeom>
          <a:noFill/>
        </p:spPr>
        <p:txBody>
          <a:bodyPr wrap="none" rtlCol="0">
            <a:spAutoFit/>
          </a:bodyPr>
          <a:lstStyle/>
          <a:p>
            <a:r>
              <a:rPr lang="pt-BR" sz="2400" b="1" dirty="0">
                <a:solidFill>
                  <a:srgbClr val="92D050"/>
                </a:solidFill>
                <a:latin typeface="Montserrat" panose="020B0604020202020204" charset="0"/>
              </a:rPr>
              <a:t>UFPR + Agência de Inovação + Fundação </a:t>
            </a:r>
          </a:p>
        </p:txBody>
      </p:sp>
      <p:sp>
        <p:nvSpPr>
          <p:cNvPr id="22" name="Seta para a Direita Listrada 20">
            <a:extLst>
              <a:ext uri="{FF2B5EF4-FFF2-40B4-BE49-F238E27FC236}">
                <a16:creationId xmlns:a16="http://schemas.microsoft.com/office/drawing/2014/main" id="{88EECDD1-1D40-4DFC-BD7C-CEACAED888D9}"/>
              </a:ext>
            </a:extLst>
          </p:cNvPr>
          <p:cNvSpPr>
            <a:spLocks noChangeAspect="1"/>
          </p:cNvSpPr>
          <p:nvPr/>
        </p:nvSpPr>
        <p:spPr>
          <a:xfrm>
            <a:off x="9923959" y="6359979"/>
            <a:ext cx="1348400" cy="912045"/>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CaixaDeTexto 22">
            <a:extLst>
              <a:ext uri="{FF2B5EF4-FFF2-40B4-BE49-F238E27FC236}">
                <a16:creationId xmlns:a16="http://schemas.microsoft.com/office/drawing/2014/main" id="{47D0981E-481E-4E5C-BEC6-136F461F43F9}"/>
              </a:ext>
            </a:extLst>
          </p:cNvPr>
          <p:cNvSpPr txBox="1">
            <a:spLocks noChangeAspect="1"/>
          </p:cNvSpPr>
          <p:nvPr/>
        </p:nvSpPr>
        <p:spPr>
          <a:xfrm>
            <a:off x="12129247" y="5601930"/>
            <a:ext cx="5082347" cy="3046988"/>
          </a:xfrm>
          <a:prstGeom prst="rect">
            <a:avLst/>
          </a:prstGeom>
          <a:noFill/>
        </p:spPr>
        <p:txBody>
          <a:bodyPr wrap="square" rtlCol="0">
            <a:spAutoFit/>
          </a:bodyPr>
          <a:lstStyle/>
          <a:p>
            <a:pPr marL="285750" indent="-285750">
              <a:buFont typeface="Wingdings" charset="2"/>
              <a:buChar char="ü"/>
            </a:pPr>
            <a:r>
              <a:rPr lang="pt-BR" sz="3200" i="1" dirty="0">
                <a:solidFill>
                  <a:srgbClr val="EF7E25"/>
                </a:solidFill>
                <a:latin typeface="Montserrat" panose="020B0604020202020204" charset="0"/>
              </a:rPr>
              <a:t>Viabilidade Técnica (Governamental) </a:t>
            </a:r>
          </a:p>
          <a:p>
            <a:pPr marL="285750" indent="-285750">
              <a:buFont typeface="Wingdings" charset="2"/>
              <a:buChar char="ü"/>
            </a:pPr>
            <a:endParaRPr lang="pt-BR" sz="3200" i="1" dirty="0">
              <a:solidFill>
                <a:srgbClr val="EF7E25"/>
              </a:solidFill>
              <a:latin typeface="Montserrat" panose="020B0604020202020204" charset="0"/>
            </a:endParaRPr>
          </a:p>
          <a:p>
            <a:pPr marL="285750" indent="-285750">
              <a:buFont typeface="Wingdings" charset="2"/>
              <a:buChar char="ü"/>
            </a:pPr>
            <a:r>
              <a:rPr lang="pt-BR" sz="3200" i="1" dirty="0">
                <a:solidFill>
                  <a:srgbClr val="EF7E25"/>
                </a:solidFill>
                <a:latin typeface="Montserrat" panose="020B0604020202020204" charset="0"/>
              </a:rPr>
              <a:t>Viabilidade Jurídica</a:t>
            </a:r>
          </a:p>
          <a:p>
            <a:pPr marL="285750" indent="-285750">
              <a:buFont typeface="Wingdings" charset="2"/>
              <a:buChar char="ü"/>
            </a:pPr>
            <a:endParaRPr lang="pt-BR" sz="3200" i="1" dirty="0">
              <a:solidFill>
                <a:srgbClr val="EF7E25"/>
              </a:solidFill>
              <a:latin typeface="Montserrat" panose="020B0604020202020204" charset="0"/>
            </a:endParaRPr>
          </a:p>
          <a:p>
            <a:pPr marL="285750" indent="-285750">
              <a:buFont typeface="Wingdings" charset="2"/>
              <a:buChar char="ü"/>
            </a:pPr>
            <a:r>
              <a:rPr lang="pt-BR" sz="3200" i="1" dirty="0">
                <a:solidFill>
                  <a:srgbClr val="EF7E25"/>
                </a:solidFill>
                <a:latin typeface="Montserrat" panose="020B0604020202020204" charset="0"/>
              </a:rPr>
              <a:t>Inovação </a:t>
            </a:r>
          </a:p>
        </p:txBody>
      </p:sp>
    </p:spTree>
    <p:extLst>
      <p:ext uri="{BB962C8B-B14F-4D97-AF65-F5344CB8AC3E}">
        <p14:creationId xmlns:p14="http://schemas.microsoft.com/office/powerpoint/2010/main" val="163462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0"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21</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49" y="1044775"/>
            <a:ext cx="10427915"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Retângulo 14">
            <a:extLst>
              <a:ext uri="{FF2B5EF4-FFF2-40B4-BE49-F238E27FC236}">
                <a16:creationId xmlns:a16="http://schemas.microsoft.com/office/drawing/2014/main" id="{5CB002CD-95BD-4CB4-A22B-5319DE1A70B9}"/>
              </a:ext>
            </a:extLst>
          </p:cNvPr>
          <p:cNvSpPr>
            <a:spLocks noChangeAspect="1"/>
          </p:cNvSpPr>
          <p:nvPr/>
        </p:nvSpPr>
        <p:spPr>
          <a:xfrm>
            <a:off x="3669337" y="5116680"/>
            <a:ext cx="6246735" cy="898126"/>
          </a:xfrm>
          <a:prstGeom prst="rect">
            <a:avLst/>
          </a:prstGeom>
        </p:spPr>
        <p:txBody>
          <a:bodyPr>
            <a:spAutoFit/>
          </a:bodyPr>
          <a:lstStyle/>
          <a:p>
            <a:br>
              <a:rPr lang="pt-BR" dirty="0"/>
            </a:br>
            <a:endParaRPr lang="pt-BR" dirty="0"/>
          </a:p>
        </p:txBody>
      </p:sp>
      <p:pic>
        <p:nvPicPr>
          <p:cNvPr id="16" name="Imagem 15">
            <a:extLst>
              <a:ext uri="{FF2B5EF4-FFF2-40B4-BE49-F238E27FC236}">
                <a16:creationId xmlns:a16="http://schemas.microsoft.com/office/drawing/2014/main" id="{734F7BD0-70B4-4ABD-B60A-90BFFB7472C4}"/>
              </a:ext>
            </a:extLst>
          </p:cNvPr>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3094104" y="2392247"/>
            <a:ext cx="12580620" cy="8259128"/>
          </a:xfrm>
          <a:prstGeom prst="rect">
            <a:avLst/>
          </a:prstGeom>
        </p:spPr>
      </p:pic>
      <p:sp>
        <p:nvSpPr>
          <p:cNvPr id="18" name="Retângulo 17">
            <a:extLst>
              <a:ext uri="{FF2B5EF4-FFF2-40B4-BE49-F238E27FC236}">
                <a16:creationId xmlns:a16="http://schemas.microsoft.com/office/drawing/2014/main" id="{959A43E1-2B36-4903-87F0-F49C6B102F78}"/>
              </a:ext>
            </a:extLst>
          </p:cNvPr>
          <p:cNvSpPr>
            <a:spLocks noChangeAspect="1"/>
          </p:cNvSpPr>
          <p:nvPr/>
        </p:nvSpPr>
        <p:spPr>
          <a:xfrm>
            <a:off x="3692098" y="7697467"/>
            <a:ext cx="2864355" cy="8832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have Direita 18">
            <a:extLst>
              <a:ext uri="{FF2B5EF4-FFF2-40B4-BE49-F238E27FC236}">
                <a16:creationId xmlns:a16="http://schemas.microsoft.com/office/drawing/2014/main" id="{2A81C742-FB60-4187-B33F-723812330427}"/>
              </a:ext>
            </a:extLst>
          </p:cNvPr>
          <p:cNvSpPr>
            <a:spLocks noChangeAspect="1"/>
          </p:cNvSpPr>
          <p:nvPr/>
        </p:nvSpPr>
        <p:spPr>
          <a:xfrm rot="16200000">
            <a:off x="6484954" y="608921"/>
            <a:ext cx="661447" cy="697653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have Direita 19">
            <a:extLst>
              <a:ext uri="{FF2B5EF4-FFF2-40B4-BE49-F238E27FC236}">
                <a16:creationId xmlns:a16="http://schemas.microsoft.com/office/drawing/2014/main" id="{F4A1BE1F-B2E5-4910-ABD6-AD672A676E95}"/>
              </a:ext>
            </a:extLst>
          </p:cNvPr>
          <p:cNvSpPr>
            <a:spLocks/>
          </p:cNvSpPr>
          <p:nvPr/>
        </p:nvSpPr>
        <p:spPr>
          <a:xfrm rot="16200000">
            <a:off x="11208830" y="396582"/>
            <a:ext cx="848746" cy="6976537"/>
          </a:xfrm>
          <a:prstGeom prst="rightBrace">
            <a:avLst>
              <a:gd name="adj1" fmla="val 8333"/>
              <a:gd name="adj2" fmla="val 4974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1" name="CaixaDeTexto 20">
            <a:extLst>
              <a:ext uri="{FF2B5EF4-FFF2-40B4-BE49-F238E27FC236}">
                <a16:creationId xmlns:a16="http://schemas.microsoft.com/office/drawing/2014/main" id="{C4BB628D-68D3-449E-A98A-79BB6E9B4399}"/>
              </a:ext>
            </a:extLst>
          </p:cNvPr>
          <p:cNvSpPr txBox="1">
            <a:spLocks noChangeAspect="1"/>
          </p:cNvSpPr>
          <p:nvPr/>
        </p:nvSpPr>
        <p:spPr>
          <a:xfrm>
            <a:off x="5576088" y="3028404"/>
            <a:ext cx="1067921" cy="461665"/>
          </a:xfrm>
          <a:prstGeom prst="rect">
            <a:avLst/>
          </a:prstGeom>
          <a:noFill/>
        </p:spPr>
        <p:txBody>
          <a:bodyPr wrap="none" rtlCol="0">
            <a:spAutoFit/>
          </a:bodyPr>
          <a:lstStyle/>
          <a:p>
            <a:r>
              <a:rPr lang="pt-BR" sz="2400" b="1" dirty="0">
                <a:latin typeface="Montserrat" panose="020B0604020202020204" charset="0"/>
              </a:rPr>
              <a:t>UFPR</a:t>
            </a:r>
          </a:p>
        </p:txBody>
      </p:sp>
      <p:sp>
        <p:nvSpPr>
          <p:cNvPr id="22" name="CaixaDeTexto 21">
            <a:extLst>
              <a:ext uri="{FF2B5EF4-FFF2-40B4-BE49-F238E27FC236}">
                <a16:creationId xmlns:a16="http://schemas.microsoft.com/office/drawing/2014/main" id="{DDA57F27-92CE-4315-9D88-922EFB13AB38}"/>
              </a:ext>
            </a:extLst>
          </p:cNvPr>
          <p:cNvSpPr txBox="1">
            <a:spLocks noChangeAspect="1"/>
          </p:cNvSpPr>
          <p:nvPr/>
        </p:nvSpPr>
        <p:spPr>
          <a:xfrm>
            <a:off x="9125993" y="2860614"/>
            <a:ext cx="5017720" cy="461665"/>
          </a:xfrm>
          <a:prstGeom prst="rect">
            <a:avLst/>
          </a:prstGeom>
          <a:noFill/>
        </p:spPr>
        <p:txBody>
          <a:bodyPr wrap="none" rtlCol="0">
            <a:spAutoFit/>
          </a:bodyPr>
          <a:lstStyle/>
          <a:p>
            <a:r>
              <a:rPr lang="pt-BR" sz="2400" b="1" dirty="0">
                <a:latin typeface="Montserrat" panose="020B0604020202020204" charset="0"/>
              </a:rPr>
              <a:t>Empresa / Agência / Fundação</a:t>
            </a:r>
            <a:endParaRPr lang="pt-BR" sz="2400" b="1" dirty="0"/>
          </a:p>
        </p:txBody>
      </p:sp>
      <p:sp>
        <p:nvSpPr>
          <p:cNvPr id="23" name="CaixaDeTexto 22">
            <a:extLst>
              <a:ext uri="{FF2B5EF4-FFF2-40B4-BE49-F238E27FC236}">
                <a16:creationId xmlns:a16="http://schemas.microsoft.com/office/drawing/2014/main" id="{37B189F2-B5DD-463A-97C8-087DD801A404}"/>
              </a:ext>
            </a:extLst>
          </p:cNvPr>
          <p:cNvSpPr txBox="1">
            <a:spLocks noChangeAspect="1"/>
          </p:cNvSpPr>
          <p:nvPr/>
        </p:nvSpPr>
        <p:spPr>
          <a:xfrm>
            <a:off x="5434444" y="2092646"/>
            <a:ext cx="7146508" cy="646331"/>
          </a:xfrm>
          <a:prstGeom prst="rect">
            <a:avLst/>
          </a:prstGeom>
          <a:noFill/>
        </p:spPr>
        <p:txBody>
          <a:bodyPr wrap="none" rtlCol="0">
            <a:spAutoFit/>
          </a:bodyPr>
          <a:lstStyle/>
          <a:p>
            <a:r>
              <a:rPr lang="pt-BR" sz="3600" b="1" dirty="0">
                <a:latin typeface="Montserrat" panose="020B0604020202020204" charset="0"/>
              </a:rPr>
              <a:t>Cooperação UFPR e Empresa</a:t>
            </a:r>
          </a:p>
        </p:txBody>
      </p:sp>
    </p:spTree>
    <p:extLst>
      <p:ext uri="{BB962C8B-B14F-4D97-AF65-F5344CB8AC3E}">
        <p14:creationId xmlns:p14="http://schemas.microsoft.com/office/powerpoint/2010/main" val="345264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3"/>
          <a:stretch>
            <a:fillRect/>
          </a:stretch>
        </p:blipFill>
        <p:spPr>
          <a:xfrm>
            <a:off x="543"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22</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4">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10317122"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5">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6">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Retângulo 14">
            <a:extLst>
              <a:ext uri="{FF2B5EF4-FFF2-40B4-BE49-F238E27FC236}">
                <a16:creationId xmlns:a16="http://schemas.microsoft.com/office/drawing/2014/main" id="{5CB002CD-95BD-4CB4-A22B-5319DE1A70B9}"/>
              </a:ext>
            </a:extLst>
          </p:cNvPr>
          <p:cNvSpPr>
            <a:spLocks noChangeAspect="1"/>
          </p:cNvSpPr>
          <p:nvPr/>
        </p:nvSpPr>
        <p:spPr>
          <a:xfrm>
            <a:off x="3669337" y="5116680"/>
            <a:ext cx="6246735" cy="898126"/>
          </a:xfrm>
          <a:prstGeom prst="rect">
            <a:avLst/>
          </a:prstGeom>
        </p:spPr>
        <p:txBody>
          <a:bodyPr>
            <a:spAutoFit/>
          </a:bodyPr>
          <a:lstStyle/>
          <a:p>
            <a:br>
              <a:rPr lang="pt-BR" dirty="0"/>
            </a:br>
            <a:endParaRPr lang="pt-BR" dirty="0"/>
          </a:p>
        </p:txBody>
      </p:sp>
      <p:sp>
        <p:nvSpPr>
          <p:cNvPr id="23" name="CaixaDeTexto 22">
            <a:extLst>
              <a:ext uri="{FF2B5EF4-FFF2-40B4-BE49-F238E27FC236}">
                <a16:creationId xmlns:a16="http://schemas.microsoft.com/office/drawing/2014/main" id="{37B189F2-B5DD-463A-97C8-087DD801A404}"/>
              </a:ext>
            </a:extLst>
          </p:cNvPr>
          <p:cNvSpPr txBox="1">
            <a:spLocks noChangeAspect="1"/>
          </p:cNvSpPr>
          <p:nvPr/>
        </p:nvSpPr>
        <p:spPr>
          <a:xfrm>
            <a:off x="5434444" y="2092646"/>
            <a:ext cx="7146508" cy="646331"/>
          </a:xfrm>
          <a:prstGeom prst="rect">
            <a:avLst/>
          </a:prstGeom>
          <a:noFill/>
        </p:spPr>
        <p:txBody>
          <a:bodyPr wrap="none" rtlCol="0">
            <a:spAutoFit/>
          </a:bodyPr>
          <a:lstStyle/>
          <a:p>
            <a:r>
              <a:rPr lang="pt-BR" sz="3600" b="1" dirty="0">
                <a:latin typeface="Montserrat" panose="020B0604020202020204" charset="0"/>
              </a:rPr>
              <a:t>Cooperação UFPR e Empresa</a:t>
            </a:r>
          </a:p>
        </p:txBody>
      </p:sp>
      <p:sp>
        <p:nvSpPr>
          <p:cNvPr id="2" name="CaixaDeTexto 1">
            <a:extLst>
              <a:ext uri="{FF2B5EF4-FFF2-40B4-BE49-F238E27FC236}">
                <a16:creationId xmlns:a16="http://schemas.microsoft.com/office/drawing/2014/main" id="{B0DAC3AB-4F56-4457-8A4B-7A0812BD0C64}"/>
              </a:ext>
            </a:extLst>
          </p:cNvPr>
          <p:cNvSpPr txBox="1"/>
          <p:nvPr/>
        </p:nvSpPr>
        <p:spPr>
          <a:xfrm>
            <a:off x="2912511" y="9493448"/>
            <a:ext cx="12204515" cy="954107"/>
          </a:xfrm>
          <a:prstGeom prst="rect">
            <a:avLst/>
          </a:prstGeom>
          <a:noFill/>
        </p:spPr>
        <p:txBody>
          <a:bodyPr wrap="square" rtlCol="0">
            <a:spAutoFit/>
          </a:bodyPr>
          <a:lstStyle/>
          <a:p>
            <a:pPr algn="ctr"/>
            <a:r>
              <a:rPr lang="pt-BR" sz="2800" i="1" dirty="0">
                <a:solidFill>
                  <a:schemeClr val="tx1"/>
                </a:solidFill>
                <a:latin typeface="Montserrat" panose="020B0604020202020204" charset="0"/>
              </a:rPr>
              <a:t>”Novos conhecimentos para criação de inovações tecnológicas </a:t>
            </a:r>
          </a:p>
          <a:p>
            <a:pPr algn="ctr"/>
            <a:r>
              <a:rPr lang="pt-BR" sz="2800" i="1" dirty="0">
                <a:solidFill>
                  <a:schemeClr val="tx1"/>
                </a:solidFill>
                <a:latin typeface="Montserrat" panose="020B0604020202020204" charset="0"/>
              </a:rPr>
              <a:t>que devem ser utilizadas ou vendidas”</a:t>
            </a:r>
          </a:p>
        </p:txBody>
      </p:sp>
      <p:sp>
        <p:nvSpPr>
          <p:cNvPr id="3" name="Retângulo 2">
            <a:extLst>
              <a:ext uri="{FF2B5EF4-FFF2-40B4-BE49-F238E27FC236}">
                <a16:creationId xmlns:a16="http://schemas.microsoft.com/office/drawing/2014/main" id="{AE11EC51-6D9B-4688-9DA2-DFEAA3937790}"/>
              </a:ext>
            </a:extLst>
          </p:cNvPr>
          <p:cNvSpPr/>
          <p:nvPr/>
        </p:nvSpPr>
        <p:spPr>
          <a:xfrm>
            <a:off x="4623702" y="5226342"/>
            <a:ext cx="8092970" cy="646331"/>
          </a:xfrm>
          <a:prstGeom prst="rect">
            <a:avLst/>
          </a:prstGeom>
        </p:spPr>
        <p:txBody>
          <a:bodyPr>
            <a:spAutoFit/>
          </a:bodyPr>
          <a:lstStyle/>
          <a:p>
            <a:br>
              <a:rPr lang="pt-BR" dirty="0"/>
            </a:br>
            <a:endParaRPr lang="pt-BR" dirty="0"/>
          </a:p>
        </p:txBody>
      </p:sp>
      <p:pic>
        <p:nvPicPr>
          <p:cNvPr id="6" name="Imagem 5">
            <a:extLst>
              <a:ext uri="{FF2B5EF4-FFF2-40B4-BE49-F238E27FC236}">
                <a16:creationId xmlns:a16="http://schemas.microsoft.com/office/drawing/2014/main" id="{CB35E7BD-6B42-44D1-B76C-32848A63155B}"/>
              </a:ext>
            </a:extLst>
          </p:cNvPr>
          <p:cNvPicPr>
            <a:picLocks noChangeAspect="1"/>
          </p:cNvPicPr>
          <p:nvPr/>
        </p:nvPicPr>
        <p:blipFill rotWithShape="1">
          <a:blip r:embed="rId7">
            <a:extLst>
              <a:ext uri="{28A0092B-C50C-407E-A947-70E740481C1C}">
                <a14:useLocalDpi xmlns:a14="http://schemas.microsoft.com/office/drawing/2010/main" val="0"/>
              </a:ext>
            </a:extLst>
          </a:blip>
          <a:srcRect r="3719" b="3516"/>
          <a:stretch/>
        </p:blipFill>
        <p:spPr>
          <a:xfrm>
            <a:off x="199189" y="3908645"/>
            <a:ext cx="3394536" cy="3928055"/>
          </a:xfrm>
          <a:prstGeom prst="rect">
            <a:avLst/>
          </a:prstGeom>
        </p:spPr>
      </p:pic>
      <p:pic>
        <p:nvPicPr>
          <p:cNvPr id="7" name="Imagem 6">
            <a:extLst>
              <a:ext uri="{FF2B5EF4-FFF2-40B4-BE49-F238E27FC236}">
                <a16:creationId xmlns:a16="http://schemas.microsoft.com/office/drawing/2014/main" id="{2804E24A-A517-46E0-9B9C-03FF3AAF8A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64390" y="2867540"/>
            <a:ext cx="4086137" cy="4354090"/>
          </a:xfrm>
          <a:prstGeom prst="rect">
            <a:avLst/>
          </a:prstGeom>
        </p:spPr>
      </p:pic>
      <p:pic>
        <p:nvPicPr>
          <p:cNvPr id="8" name="Imagem 7">
            <a:extLst>
              <a:ext uri="{FF2B5EF4-FFF2-40B4-BE49-F238E27FC236}">
                <a16:creationId xmlns:a16="http://schemas.microsoft.com/office/drawing/2014/main" id="{333D70E8-1272-4FE8-80BD-D8DBD72FDFA6}"/>
              </a:ext>
            </a:extLst>
          </p:cNvPr>
          <p:cNvPicPr>
            <a:picLocks noChangeAspect="1"/>
          </p:cNvPicPr>
          <p:nvPr/>
        </p:nvPicPr>
        <p:blipFill rotWithShape="1">
          <a:blip r:embed="rId9">
            <a:extLst>
              <a:ext uri="{28A0092B-C50C-407E-A947-70E740481C1C}">
                <a14:useLocalDpi xmlns:a14="http://schemas.microsoft.com/office/drawing/2010/main" val="0"/>
              </a:ext>
            </a:extLst>
          </a:blip>
          <a:srcRect t="3237" b="6085"/>
          <a:stretch/>
        </p:blipFill>
        <p:spPr>
          <a:xfrm>
            <a:off x="13688956" y="3719977"/>
            <a:ext cx="2970039" cy="4875518"/>
          </a:xfrm>
          <a:prstGeom prst="rect">
            <a:avLst/>
          </a:prstGeom>
        </p:spPr>
      </p:pic>
      <p:sp>
        <p:nvSpPr>
          <p:cNvPr id="14" name="CaixaDeTexto 13">
            <a:extLst>
              <a:ext uri="{FF2B5EF4-FFF2-40B4-BE49-F238E27FC236}">
                <a16:creationId xmlns:a16="http://schemas.microsoft.com/office/drawing/2014/main" id="{4924D65A-AFDE-43AC-B2E7-D945309AEC3A}"/>
              </a:ext>
            </a:extLst>
          </p:cNvPr>
          <p:cNvSpPr txBox="1"/>
          <p:nvPr/>
        </p:nvSpPr>
        <p:spPr>
          <a:xfrm>
            <a:off x="845220" y="8554146"/>
            <a:ext cx="2993127" cy="400110"/>
          </a:xfrm>
          <a:prstGeom prst="rect">
            <a:avLst/>
          </a:prstGeom>
          <a:noFill/>
        </p:spPr>
        <p:txBody>
          <a:bodyPr wrap="none" rtlCol="0">
            <a:spAutoFit/>
          </a:bodyPr>
          <a:lstStyle/>
          <a:p>
            <a:r>
              <a:rPr lang="pt-BR" sz="2000" dirty="0">
                <a:latin typeface="Montserrat" panose="020B0604020202020204" charset="0"/>
              </a:rPr>
              <a:t>Investigador Principal</a:t>
            </a:r>
          </a:p>
        </p:txBody>
      </p:sp>
      <p:sp>
        <p:nvSpPr>
          <p:cNvPr id="30" name="CaixaDeTexto 29">
            <a:extLst>
              <a:ext uri="{FF2B5EF4-FFF2-40B4-BE49-F238E27FC236}">
                <a16:creationId xmlns:a16="http://schemas.microsoft.com/office/drawing/2014/main" id="{92480FD6-69C7-4218-B345-1049B7CA7C33}"/>
              </a:ext>
            </a:extLst>
          </p:cNvPr>
          <p:cNvSpPr txBox="1"/>
          <p:nvPr/>
        </p:nvSpPr>
        <p:spPr>
          <a:xfrm>
            <a:off x="8332065" y="3840899"/>
            <a:ext cx="3687228" cy="707886"/>
          </a:xfrm>
          <a:prstGeom prst="rect">
            <a:avLst/>
          </a:prstGeom>
          <a:noFill/>
        </p:spPr>
        <p:txBody>
          <a:bodyPr wrap="none" rtlCol="0">
            <a:spAutoFit/>
          </a:bodyPr>
          <a:lstStyle/>
          <a:p>
            <a:pPr algn="ctr"/>
            <a:r>
              <a:rPr lang="pt-BR" sz="2000" dirty="0">
                <a:latin typeface="Montserrat" panose="020B0604020202020204" charset="0"/>
              </a:rPr>
              <a:t>Acadêmicos</a:t>
            </a:r>
          </a:p>
          <a:p>
            <a:pPr algn="ctr"/>
            <a:r>
              <a:rPr lang="pt-BR" sz="2000" dirty="0">
                <a:latin typeface="Montserrat" panose="020B0604020202020204" charset="0"/>
              </a:rPr>
              <a:t>Graduação </a:t>
            </a:r>
            <a:r>
              <a:rPr lang="mr-IN" sz="2000" dirty="0">
                <a:latin typeface="Montserrat" panose="020B0604020202020204" charset="0"/>
              </a:rPr>
              <a:t>–</a:t>
            </a:r>
            <a:r>
              <a:rPr lang="pt-BR" sz="2000" dirty="0">
                <a:latin typeface="Montserrat" panose="020B0604020202020204" charset="0"/>
              </a:rPr>
              <a:t> Pós-Graduação</a:t>
            </a:r>
          </a:p>
        </p:txBody>
      </p:sp>
      <p:sp>
        <p:nvSpPr>
          <p:cNvPr id="32" name="CaixaDeTexto 31">
            <a:extLst>
              <a:ext uri="{FF2B5EF4-FFF2-40B4-BE49-F238E27FC236}">
                <a16:creationId xmlns:a16="http://schemas.microsoft.com/office/drawing/2014/main" id="{A82FC452-88C3-49B1-807F-0628E4308EEF}"/>
              </a:ext>
            </a:extLst>
          </p:cNvPr>
          <p:cNvSpPr txBox="1"/>
          <p:nvPr/>
        </p:nvSpPr>
        <p:spPr>
          <a:xfrm>
            <a:off x="14114678" y="8644361"/>
            <a:ext cx="2699778" cy="400110"/>
          </a:xfrm>
          <a:prstGeom prst="rect">
            <a:avLst/>
          </a:prstGeom>
          <a:noFill/>
        </p:spPr>
        <p:txBody>
          <a:bodyPr wrap="none" rtlCol="0">
            <a:spAutoFit/>
          </a:bodyPr>
          <a:lstStyle/>
          <a:p>
            <a:r>
              <a:rPr lang="pt-BR" sz="2000" dirty="0">
                <a:latin typeface="Montserrat" panose="020B0604020202020204" charset="0"/>
              </a:rPr>
              <a:t>Mentor da Indústria</a:t>
            </a:r>
          </a:p>
        </p:txBody>
      </p:sp>
      <p:pic>
        <p:nvPicPr>
          <p:cNvPr id="34" name="Google Shape;101;g598e4ebe85_0_6">
            <a:extLst>
              <a:ext uri="{FF2B5EF4-FFF2-40B4-BE49-F238E27FC236}">
                <a16:creationId xmlns:a16="http://schemas.microsoft.com/office/drawing/2014/main" id="{7AB3B6DC-2F1F-4858-8309-EFB87218EE4E}"/>
              </a:ext>
            </a:extLst>
          </p:cNvPr>
          <p:cNvPicPr preferRelativeResize="0">
            <a:picLocks noChangeAspect="1"/>
          </p:cNvPicPr>
          <p:nvPr/>
        </p:nvPicPr>
        <p:blipFill>
          <a:blip r:embed="rId5">
            <a:alphaModFix/>
          </a:blip>
          <a:stretch>
            <a:fillRect/>
          </a:stretch>
        </p:blipFill>
        <p:spPr>
          <a:xfrm>
            <a:off x="8332065" y="5472653"/>
            <a:ext cx="3744051" cy="3744051"/>
          </a:xfrm>
          <a:prstGeom prst="rect">
            <a:avLst/>
          </a:prstGeom>
          <a:noFill/>
          <a:ln>
            <a:noFill/>
          </a:ln>
        </p:spPr>
      </p:pic>
      <p:cxnSp>
        <p:nvCxnSpPr>
          <p:cNvPr id="36" name="Conector de Seta Reta 35">
            <a:extLst>
              <a:ext uri="{FF2B5EF4-FFF2-40B4-BE49-F238E27FC236}">
                <a16:creationId xmlns:a16="http://schemas.microsoft.com/office/drawing/2014/main" id="{7A839A24-47D1-41D1-AF39-091982C169C9}"/>
              </a:ext>
            </a:extLst>
          </p:cNvPr>
          <p:cNvCxnSpPr/>
          <p:nvPr/>
        </p:nvCxnSpPr>
        <p:spPr>
          <a:xfrm flipH="1" flipV="1">
            <a:off x="3741888" y="7501467"/>
            <a:ext cx="4081312" cy="738370"/>
          </a:xfrm>
          <a:prstGeom prst="straightConnector1">
            <a:avLst/>
          </a:prstGeom>
          <a:ln w="28575">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7" name="Conector de Seta Reta 36">
            <a:extLst>
              <a:ext uri="{FF2B5EF4-FFF2-40B4-BE49-F238E27FC236}">
                <a16:creationId xmlns:a16="http://schemas.microsoft.com/office/drawing/2014/main" id="{55451F36-0F96-4CF1-BBF3-7E80237FB864}"/>
              </a:ext>
            </a:extLst>
          </p:cNvPr>
          <p:cNvCxnSpPr>
            <a:cxnSpLocks/>
          </p:cNvCxnSpPr>
          <p:nvPr/>
        </p:nvCxnSpPr>
        <p:spPr>
          <a:xfrm flipH="1">
            <a:off x="11885824" y="5913916"/>
            <a:ext cx="1618989" cy="636314"/>
          </a:xfrm>
          <a:prstGeom prst="straightConnector1">
            <a:avLst/>
          </a:prstGeom>
          <a:ln w="28575">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40" name="Conector de Seta Reta 39">
            <a:extLst>
              <a:ext uri="{FF2B5EF4-FFF2-40B4-BE49-F238E27FC236}">
                <a16:creationId xmlns:a16="http://schemas.microsoft.com/office/drawing/2014/main" id="{6B8CFF04-29E3-4C4B-8EE9-733B54F8510F}"/>
              </a:ext>
            </a:extLst>
          </p:cNvPr>
          <p:cNvCxnSpPr>
            <a:cxnSpLocks/>
          </p:cNvCxnSpPr>
          <p:nvPr/>
        </p:nvCxnSpPr>
        <p:spPr>
          <a:xfrm flipH="1">
            <a:off x="3792644" y="5210696"/>
            <a:ext cx="1453921" cy="536759"/>
          </a:xfrm>
          <a:prstGeom prst="straightConnector1">
            <a:avLst/>
          </a:prstGeom>
          <a:ln w="28575">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42" name="Conector de Seta Reta 41">
            <a:extLst>
              <a:ext uri="{FF2B5EF4-FFF2-40B4-BE49-F238E27FC236}">
                <a16:creationId xmlns:a16="http://schemas.microsoft.com/office/drawing/2014/main" id="{8190C20B-0A76-4A2F-A5ED-C6290A0BA67A}"/>
              </a:ext>
            </a:extLst>
          </p:cNvPr>
          <p:cNvCxnSpPr>
            <a:cxnSpLocks/>
          </p:cNvCxnSpPr>
          <p:nvPr/>
        </p:nvCxnSpPr>
        <p:spPr>
          <a:xfrm flipH="1" flipV="1">
            <a:off x="7531271" y="5787601"/>
            <a:ext cx="1256693" cy="947031"/>
          </a:xfrm>
          <a:prstGeom prst="straightConnector1">
            <a:avLst/>
          </a:prstGeom>
          <a:ln w="28575">
            <a:headEnd type="triangle" w="lg" len="lg"/>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298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Apresentação_V03-05.png">
            <a:extLst>
              <a:ext uri="{FF2B5EF4-FFF2-40B4-BE49-F238E27FC236}">
                <a16:creationId xmlns:a16="http://schemas.microsoft.com/office/drawing/2014/main" id="{DFE9F5D1-2972-425D-8D52-7E813C562F21}"/>
              </a:ext>
            </a:extLst>
          </p:cNvPr>
          <p:cNvPicPr>
            <a:picLocks noChangeAspect="1"/>
          </p:cNvPicPr>
          <p:nvPr/>
        </p:nvPicPr>
        <p:blipFill>
          <a:blip r:embed="rId3"/>
          <a:stretch>
            <a:fillRect/>
          </a:stretch>
        </p:blipFill>
        <p:spPr>
          <a:xfrm>
            <a:off x="271"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23</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4">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10317122"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5">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6">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Retângulo 14">
            <a:extLst>
              <a:ext uri="{FF2B5EF4-FFF2-40B4-BE49-F238E27FC236}">
                <a16:creationId xmlns:a16="http://schemas.microsoft.com/office/drawing/2014/main" id="{5CB002CD-95BD-4CB4-A22B-5319DE1A70B9}"/>
              </a:ext>
            </a:extLst>
          </p:cNvPr>
          <p:cNvSpPr>
            <a:spLocks noChangeAspect="1"/>
          </p:cNvSpPr>
          <p:nvPr/>
        </p:nvSpPr>
        <p:spPr>
          <a:xfrm>
            <a:off x="3669337" y="5116680"/>
            <a:ext cx="6246735" cy="898126"/>
          </a:xfrm>
          <a:prstGeom prst="rect">
            <a:avLst/>
          </a:prstGeom>
        </p:spPr>
        <p:txBody>
          <a:bodyPr>
            <a:spAutoFit/>
          </a:bodyPr>
          <a:lstStyle/>
          <a:p>
            <a:br>
              <a:rPr lang="pt-BR" dirty="0"/>
            </a:br>
            <a:endParaRPr lang="pt-BR" dirty="0"/>
          </a:p>
        </p:txBody>
      </p:sp>
      <p:sp>
        <p:nvSpPr>
          <p:cNvPr id="3" name="Retângulo 2">
            <a:extLst>
              <a:ext uri="{FF2B5EF4-FFF2-40B4-BE49-F238E27FC236}">
                <a16:creationId xmlns:a16="http://schemas.microsoft.com/office/drawing/2014/main" id="{AE11EC51-6D9B-4688-9DA2-DFEAA3937790}"/>
              </a:ext>
            </a:extLst>
          </p:cNvPr>
          <p:cNvSpPr/>
          <p:nvPr/>
        </p:nvSpPr>
        <p:spPr>
          <a:xfrm>
            <a:off x="4623702" y="5226342"/>
            <a:ext cx="8092970" cy="646331"/>
          </a:xfrm>
          <a:prstGeom prst="rect">
            <a:avLst/>
          </a:prstGeom>
        </p:spPr>
        <p:txBody>
          <a:bodyPr>
            <a:spAutoFit/>
          </a:bodyPr>
          <a:lstStyle/>
          <a:p>
            <a:br>
              <a:rPr lang="pt-BR" dirty="0"/>
            </a:br>
            <a:endParaRPr lang="pt-BR" dirty="0"/>
          </a:p>
        </p:txBody>
      </p:sp>
      <p:pic>
        <p:nvPicPr>
          <p:cNvPr id="6" name="Imagem 5">
            <a:extLst>
              <a:ext uri="{FF2B5EF4-FFF2-40B4-BE49-F238E27FC236}">
                <a16:creationId xmlns:a16="http://schemas.microsoft.com/office/drawing/2014/main" id="{6CCDD19E-A3B8-45E7-AE81-16DD34346F2A}"/>
              </a:ext>
            </a:extLst>
          </p:cNvPr>
          <p:cNvPicPr>
            <a:picLocks noChangeAspect="1"/>
          </p:cNvPicPr>
          <p:nvPr/>
        </p:nvPicPr>
        <p:blipFill>
          <a:blip r:embed="rId7"/>
          <a:stretch>
            <a:fillRect/>
          </a:stretch>
        </p:blipFill>
        <p:spPr>
          <a:xfrm>
            <a:off x="3387606" y="2026183"/>
            <a:ext cx="11024316" cy="8625192"/>
          </a:xfrm>
          <a:prstGeom prst="rect">
            <a:avLst/>
          </a:prstGeom>
        </p:spPr>
      </p:pic>
    </p:spTree>
    <p:extLst>
      <p:ext uri="{BB962C8B-B14F-4D97-AF65-F5344CB8AC3E}">
        <p14:creationId xmlns:p14="http://schemas.microsoft.com/office/powerpoint/2010/main" val="749585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Apresentação_V03-05.png">
            <a:extLst>
              <a:ext uri="{FF2B5EF4-FFF2-40B4-BE49-F238E27FC236}">
                <a16:creationId xmlns:a16="http://schemas.microsoft.com/office/drawing/2014/main" id="{DFE9F5D1-2972-425D-8D52-7E813C562F21}"/>
              </a:ext>
            </a:extLst>
          </p:cNvPr>
          <p:cNvPicPr>
            <a:picLocks noChangeAspect="1"/>
          </p:cNvPicPr>
          <p:nvPr/>
        </p:nvPicPr>
        <p:blipFill>
          <a:blip r:embed="rId3"/>
          <a:stretch>
            <a:fillRect/>
          </a:stretch>
        </p:blipFill>
        <p:spPr>
          <a:xfrm>
            <a:off x="271" y="780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24</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4">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10317122"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t-BR" sz="3500" dirty="0">
                <a:solidFill>
                  <a:srgbClr val="D52531"/>
                </a:solidFill>
                <a:latin typeface="Montserrat"/>
                <a:ea typeface="Montserrat"/>
                <a:cs typeface="Montserrat"/>
                <a:sym typeface="Montserrat"/>
              </a:rPr>
              <a:t>Inovação e transferência de conhecimento</a:t>
            </a:r>
            <a:endParaRPr lang="pt-B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5">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6">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Retângulo 14">
            <a:extLst>
              <a:ext uri="{FF2B5EF4-FFF2-40B4-BE49-F238E27FC236}">
                <a16:creationId xmlns:a16="http://schemas.microsoft.com/office/drawing/2014/main" id="{5CB002CD-95BD-4CB4-A22B-5319DE1A70B9}"/>
              </a:ext>
            </a:extLst>
          </p:cNvPr>
          <p:cNvSpPr>
            <a:spLocks noChangeAspect="1"/>
          </p:cNvSpPr>
          <p:nvPr/>
        </p:nvSpPr>
        <p:spPr>
          <a:xfrm>
            <a:off x="3669337" y="5116680"/>
            <a:ext cx="6246735" cy="898126"/>
          </a:xfrm>
          <a:prstGeom prst="rect">
            <a:avLst/>
          </a:prstGeom>
        </p:spPr>
        <p:txBody>
          <a:bodyPr>
            <a:spAutoFit/>
          </a:bodyPr>
          <a:lstStyle/>
          <a:p>
            <a:br>
              <a:rPr lang="pt-BR" dirty="0"/>
            </a:br>
            <a:endParaRPr lang="pt-BR" dirty="0"/>
          </a:p>
        </p:txBody>
      </p:sp>
      <p:sp>
        <p:nvSpPr>
          <p:cNvPr id="3" name="Retângulo 2">
            <a:extLst>
              <a:ext uri="{FF2B5EF4-FFF2-40B4-BE49-F238E27FC236}">
                <a16:creationId xmlns:a16="http://schemas.microsoft.com/office/drawing/2014/main" id="{AE11EC51-6D9B-4688-9DA2-DFEAA3937790}"/>
              </a:ext>
            </a:extLst>
          </p:cNvPr>
          <p:cNvSpPr/>
          <p:nvPr/>
        </p:nvSpPr>
        <p:spPr>
          <a:xfrm>
            <a:off x="4623702" y="5226342"/>
            <a:ext cx="8092970" cy="646331"/>
          </a:xfrm>
          <a:prstGeom prst="rect">
            <a:avLst/>
          </a:prstGeom>
        </p:spPr>
        <p:txBody>
          <a:bodyPr>
            <a:spAutoFit/>
          </a:bodyPr>
          <a:lstStyle/>
          <a:p>
            <a:br>
              <a:rPr lang="pt-BR" dirty="0"/>
            </a:br>
            <a:endParaRPr lang="pt-BR" dirty="0"/>
          </a:p>
        </p:txBody>
      </p:sp>
      <p:sp>
        <p:nvSpPr>
          <p:cNvPr id="2" name="CaixaDeTexto 1">
            <a:extLst>
              <a:ext uri="{FF2B5EF4-FFF2-40B4-BE49-F238E27FC236}">
                <a16:creationId xmlns:a16="http://schemas.microsoft.com/office/drawing/2014/main" id="{C981B1B2-364E-4E6F-A908-73EEE10E0BD6}"/>
              </a:ext>
            </a:extLst>
          </p:cNvPr>
          <p:cNvSpPr txBox="1"/>
          <p:nvPr/>
        </p:nvSpPr>
        <p:spPr>
          <a:xfrm>
            <a:off x="493874" y="3573051"/>
            <a:ext cx="15743986" cy="6647974"/>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Quais os passos para gerar inovação?</a:t>
            </a:r>
          </a:p>
          <a:p>
            <a:endParaRPr lang="pt-BR" sz="3200" dirty="0">
              <a:solidFill>
                <a:srgbClr val="FFCC00"/>
              </a:solidFill>
              <a:latin typeface="Montserrat" panose="020B0604020202020204" charset="0"/>
            </a:endParaRPr>
          </a:p>
          <a:p>
            <a:pPr marL="457200" indent="-457200">
              <a:spcAft>
                <a:spcPts val="1200"/>
              </a:spcAft>
              <a:buFont typeface="Arial" panose="020B0604020202020204" pitchFamily="34" charset="0"/>
              <a:buChar char="•"/>
            </a:pPr>
            <a:r>
              <a:rPr lang="pt-BR" sz="3200" dirty="0">
                <a:solidFill>
                  <a:schemeClr val="tx1"/>
                </a:solidFill>
                <a:latin typeface="Montserrat" panose="020B0604020202020204" charset="0"/>
              </a:rPr>
              <a:t>Planejamento de médio e longo prazo</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Investimento em infraestrutura e formação de grupos interdisciplinares</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Gestão da Qualidade (rastreabilidade, treinamentos, calibração, incertezas de medição, ...) </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Sigilo (processo pode ser aberto em até um ano após divulgação pública)</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Busca por apoio da Agência de Inovação</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Busca de anterioridade</a:t>
            </a:r>
          </a:p>
          <a:p>
            <a:pPr marL="457200" lvl="2" indent="-457200">
              <a:spcAft>
                <a:spcPts val="1200"/>
              </a:spcAft>
              <a:buFont typeface="Arial" panose="020B0604020202020204" pitchFamily="34" charset="0"/>
              <a:buChar char="•"/>
            </a:pPr>
            <a:r>
              <a:rPr lang="pt-BR" sz="3200" dirty="0">
                <a:solidFill>
                  <a:schemeClr val="tx1"/>
                </a:solidFill>
                <a:latin typeface="Montserrat" panose="020B0604020202020204" charset="0"/>
              </a:rPr>
              <a:t>Abertura de processo</a:t>
            </a:r>
          </a:p>
          <a:p>
            <a:pPr algn="ctr"/>
            <a:endParaRPr lang="pt-BR" sz="3200" dirty="0">
              <a:solidFill>
                <a:srgbClr val="FFCC00"/>
              </a:solidFill>
              <a:latin typeface="Montserrat" panose="020B0604020202020204" charset="0"/>
            </a:endParaRPr>
          </a:p>
        </p:txBody>
      </p:sp>
    </p:spTree>
    <p:extLst>
      <p:ext uri="{BB962C8B-B14F-4D97-AF65-F5344CB8AC3E}">
        <p14:creationId xmlns:p14="http://schemas.microsoft.com/office/powerpoint/2010/main" val="62508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pic>
        <p:nvPicPr>
          <p:cNvPr id="258" name="Google Shape;258;g598e4ebe85_0_186" descr="Apresentação_1920_1080_V03-01.png"/>
          <p:cNvPicPr preferRelativeResize="0"/>
          <p:nvPr/>
        </p:nvPicPr>
        <p:blipFill rotWithShape="1">
          <a:blip r:embed="rId3">
            <a:alphaModFix/>
          </a:blip>
          <a:srcRect/>
          <a:stretch/>
        </p:blipFill>
        <p:spPr>
          <a:xfrm>
            <a:off x="0" y="0"/>
            <a:ext cx="20103559" cy="11309351"/>
          </a:xfrm>
          <a:prstGeom prst="rect">
            <a:avLst/>
          </a:prstGeom>
          <a:noFill/>
          <a:ln>
            <a:noFill/>
          </a:ln>
        </p:spPr>
      </p:pic>
      <p:sp>
        <p:nvSpPr>
          <p:cNvPr id="259" name="Google Shape;259;g598e4ebe85_0_186"/>
          <p:cNvSpPr/>
          <p:nvPr/>
        </p:nvSpPr>
        <p:spPr>
          <a:xfrm>
            <a:off x="5769000" y="3690675"/>
            <a:ext cx="8561700" cy="3825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g598e4ebe85_0_186"/>
          <p:cNvSpPr txBox="1"/>
          <p:nvPr/>
        </p:nvSpPr>
        <p:spPr>
          <a:xfrm>
            <a:off x="8356800" y="3321775"/>
            <a:ext cx="4282500" cy="112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5000" b="1" dirty="0">
                <a:solidFill>
                  <a:srgbClr val="D52531"/>
                </a:solidFill>
                <a:latin typeface="Montserrat"/>
                <a:ea typeface="Montserrat"/>
                <a:cs typeface="Montserrat"/>
                <a:sym typeface="Montserrat"/>
              </a:rPr>
              <a:t>OBRIGADO!</a:t>
            </a:r>
            <a:endParaRPr sz="5000" b="1" dirty="0">
              <a:solidFill>
                <a:srgbClr val="D52531"/>
              </a:solidFill>
              <a:latin typeface="Montserrat"/>
              <a:ea typeface="Montserrat"/>
              <a:cs typeface="Montserrat"/>
              <a:sym typeface="Montserrat"/>
            </a:endParaRPr>
          </a:p>
        </p:txBody>
      </p:sp>
      <p:sp>
        <p:nvSpPr>
          <p:cNvPr id="261" name="Google Shape;261;g598e4ebe85_0_186"/>
          <p:cNvSpPr txBox="1"/>
          <p:nvPr/>
        </p:nvSpPr>
        <p:spPr>
          <a:xfrm>
            <a:off x="6817050" y="4352037"/>
            <a:ext cx="7362000" cy="7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4000" b="1" dirty="0">
                <a:solidFill>
                  <a:srgbClr val="D52531"/>
                </a:solidFill>
                <a:latin typeface="Montserrat"/>
                <a:ea typeface="Montserrat"/>
                <a:cs typeface="Montserrat"/>
                <a:sym typeface="Montserrat"/>
              </a:rPr>
              <a:t>Prof. Dr. Carlos Yamamoto</a:t>
            </a:r>
            <a:endParaRPr sz="4000" b="1" dirty="0">
              <a:solidFill>
                <a:srgbClr val="D52531"/>
              </a:solidFill>
              <a:latin typeface="Montserrat"/>
              <a:ea typeface="Montserrat"/>
              <a:cs typeface="Montserrat"/>
              <a:sym typeface="Montserrat"/>
            </a:endParaRPr>
          </a:p>
        </p:txBody>
      </p:sp>
      <p:sp>
        <p:nvSpPr>
          <p:cNvPr id="262" name="Google Shape;262;g598e4ebe85_0_186"/>
          <p:cNvSpPr txBox="1"/>
          <p:nvPr/>
        </p:nvSpPr>
        <p:spPr>
          <a:xfrm>
            <a:off x="8316608" y="5190037"/>
            <a:ext cx="5078400" cy="8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b="1" dirty="0" err="1">
                <a:solidFill>
                  <a:srgbClr val="D52531"/>
                </a:solidFill>
                <a:latin typeface="Montserrat"/>
                <a:ea typeface="Montserrat"/>
                <a:cs typeface="Montserrat"/>
                <a:sym typeface="Montserrat"/>
              </a:rPr>
              <a:t>Diretor</a:t>
            </a:r>
            <a:r>
              <a:rPr lang="en-US" sz="3500" b="1" dirty="0">
                <a:solidFill>
                  <a:srgbClr val="D52531"/>
                </a:solidFill>
                <a:latin typeface="Montserrat"/>
                <a:ea typeface="Montserrat"/>
                <a:cs typeface="Montserrat"/>
                <a:sym typeface="Montserrat"/>
              </a:rPr>
              <a:t> </a:t>
            </a:r>
            <a:r>
              <a:rPr lang="en-US" sz="3500" b="1" dirty="0" err="1">
                <a:solidFill>
                  <a:srgbClr val="D52531"/>
                </a:solidFill>
                <a:latin typeface="Montserrat"/>
                <a:ea typeface="Montserrat"/>
                <a:cs typeface="Montserrat"/>
                <a:sym typeface="Montserrat"/>
              </a:rPr>
              <a:t>Executivo</a:t>
            </a:r>
            <a:endParaRPr sz="3500" b="1" dirty="0">
              <a:solidFill>
                <a:srgbClr val="D52531"/>
              </a:solidFill>
              <a:latin typeface="Montserrat"/>
              <a:ea typeface="Montserrat"/>
              <a:cs typeface="Montserrat"/>
              <a:sym typeface="Montserrat"/>
            </a:endParaRPr>
          </a:p>
        </p:txBody>
      </p:sp>
      <p:sp>
        <p:nvSpPr>
          <p:cNvPr id="263" name="Google Shape;263;g598e4ebe85_0_186"/>
          <p:cNvSpPr txBox="1"/>
          <p:nvPr/>
        </p:nvSpPr>
        <p:spPr>
          <a:xfrm>
            <a:off x="7651364" y="6072287"/>
            <a:ext cx="5904980" cy="1123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000" dirty="0">
                <a:solidFill>
                  <a:srgbClr val="D52531"/>
                </a:solidFill>
                <a:latin typeface="Montserrat"/>
                <a:ea typeface="Montserrat"/>
                <a:cs typeface="Montserrat"/>
                <a:sym typeface="Montserrat"/>
              </a:rPr>
              <a:t>(41) 3360-7416</a:t>
            </a:r>
            <a:endParaRPr sz="3000" dirty="0">
              <a:solidFill>
                <a:srgbClr val="D52531"/>
              </a:solidFill>
              <a:latin typeface="Montserrat"/>
              <a:ea typeface="Montserrat"/>
              <a:cs typeface="Montserrat"/>
              <a:sym typeface="Montserrat"/>
            </a:endParaRPr>
          </a:p>
          <a:p>
            <a:pPr marL="0" lvl="0" indent="0" algn="ctr" rtl="0">
              <a:spcBef>
                <a:spcPts val="0"/>
              </a:spcBef>
              <a:spcAft>
                <a:spcPts val="0"/>
              </a:spcAft>
              <a:buNone/>
            </a:pPr>
            <a:r>
              <a:rPr lang="en-US" sz="3000" dirty="0">
                <a:solidFill>
                  <a:srgbClr val="D52531"/>
                </a:solidFill>
                <a:latin typeface="Montserrat"/>
                <a:ea typeface="Montserrat"/>
                <a:cs typeface="Montserrat"/>
                <a:sym typeface="Montserrat"/>
              </a:rPr>
              <a:t>citsuo@ufpr.br</a:t>
            </a:r>
          </a:p>
          <a:p>
            <a:pPr lvl="0" algn="ctr"/>
            <a:r>
              <a:rPr lang="pt-BR" sz="3000" dirty="0">
                <a:solidFill>
                  <a:srgbClr val="D52531"/>
                </a:solidFill>
                <a:latin typeface="Montserrat"/>
                <a:ea typeface="Montserrat"/>
                <a:cs typeface="Montserrat"/>
                <a:sym typeface="Montserrat"/>
              </a:rPr>
              <a:t>facebook.com/inovacaoufpr</a:t>
            </a:r>
            <a:endParaRPr sz="3000" dirty="0">
              <a:solidFill>
                <a:srgbClr val="D52531"/>
              </a:solidFill>
              <a:latin typeface="Montserrat"/>
              <a:ea typeface="Montserrat"/>
              <a:cs typeface="Montserrat"/>
              <a:sym typeface="Montserrat"/>
            </a:endParaRPr>
          </a:p>
          <a:p>
            <a:pPr marL="0" lvl="0" indent="0" algn="ctr" rtl="0">
              <a:spcBef>
                <a:spcPts val="0"/>
              </a:spcBef>
              <a:spcAft>
                <a:spcPts val="0"/>
              </a:spcAft>
              <a:buNone/>
            </a:pPr>
            <a:r>
              <a:rPr lang="en-US" sz="3000" dirty="0">
                <a:solidFill>
                  <a:srgbClr val="D52531"/>
                </a:solidFill>
                <a:latin typeface="Montserrat"/>
                <a:ea typeface="Montserrat"/>
                <a:cs typeface="Montserrat"/>
                <a:sym typeface="Montserrat"/>
              </a:rPr>
              <a:t>www.inovacao.ufpr.br</a:t>
            </a:r>
            <a:endParaRPr sz="3000" dirty="0">
              <a:solidFill>
                <a:srgbClr val="D52531"/>
              </a:solidFill>
              <a:latin typeface="Montserrat"/>
              <a:ea typeface="Montserrat"/>
              <a:cs typeface="Montserrat"/>
              <a:sym typeface="Montserrat"/>
            </a:endParaRPr>
          </a:p>
        </p:txBody>
      </p:sp>
      <p:pic>
        <p:nvPicPr>
          <p:cNvPr id="264" name="Google Shape;264;g598e4ebe85_0_186"/>
          <p:cNvPicPr preferRelativeResize="0"/>
          <p:nvPr/>
        </p:nvPicPr>
        <p:blipFill>
          <a:blip r:embed="rId4">
            <a:alphaModFix/>
          </a:blip>
          <a:stretch>
            <a:fillRect/>
          </a:stretch>
        </p:blipFill>
        <p:spPr>
          <a:xfrm>
            <a:off x="844875" y="3141275"/>
            <a:ext cx="4924123" cy="49241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03</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5554277"/>
          </a:xfrm>
          <a:prstGeom prst="rect">
            <a:avLst/>
          </a:prstGeom>
          <a:noFill/>
        </p:spPr>
        <p:txBody>
          <a:bodyPr wrap="square" rtlCol="0">
            <a:spAutoFit/>
          </a:bodyPr>
          <a:lstStyle/>
          <a:p>
            <a:pPr>
              <a:lnSpc>
                <a:spcPct val="150000"/>
              </a:lnSpc>
            </a:pPr>
            <a:r>
              <a:rPr lang="pt-BR" sz="3000" dirty="0">
                <a:latin typeface="Montserrat" panose="020B0604020202020204" charset="0"/>
              </a:rPr>
              <a:t>A Lei nº </a:t>
            </a:r>
            <a:r>
              <a:rPr lang="pt-BR" sz="3000" b="1" dirty="0">
                <a:latin typeface="Montserrat" panose="020B0604020202020204" charset="0"/>
              </a:rPr>
              <a:t>13.243/2016</a:t>
            </a:r>
            <a:r>
              <a:rPr lang="pt-BR" sz="3000" dirty="0">
                <a:latin typeface="Montserrat" panose="020B0604020202020204" charset="0"/>
              </a:rPr>
              <a:t> altera bastante a Lei de Inovação (Lei nº 10.973/2004)  para estimular mais a relação entre as empresas e as </a:t>
            </a:r>
            <a:r>
              <a:rPr lang="pt-BR" sz="3000" dirty="0" err="1">
                <a:latin typeface="Montserrat" panose="020B0604020202020204" charset="0"/>
              </a:rPr>
              <a:t>ICTs</a:t>
            </a:r>
            <a:r>
              <a:rPr lang="pt-BR" sz="3000" dirty="0">
                <a:latin typeface="Montserrat" panose="020B0604020202020204" charset="0"/>
              </a:rPr>
              <a:t>.</a:t>
            </a:r>
          </a:p>
          <a:p>
            <a:pPr>
              <a:lnSpc>
                <a:spcPct val="150000"/>
              </a:lnSpc>
            </a:pPr>
            <a:endParaRPr lang="pt-BR" sz="3000" dirty="0">
              <a:latin typeface="Montserrat" panose="020B0604020202020204" charset="0"/>
            </a:endParaRPr>
          </a:p>
          <a:p>
            <a:pPr>
              <a:lnSpc>
                <a:spcPct val="150000"/>
              </a:lnSpc>
            </a:pPr>
            <a:r>
              <a:rPr lang="pt-BR" sz="3000" dirty="0">
                <a:latin typeface="Montserrat" panose="020B0604020202020204" charset="0"/>
              </a:rPr>
              <a:t>O </a:t>
            </a:r>
            <a:r>
              <a:rPr lang="pt-BR" sz="3000" b="1" dirty="0">
                <a:latin typeface="Montserrat" panose="020B0604020202020204" charset="0"/>
              </a:rPr>
              <a:t>Decreto 9.823/2018 </a:t>
            </a:r>
            <a:r>
              <a:rPr lang="pt-BR" sz="3000" dirty="0">
                <a:latin typeface="Montserrat" panose="020B0604020202020204" charset="0"/>
              </a:rPr>
              <a:t>regulamenta a Lei de Inovação no Brasil para estabelecer medidas de incentivo à inovação e à pesquisa científica e tecnológica no ambiente produtivo, com vistas à capacitação tecnológica, ao alcance da autonomia tecnológica e ao desenvolvimento do sistema produtivo nacional e regional.</a:t>
            </a:r>
            <a:endParaRPr lang="pt-PT" sz="3000" dirty="0">
              <a:latin typeface="Montserrat" panose="020B060402020202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04</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6247864"/>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pt-BR" sz="2800" dirty="0">
                <a:latin typeface="Montserrat" panose="020B0604020202020204" charset="0"/>
              </a:rPr>
              <a:t>Dispensa a obrigatoriedade de licitação para compra ou contratação de produtos e serviços para fins de pesquisa e desenvolvimento;</a:t>
            </a:r>
          </a:p>
          <a:p>
            <a:pPr marL="457200" indent="-457200">
              <a:spcAft>
                <a:spcPts val="1200"/>
              </a:spcAft>
              <a:buFont typeface="Arial" panose="020B0604020202020204" pitchFamily="34" charset="0"/>
              <a:buChar char="•"/>
            </a:pPr>
            <a:r>
              <a:rPr lang="pt-BR" sz="2800" dirty="0">
                <a:latin typeface="Montserrat" panose="020B0604020202020204" charset="0"/>
              </a:rPr>
              <a:t>Simplifica as regras e reduz impostos para importação de material de pesquisa;</a:t>
            </a:r>
          </a:p>
          <a:p>
            <a:pPr marL="457200" indent="-457200">
              <a:spcAft>
                <a:spcPts val="1200"/>
              </a:spcAft>
              <a:buFont typeface="Arial" panose="020B0604020202020204" pitchFamily="34" charset="0"/>
              <a:buChar char="•"/>
            </a:pPr>
            <a:r>
              <a:rPr lang="pt-BR" sz="2800" dirty="0">
                <a:latin typeface="Montserrat" panose="020B0604020202020204" charset="0"/>
              </a:rPr>
              <a:t>Permite que professores das universidades públicas em regime DE exerçam atividade de pesquisa também no setor privado, com remuneração;</a:t>
            </a:r>
          </a:p>
          <a:p>
            <a:pPr marL="457200" indent="-457200">
              <a:spcAft>
                <a:spcPts val="1200"/>
              </a:spcAft>
              <a:buFont typeface="Arial" panose="020B0604020202020204" pitchFamily="34" charset="0"/>
              <a:buChar char="•"/>
            </a:pPr>
            <a:r>
              <a:rPr lang="pt-BR" sz="2800" dirty="0">
                <a:latin typeface="Montserrat" panose="020B0604020202020204" charset="0"/>
              </a:rPr>
              <a:t>Aumenta o número de horas que o professor DE pode se comprometer com atividades fora da universidade, de 120 horas para 416 horas anuais (8 h/semana) Resolução 41/17-COPLAD;</a:t>
            </a:r>
          </a:p>
          <a:p>
            <a:pPr marL="457200" indent="-457200">
              <a:spcAft>
                <a:spcPts val="1200"/>
              </a:spcAft>
              <a:buFont typeface="Arial" panose="020B0604020202020204" pitchFamily="34" charset="0"/>
              <a:buChar char="•"/>
            </a:pPr>
            <a:r>
              <a:rPr lang="pt-BR" sz="2800" dirty="0">
                <a:latin typeface="Montserrat" panose="020B0604020202020204" charset="0"/>
              </a:rPr>
              <a:t>Permite que universidades e </a:t>
            </a:r>
            <a:r>
              <a:rPr lang="pt-BR" sz="2800" dirty="0" err="1">
                <a:latin typeface="Montserrat" panose="020B0604020202020204" charset="0"/>
              </a:rPr>
              <a:t>ICTs</a:t>
            </a:r>
            <a:r>
              <a:rPr lang="pt-BR" sz="2800" dirty="0">
                <a:latin typeface="Montserrat" panose="020B0604020202020204" charset="0"/>
              </a:rPr>
              <a:t> compartilhem o uso de seus laboratórios e equipes com empresas, para fins de pesquisa (desde que isso não interfira ou conflite com as atividades de pesquisa e ensino da própria instituição).</a:t>
            </a:r>
          </a:p>
          <a:p>
            <a:endParaRPr lang="pt-BR" dirty="0"/>
          </a:p>
          <a:p>
            <a:endParaRPr lang="pt-BR" dirty="0"/>
          </a:p>
          <a:p>
            <a:r>
              <a:rPr lang="pt-BR" dirty="0"/>
              <a:t>https://brasil.abgi-group.com/radar-inovacao/artigos-estudos/lei-de-inovacao-instrumentos-de-estimulo-a-inovacao-nas-empresas/</a:t>
            </a:r>
            <a:endParaRPr lang="pt-BR" sz="2800" dirty="0">
              <a:latin typeface="Montserrat" panose="020B0604020202020204" charset="0"/>
            </a:endParaRPr>
          </a:p>
        </p:txBody>
      </p:sp>
    </p:spTree>
    <p:extLst>
      <p:ext uri="{BB962C8B-B14F-4D97-AF65-F5344CB8AC3E}">
        <p14:creationId xmlns:p14="http://schemas.microsoft.com/office/powerpoint/2010/main" val="16429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05</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6140142"/>
          </a:xfrm>
          <a:prstGeom prst="rect">
            <a:avLst/>
          </a:prstGeom>
          <a:noFill/>
        </p:spPr>
        <p:txBody>
          <a:bodyPr wrap="square" rtlCol="0">
            <a:spAutoFit/>
          </a:bodyPr>
          <a:lstStyle/>
          <a:p>
            <a:pPr>
              <a:lnSpc>
                <a:spcPct val="150000"/>
              </a:lnSpc>
              <a:spcAft>
                <a:spcPts val="600"/>
              </a:spcAft>
            </a:pPr>
            <a:r>
              <a:rPr lang="pt-BR" sz="3000" i="1" dirty="0">
                <a:latin typeface="Montserrat" panose="020B0604020202020204" charset="0"/>
              </a:rPr>
              <a:t>“Art. 19.  A União, os Estados, o Distrito Federal, os Municípios, as </a:t>
            </a:r>
            <a:r>
              <a:rPr lang="pt-BR" sz="3000" i="1" dirty="0" err="1">
                <a:latin typeface="Montserrat" panose="020B0604020202020204" charset="0"/>
              </a:rPr>
              <a:t>ICTs</a:t>
            </a:r>
            <a:r>
              <a:rPr lang="pt-BR" sz="3000" i="1" dirty="0">
                <a:latin typeface="Montserrat" panose="020B0604020202020204" charset="0"/>
              </a:rPr>
              <a:t> e suas agências de fomento promoverão e incentivarão a pesquisa e o desenvolvimento de produtos, serviços e processos inovadores em empresas brasileiras e em entidades brasileiras de direito privado sem fins lucrativos, mediante a concessão de recursos financeiros, humanos, materiais ou de infraestrutura a serem ajustados em instrumentos específicos e destinados a apoiar atividades de pesquisa, desenvolvimento e inovação, para atender às prioridades das políticas industrial e tecnológica nacional.”</a:t>
            </a:r>
          </a:p>
          <a:p>
            <a:endParaRPr lang="pt-BR" dirty="0"/>
          </a:p>
          <a:p>
            <a:r>
              <a:rPr lang="pt-BR" dirty="0"/>
              <a:t>https://brasil.abgi-group.com/radar-inovacao/artigos-estudos/lei-de-inovacao-instrumentos-de-estimulo-a-inovacao-nas-empresas/</a:t>
            </a:r>
            <a:endParaRPr lang="pt-BR" sz="2800" dirty="0">
              <a:latin typeface="Montserrat" panose="020B0604020202020204" charset="0"/>
            </a:endParaRPr>
          </a:p>
        </p:txBody>
      </p:sp>
    </p:spTree>
    <p:extLst>
      <p:ext uri="{BB962C8B-B14F-4D97-AF65-F5344CB8AC3E}">
        <p14:creationId xmlns:p14="http://schemas.microsoft.com/office/powerpoint/2010/main" val="474791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06</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6217087"/>
          </a:xfrm>
          <a:prstGeom prst="rect">
            <a:avLst/>
          </a:prstGeom>
          <a:noFill/>
        </p:spPr>
        <p:txBody>
          <a:bodyPr wrap="square" rtlCol="0">
            <a:spAutoFit/>
          </a:bodyPr>
          <a:lstStyle/>
          <a:p>
            <a:pPr marL="514350" indent="-514350">
              <a:spcAft>
                <a:spcPts val="1200"/>
              </a:spcAft>
              <a:buFont typeface="+mj-lt"/>
              <a:buAutoNum type="arabicPeriod"/>
            </a:pPr>
            <a:r>
              <a:rPr lang="pt-BR" sz="2900" dirty="0">
                <a:latin typeface="Montserrat" panose="020B0604020202020204" charset="0"/>
              </a:rPr>
              <a:t>Subvenção econômica (recursos públicos não reembolsáveis, com contrapartida das empresas)</a:t>
            </a:r>
          </a:p>
          <a:p>
            <a:pPr marL="514350" indent="-514350">
              <a:spcAft>
                <a:spcPts val="1200"/>
              </a:spcAft>
              <a:buFont typeface="+mj-lt"/>
              <a:buAutoNum type="arabicPeriod"/>
            </a:pPr>
            <a:r>
              <a:rPr lang="pt-BR" sz="2900" dirty="0">
                <a:latin typeface="Montserrat" panose="020B0604020202020204" charset="0"/>
              </a:rPr>
              <a:t>Financiamento de PD&amp;I em condições especiais e acessíveis</a:t>
            </a:r>
          </a:p>
          <a:p>
            <a:pPr marL="514350" indent="-514350">
              <a:spcAft>
                <a:spcPts val="1200"/>
              </a:spcAft>
              <a:buFont typeface="+mj-lt"/>
              <a:buAutoNum type="arabicPeriod"/>
            </a:pPr>
            <a:r>
              <a:rPr lang="pt-BR" sz="2900" dirty="0">
                <a:latin typeface="Montserrat" panose="020B0604020202020204" charset="0"/>
              </a:rPr>
              <a:t>Participação societária minoritária (ainda em entendimento)</a:t>
            </a:r>
          </a:p>
          <a:p>
            <a:pPr marL="514350" indent="-514350">
              <a:spcAft>
                <a:spcPts val="1200"/>
              </a:spcAft>
              <a:buFont typeface="+mj-lt"/>
              <a:buAutoNum type="arabicPeriod"/>
            </a:pPr>
            <a:r>
              <a:rPr lang="pt-BR" sz="2900" dirty="0">
                <a:latin typeface="Montserrat" panose="020B0604020202020204" charset="0"/>
              </a:rPr>
              <a:t>Bônus tecnológicos para as micro e pequenas empresas ( exemplo: SEBRAE)</a:t>
            </a:r>
          </a:p>
          <a:p>
            <a:pPr marL="514350" indent="-514350">
              <a:spcAft>
                <a:spcPts val="1200"/>
              </a:spcAft>
              <a:buFont typeface="+mj-lt"/>
              <a:buAutoNum type="arabicPeriod"/>
            </a:pPr>
            <a:r>
              <a:rPr lang="pt-BR" sz="2900" dirty="0">
                <a:latin typeface="Montserrat" panose="020B0604020202020204" charset="0"/>
              </a:rPr>
              <a:t>Encomenda tecnológica</a:t>
            </a:r>
          </a:p>
          <a:p>
            <a:pPr marL="514350" indent="-514350">
              <a:spcAft>
                <a:spcPts val="1200"/>
              </a:spcAft>
              <a:buFont typeface="+mj-lt"/>
              <a:buAutoNum type="arabicPeriod"/>
            </a:pPr>
            <a:r>
              <a:rPr lang="pt-BR" sz="2900" dirty="0">
                <a:latin typeface="Montserrat" panose="020B0604020202020204" charset="0"/>
              </a:rPr>
              <a:t>Incentivos fiscais (Lei do Bem - Lei nº 11.196/2005, por meio de seu Decreto nº 5.798/06;  Inovar Auto;  Lei da Informática;  Rota 20-30)</a:t>
            </a:r>
          </a:p>
          <a:p>
            <a:pPr marL="514350" indent="-514350">
              <a:spcAft>
                <a:spcPts val="1200"/>
              </a:spcAft>
              <a:buFont typeface="+mj-lt"/>
              <a:buAutoNum type="arabicPeriod"/>
            </a:pPr>
            <a:r>
              <a:rPr lang="pt-BR" sz="2900" dirty="0">
                <a:latin typeface="Montserrat" panose="020B0604020202020204" charset="0"/>
              </a:rPr>
              <a:t>Concessão de bolsas de nível médio, graduação, pós-graduação, pesquisadores</a:t>
            </a:r>
          </a:p>
          <a:p>
            <a:pPr marL="514350" indent="-514350">
              <a:spcAft>
                <a:spcPts val="1200"/>
              </a:spcAft>
              <a:buFont typeface="+mj-lt"/>
              <a:buAutoNum type="arabicPeriod"/>
            </a:pPr>
            <a:r>
              <a:rPr lang="pt-BR" sz="2900" dirty="0">
                <a:latin typeface="Montserrat" panose="020B0604020202020204" charset="0"/>
              </a:rPr>
              <a:t>Uso do poder de compra do Estado para produtos brasileiros</a:t>
            </a:r>
          </a:p>
          <a:p>
            <a:endParaRPr lang="pt-BR" dirty="0"/>
          </a:p>
          <a:p>
            <a:r>
              <a:rPr lang="pt-BR" dirty="0"/>
              <a:t>https://brasil.abgi-group.com/radar-inovacao/artigos-estudos/lei-de-inovacao-instrumentos-de-estimulo-a-inovacao-nas-empresas/</a:t>
            </a:r>
            <a:endParaRPr lang="pt-BR" sz="2800" dirty="0">
              <a:latin typeface="Montserrat" panose="020B0604020202020204" charset="0"/>
            </a:endParaRPr>
          </a:p>
        </p:txBody>
      </p:sp>
    </p:spTree>
    <p:extLst>
      <p:ext uri="{BB962C8B-B14F-4D97-AF65-F5344CB8AC3E}">
        <p14:creationId xmlns:p14="http://schemas.microsoft.com/office/powerpoint/2010/main" val="35250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07</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6078587"/>
          </a:xfrm>
          <a:prstGeom prst="rect">
            <a:avLst/>
          </a:prstGeom>
          <a:noFill/>
        </p:spPr>
        <p:txBody>
          <a:bodyPr wrap="square" rtlCol="0">
            <a:spAutoFit/>
          </a:bodyPr>
          <a:lstStyle/>
          <a:p>
            <a:pPr marL="514350" indent="-514350">
              <a:spcAft>
                <a:spcPts val="1200"/>
              </a:spcAft>
              <a:buFont typeface="+mj-lt"/>
              <a:buAutoNum type="arabicPeriod" startAt="9"/>
            </a:pPr>
            <a:r>
              <a:rPr lang="pt-BR" sz="2900" dirty="0">
                <a:latin typeface="Montserrat" panose="020B0604020202020204" charset="0"/>
              </a:rPr>
              <a:t>Fundos de Investimentos [</a:t>
            </a:r>
            <a:r>
              <a:rPr lang="pt-BR" sz="2900" dirty="0" err="1">
                <a:latin typeface="Montserrat" panose="020B0604020202020204" charset="0"/>
              </a:rPr>
              <a:t>Criatec</a:t>
            </a:r>
            <a:r>
              <a:rPr lang="pt-BR" sz="2900" dirty="0">
                <a:latin typeface="Montserrat" panose="020B0604020202020204" charset="0"/>
              </a:rPr>
              <a:t> 3 (BNDES), </a:t>
            </a:r>
            <a:r>
              <a:rPr lang="pt-BR" sz="2900" dirty="0" err="1">
                <a:latin typeface="Montserrat" panose="020B0604020202020204" charset="0"/>
              </a:rPr>
              <a:t>Primatec</a:t>
            </a:r>
            <a:r>
              <a:rPr lang="pt-BR" sz="2900" dirty="0">
                <a:latin typeface="Montserrat" panose="020B0604020202020204" charset="0"/>
              </a:rPr>
              <a:t> (FINEP)]</a:t>
            </a:r>
          </a:p>
          <a:p>
            <a:pPr marL="514350" indent="-514350">
              <a:spcAft>
                <a:spcPts val="1200"/>
              </a:spcAft>
              <a:buFont typeface="+mj-lt"/>
              <a:buAutoNum type="arabicPeriod" startAt="9"/>
            </a:pPr>
            <a:r>
              <a:rPr lang="pt-BR" sz="2900" dirty="0">
                <a:latin typeface="Montserrat" panose="020B0604020202020204" charset="0"/>
              </a:rPr>
              <a:t>Fundos de participação com finalidade específica (depende de regulamentação)</a:t>
            </a:r>
          </a:p>
          <a:p>
            <a:pPr marL="514350" indent="-514350">
              <a:spcAft>
                <a:spcPts val="1200"/>
              </a:spcAft>
              <a:buFont typeface="+mj-lt"/>
              <a:buAutoNum type="arabicPeriod" startAt="11"/>
            </a:pPr>
            <a:r>
              <a:rPr lang="pt-BR" sz="2900" dirty="0">
                <a:latin typeface="Montserrat" panose="020B0604020202020204" charset="0"/>
              </a:rPr>
              <a:t>Títulos financeiros, incentivados ou não (precisa de regulamentação)</a:t>
            </a:r>
          </a:p>
          <a:p>
            <a:pPr marL="514350" indent="-514350">
              <a:spcAft>
                <a:spcPts val="1200"/>
              </a:spcAft>
              <a:buFont typeface="+mj-lt"/>
              <a:buAutoNum type="arabicPeriod" startAt="11"/>
            </a:pPr>
            <a:r>
              <a:rPr lang="pt-BR" sz="2900" dirty="0">
                <a:latin typeface="Montserrat" panose="020B0604020202020204" charset="0"/>
              </a:rPr>
              <a:t>Investimentos com recursos de concessões públicas ou regulações setoriais (ANP, ANEEL, ANA, ANATEL, </a:t>
            </a:r>
            <a:r>
              <a:rPr lang="pt-BR" sz="2900" dirty="0" err="1">
                <a:latin typeface="Montserrat" panose="020B0604020202020204" charset="0"/>
              </a:rPr>
              <a:t>etc</a:t>
            </a:r>
            <a:r>
              <a:rPr lang="pt-BR" sz="2900" dirty="0">
                <a:latin typeface="Montserrat" panose="020B0604020202020204" charset="0"/>
              </a:rPr>
              <a:t> ...)</a:t>
            </a:r>
          </a:p>
          <a:p>
            <a:pPr marL="514350" indent="-514350">
              <a:spcAft>
                <a:spcPts val="600"/>
              </a:spcAft>
              <a:buFont typeface="+mj-lt"/>
              <a:buAutoNum type="arabicPeriod" startAt="11"/>
            </a:pPr>
            <a:endParaRPr lang="pt-BR" sz="2600" dirty="0">
              <a:latin typeface="Montserrat" panose="020B0604020202020204" charset="0"/>
            </a:endParaRPr>
          </a:p>
          <a:p>
            <a:pPr marL="514350" indent="-514350">
              <a:spcAft>
                <a:spcPts val="600"/>
              </a:spcAft>
              <a:buFont typeface="+mj-lt"/>
              <a:buAutoNum type="arabicPeriod" startAt="11"/>
            </a:pPr>
            <a:endParaRPr lang="pt-BR" sz="2400" dirty="0">
              <a:latin typeface="Montserrat" panose="020B0604020202020204" charset="0"/>
            </a:endParaRPr>
          </a:p>
          <a:p>
            <a:pPr marL="514350" indent="-514350">
              <a:spcAft>
                <a:spcPts val="600"/>
              </a:spcAft>
              <a:buFont typeface="+mj-lt"/>
              <a:buAutoNum type="arabicPeriod" startAt="11"/>
            </a:pPr>
            <a:endParaRPr lang="pt-BR" sz="2400" dirty="0">
              <a:latin typeface="Montserrat" panose="020B0604020202020204" charset="0"/>
            </a:endParaRPr>
          </a:p>
          <a:p>
            <a:pPr marL="514350" indent="-514350">
              <a:spcAft>
                <a:spcPts val="600"/>
              </a:spcAft>
              <a:buFont typeface="+mj-lt"/>
              <a:buAutoNum type="arabicPeriod" startAt="11"/>
            </a:pPr>
            <a:endParaRPr lang="pt-BR" sz="2400" dirty="0">
              <a:latin typeface="Montserrat" panose="020B0604020202020204" charset="0"/>
            </a:endParaRPr>
          </a:p>
          <a:p>
            <a:pPr marL="514350" indent="-514350">
              <a:spcAft>
                <a:spcPts val="600"/>
              </a:spcAft>
              <a:buFont typeface="+mj-lt"/>
              <a:buAutoNum type="arabicPeriod" startAt="11"/>
            </a:pPr>
            <a:endParaRPr lang="pt-BR" sz="2400" dirty="0">
              <a:latin typeface="Montserrat" panose="020B0604020202020204" charset="0"/>
            </a:endParaRPr>
          </a:p>
          <a:p>
            <a:endParaRPr lang="pt-BR" dirty="0"/>
          </a:p>
          <a:p>
            <a:r>
              <a:rPr lang="pt-BR" dirty="0"/>
              <a:t>https://brasil.abgi-group.com/radar-inovacao/artigos-estudos/lei-de-inovacao-instrumentos-de-estimulo-a-inovacao-nas-empresas/</a:t>
            </a:r>
            <a:endParaRPr lang="pt-BR" sz="2800" dirty="0">
              <a:latin typeface="Montserrat" panose="020B0604020202020204" charset="0"/>
            </a:endParaRPr>
          </a:p>
        </p:txBody>
      </p:sp>
    </p:spTree>
    <p:extLst>
      <p:ext uri="{BB962C8B-B14F-4D97-AF65-F5344CB8AC3E}">
        <p14:creationId xmlns:p14="http://schemas.microsoft.com/office/powerpoint/2010/main" val="3871250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08</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Um pouco de legislação ...</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5097336" cy="6109365"/>
          </a:xfrm>
          <a:prstGeom prst="rect">
            <a:avLst/>
          </a:prstGeom>
          <a:noFill/>
        </p:spPr>
        <p:txBody>
          <a:bodyPr wrap="square" rtlCol="0">
            <a:spAutoFit/>
          </a:bodyPr>
          <a:lstStyle/>
          <a:p>
            <a:pPr>
              <a:spcAft>
                <a:spcPts val="1200"/>
              </a:spcAft>
            </a:pPr>
            <a:r>
              <a:rPr lang="pt-BR" sz="2900" dirty="0">
                <a:latin typeface="Montserrat" panose="020B0604020202020204" charset="0"/>
              </a:rPr>
              <a:t>A Lei 9.610/98 trata dos </a:t>
            </a:r>
            <a:r>
              <a:rPr lang="pt-BR" sz="2900" b="1" dirty="0">
                <a:latin typeface="Montserrat" panose="020B0604020202020204" charset="0"/>
              </a:rPr>
              <a:t>Direitos Autorais</a:t>
            </a:r>
            <a:r>
              <a:rPr lang="pt-BR" sz="2900" dirty="0">
                <a:latin typeface="Montserrat" panose="020B0604020202020204" charset="0"/>
              </a:rPr>
              <a:t>, garantida a toda pessoa física ou jurídica pelo artigo 5º da Constituição Federal.</a:t>
            </a:r>
          </a:p>
          <a:p>
            <a:pPr marL="514350" indent="-514350">
              <a:spcAft>
                <a:spcPts val="600"/>
              </a:spcAft>
              <a:buFont typeface="+mj-lt"/>
              <a:buAutoNum type="arabicPeriod" startAt="11"/>
            </a:pPr>
            <a:endParaRPr lang="pt-BR" sz="2600" dirty="0">
              <a:latin typeface="Montserrat" panose="020B0604020202020204" charset="0"/>
            </a:endParaRPr>
          </a:p>
          <a:p>
            <a:r>
              <a:rPr lang="pt-BR" sz="2400" dirty="0">
                <a:latin typeface="Montserrat" panose="020B0604020202020204" charset="0"/>
              </a:rPr>
              <a:t>O registro da obra permite que a autoria seja reconhecida e garante a validade contra terceiros. Os direitos morais, patrimoniais, prazos de proteção e direito dos sucessores estão regulados na Lei nº. 9.610/98. O registro contribui para a preservação da memória nacional, uma das missões da </a:t>
            </a:r>
            <a:r>
              <a:rPr lang="pt-BR" sz="2400" b="1" dirty="0">
                <a:latin typeface="Montserrat" panose="020B0604020202020204" charset="0"/>
              </a:rPr>
              <a:t>Fundação Biblioteca Nacional</a:t>
            </a:r>
            <a:r>
              <a:rPr lang="pt-BR" sz="2400" dirty="0">
                <a:latin typeface="Montserrat" panose="020B0604020202020204" charset="0"/>
              </a:rPr>
              <a:t>, por meio da Lei do Depósito Legal (Decreto nº. 1825, de 20 de dezembro de 1907).</a:t>
            </a:r>
          </a:p>
          <a:p>
            <a:endParaRPr lang="pt-BR" sz="2400" dirty="0">
              <a:latin typeface="Montserrat" panose="020B0604020202020204" charset="0"/>
            </a:endParaRPr>
          </a:p>
          <a:p>
            <a:r>
              <a:rPr lang="pt-BR" sz="2400" dirty="0">
                <a:latin typeface="Montserrat" panose="020B0604020202020204" charset="0"/>
              </a:rPr>
              <a:t>O </a:t>
            </a:r>
            <a:r>
              <a:rPr lang="pt-BR" sz="2400" b="1" dirty="0">
                <a:latin typeface="Montserrat" panose="020B0604020202020204" charset="0"/>
              </a:rPr>
              <a:t>Escritório de Direitos Autorais</a:t>
            </a:r>
            <a:r>
              <a:rPr lang="pt-BR" sz="2400" dirty="0">
                <a:latin typeface="Montserrat" panose="020B0604020202020204" charset="0"/>
              </a:rPr>
              <a:t>, que funciona desde 1898, é o órgão da Fundação Biblioteca Nacional responsável pelo registro de obras intelectuais e tem por finalidade dar ao autor segurança quanto ao direito sobre sua obra, de acordo com a Lei nº. 9.610/98. A violação de direitos autorais constitui crime com pena prevista de detenção de 3 (três) meses a 1 (um) ano e multa, de acordo com o Decreto Lei nº 2.848, de 7 de dezembro de 1940 (Lei Penal).</a:t>
            </a:r>
          </a:p>
          <a:p>
            <a:endParaRPr lang="pt-BR" dirty="0"/>
          </a:p>
          <a:p>
            <a:r>
              <a:rPr lang="pt-BR" dirty="0"/>
              <a:t>https://www.sebrae.com.br/sites/PortalSebrae/artigos/o-que-sao-direitos-autorais</a:t>
            </a:r>
            <a:endParaRPr lang="pt-BR" sz="2800" dirty="0">
              <a:latin typeface="Montserrat" panose="020B0604020202020204" charset="0"/>
            </a:endParaRPr>
          </a:p>
        </p:txBody>
      </p:sp>
    </p:spTree>
    <p:extLst>
      <p:ext uri="{BB962C8B-B14F-4D97-AF65-F5344CB8AC3E}">
        <p14:creationId xmlns:p14="http://schemas.microsoft.com/office/powerpoint/2010/main" val="181979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Apresentação_V03-05.png"/>
          <p:cNvPicPr>
            <a:picLocks noChangeAspect="1"/>
          </p:cNvPicPr>
          <p:nvPr/>
        </p:nvPicPr>
        <p:blipFill>
          <a:blip r:embed="rId2"/>
          <a:stretch>
            <a:fillRect/>
          </a:stretch>
        </p:blipFill>
        <p:spPr>
          <a:xfrm>
            <a:off x="271" y="0"/>
            <a:ext cx="20103557" cy="11309350"/>
          </a:xfrm>
          <a:prstGeom prst="rect">
            <a:avLst/>
          </a:prstGeom>
        </p:spPr>
      </p:pic>
      <p:sp>
        <p:nvSpPr>
          <p:cNvPr id="5" name="Google Shape;85;p3"/>
          <p:cNvSpPr txBox="1"/>
          <p:nvPr/>
        </p:nvSpPr>
        <p:spPr>
          <a:xfrm>
            <a:off x="18899825" y="10651375"/>
            <a:ext cx="576900" cy="44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solidFill>
                  <a:srgbClr val="FFFFFF"/>
                </a:solidFill>
                <a:latin typeface="Montserrat"/>
                <a:ea typeface="Montserrat"/>
                <a:cs typeface="Montserrat"/>
                <a:sym typeface="Montserrat"/>
              </a:rPr>
              <a:t>09</a:t>
            </a:r>
            <a:endParaRPr sz="1800" dirty="0">
              <a:solidFill>
                <a:srgbClr val="FFFFFF"/>
              </a:solidFill>
              <a:latin typeface="Montserrat"/>
              <a:ea typeface="Montserrat"/>
              <a:cs typeface="Montserrat"/>
              <a:sym typeface="Montserrat"/>
            </a:endParaRPr>
          </a:p>
        </p:txBody>
      </p:sp>
      <p:pic>
        <p:nvPicPr>
          <p:cNvPr id="9" name="Google Shape;98;g598e4ebe85_0_6"/>
          <p:cNvPicPr preferRelativeResize="0"/>
          <p:nvPr/>
        </p:nvPicPr>
        <p:blipFill>
          <a:blip r:embed="rId3">
            <a:alphaModFix/>
          </a:blip>
          <a:stretch>
            <a:fillRect/>
          </a:stretch>
        </p:blipFill>
        <p:spPr>
          <a:xfrm>
            <a:off x="891975" y="837325"/>
            <a:ext cx="1009350" cy="1009350"/>
          </a:xfrm>
          <a:prstGeom prst="rect">
            <a:avLst/>
          </a:prstGeom>
          <a:noFill/>
          <a:ln>
            <a:noFill/>
          </a:ln>
        </p:spPr>
      </p:pic>
      <p:sp>
        <p:nvSpPr>
          <p:cNvPr id="10" name="Google Shape;97;g598e4ebe85_0_6"/>
          <p:cNvSpPr txBox="1"/>
          <p:nvPr/>
        </p:nvSpPr>
        <p:spPr>
          <a:xfrm>
            <a:off x="2399550" y="1044775"/>
            <a:ext cx="9792450" cy="80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500" dirty="0">
                <a:solidFill>
                  <a:srgbClr val="D52531"/>
                </a:solidFill>
                <a:latin typeface="Montserrat"/>
                <a:ea typeface="Montserrat"/>
                <a:cs typeface="Montserrat"/>
                <a:sym typeface="Montserrat"/>
              </a:rPr>
              <a:t>Inovação e </a:t>
            </a:r>
            <a:r>
              <a:rPr lang="en-US" sz="3500" dirty="0" err="1">
                <a:solidFill>
                  <a:srgbClr val="D52531"/>
                </a:solidFill>
                <a:latin typeface="Montserrat"/>
                <a:ea typeface="Montserrat"/>
                <a:cs typeface="Montserrat"/>
                <a:sym typeface="Montserrat"/>
              </a:rPr>
              <a:t>transferência</a:t>
            </a:r>
            <a:r>
              <a:rPr lang="en-US" sz="3500" dirty="0">
                <a:solidFill>
                  <a:srgbClr val="D52531"/>
                </a:solidFill>
                <a:latin typeface="Montserrat"/>
                <a:ea typeface="Montserrat"/>
                <a:cs typeface="Montserrat"/>
                <a:sym typeface="Montserrat"/>
              </a:rPr>
              <a:t> de </a:t>
            </a:r>
            <a:r>
              <a:rPr lang="en-US" sz="3500" dirty="0" err="1">
                <a:solidFill>
                  <a:srgbClr val="D52531"/>
                </a:solidFill>
                <a:latin typeface="Montserrat"/>
                <a:ea typeface="Montserrat"/>
                <a:cs typeface="Montserrat"/>
                <a:sym typeface="Montserrat"/>
              </a:rPr>
              <a:t>conhecimento</a:t>
            </a:r>
            <a:endParaRPr sz="3500" b="1" dirty="0">
              <a:solidFill>
                <a:srgbClr val="D52531"/>
              </a:solidFill>
              <a:latin typeface="Montserrat"/>
              <a:ea typeface="Montserrat"/>
              <a:cs typeface="Montserrat"/>
              <a:sym typeface="Montserrat"/>
            </a:endParaRPr>
          </a:p>
        </p:txBody>
      </p:sp>
      <p:pic>
        <p:nvPicPr>
          <p:cNvPr id="11" name="Google Shape;101;g598e4ebe85_0_6"/>
          <p:cNvPicPr preferRelativeResize="0"/>
          <p:nvPr/>
        </p:nvPicPr>
        <p:blipFill>
          <a:blip r:embed="rId4">
            <a:alphaModFix/>
          </a:blip>
          <a:stretch>
            <a:fillRect/>
          </a:stretch>
        </p:blipFill>
        <p:spPr>
          <a:xfrm>
            <a:off x="15978448" y="9569093"/>
            <a:ext cx="1118864" cy="1118864"/>
          </a:xfrm>
          <a:prstGeom prst="rect">
            <a:avLst/>
          </a:prstGeom>
          <a:noFill/>
          <a:ln>
            <a:noFill/>
          </a:ln>
        </p:spPr>
      </p:pic>
      <p:pic>
        <p:nvPicPr>
          <p:cNvPr id="12" name="Google Shape;102;g598e4ebe85_0_6"/>
          <p:cNvPicPr preferRelativeResize="0"/>
          <p:nvPr/>
        </p:nvPicPr>
        <p:blipFill>
          <a:blip r:embed="rId5">
            <a:alphaModFix/>
          </a:blip>
          <a:stretch>
            <a:fillRect/>
          </a:stretch>
        </p:blipFill>
        <p:spPr>
          <a:xfrm>
            <a:off x="17241250" y="9736300"/>
            <a:ext cx="1296052" cy="874398"/>
          </a:xfrm>
          <a:prstGeom prst="rect">
            <a:avLst/>
          </a:prstGeom>
          <a:noFill/>
          <a:ln>
            <a:noFill/>
          </a:ln>
        </p:spPr>
      </p:pic>
      <p:sp>
        <p:nvSpPr>
          <p:cNvPr id="13" name="Google Shape;96;g598e4ebe85_0_6"/>
          <p:cNvSpPr txBox="1"/>
          <p:nvPr/>
        </p:nvSpPr>
        <p:spPr>
          <a:xfrm>
            <a:off x="493874" y="10861450"/>
            <a:ext cx="16603437" cy="440100"/>
          </a:xfrm>
          <a:prstGeom prst="rect">
            <a:avLst/>
          </a:prstGeom>
          <a:noFill/>
          <a:ln>
            <a:noFill/>
          </a:ln>
        </p:spPr>
        <p:txBody>
          <a:bodyPr spcFirstLastPara="1" wrap="square" lIns="91425" tIns="91425" rIns="91425" bIns="91425" anchor="t" anchorCtr="0">
            <a:noAutofit/>
          </a:bodyPr>
          <a:lstStyle/>
          <a:p>
            <a:pPr lvl="0"/>
            <a:r>
              <a:rPr lang="pt-BR" sz="1600" dirty="0">
                <a:solidFill>
                  <a:srgbClr val="FFFFFF"/>
                </a:solidFill>
                <a:latin typeface="Montserrat"/>
                <a:ea typeface="Montserrat"/>
                <a:cs typeface="Montserrat"/>
                <a:sym typeface="Montserrat"/>
              </a:rPr>
              <a:t>Prof. Dr. CARLOS ITSUO YAMAMOTO    |  DIRETOR EXECUTIVO DA AGÊNCIA DE INOVAÇÃO UFPR    |   (41) 3360-7416     |     ciyama@ufpr.br</a:t>
            </a:r>
          </a:p>
        </p:txBody>
      </p:sp>
      <p:sp>
        <p:nvSpPr>
          <p:cNvPr id="15" name="CaixaDeTexto 14">
            <a:extLst>
              <a:ext uri="{FF2B5EF4-FFF2-40B4-BE49-F238E27FC236}">
                <a16:creationId xmlns:a16="http://schemas.microsoft.com/office/drawing/2014/main" id="{D69AE06E-19DD-4269-8B9D-E4DF89976718}"/>
              </a:ext>
            </a:extLst>
          </p:cNvPr>
          <p:cNvSpPr txBox="1"/>
          <p:nvPr/>
        </p:nvSpPr>
        <p:spPr>
          <a:xfrm>
            <a:off x="493874" y="3573051"/>
            <a:ext cx="15743986" cy="646331"/>
          </a:xfrm>
          <a:prstGeom prst="rect">
            <a:avLst/>
          </a:prstGeom>
          <a:noFill/>
        </p:spPr>
        <p:txBody>
          <a:bodyPr wrap="square" rtlCol="0">
            <a:spAutoFit/>
          </a:bodyPr>
          <a:lstStyle/>
          <a:p>
            <a:pPr algn="ctr"/>
            <a:r>
              <a:rPr lang="pt-BR" sz="3600" b="1" i="1" dirty="0">
                <a:solidFill>
                  <a:srgbClr val="FFCC00"/>
                </a:solidFill>
                <a:latin typeface="Montserrat" panose="020B0604020202020204" charset="0"/>
              </a:rPr>
              <a:t>O que é inovação?</a:t>
            </a:r>
          </a:p>
        </p:txBody>
      </p:sp>
      <p:sp>
        <p:nvSpPr>
          <p:cNvPr id="16" name="CaixaDeTexto 15">
            <a:extLst>
              <a:ext uri="{FF2B5EF4-FFF2-40B4-BE49-F238E27FC236}">
                <a16:creationId xmlns:a16="http://schemas.microsoft.com/office/drawing/2014/main" id="{C18EBD25-CF65-4F3C-8A21-EBD225EC8548}"/>
              </a:ext>
            </a:extLst>
          </p:cNvPr>
          <p:cNvSpPr txBox="1"/>
          <p:nvPr/>
        </p:nvSpPr>
        <p:spPr>
          <a:xfrm>
            <a:off x="1140524" y="4581221"/>
            <a:ext cx="14837923" cy="5554277"/>
          </a:xfrm>
          <a:prstGeom prst="rect">
            <a:avLst/>
          </a:prstGeom>
          <a:noFill/>
        </p:spPr>
        <p:txBody>
          <a:bodyPr wrap="square" rtlCol="0">
            <a:spAutoFit/>
          </a:bodyPr>
          <a:lstStyle/>
          <a:p>
            <a:pPr>
              <a:lnSpc>
                <a:spcPct val="150000"/>
              </a:lnSpc>
            </a:pPr>
            <a:r>
              <a:rPr lang="pt-PT" sz="3000" dirty="0">
                <a:latin typeface="Montserrat" panose="020B0604020202020204" charset="0"/>
              </a:rPr>
              <a:t>O </a:t>
            </a:r>
            <a:r>
              <a:rPr lang="pt-PT" sz="3000" b="1" dirty="0">
                <a:latin typeface="Montserrat" panose="020B0604020202020204" charset="0"/>
              </a:rPr>
              <a:t>Manual de Oslo </a:t>
            </a:r>
            <a:r>
              <a:rPr lang="pt-PT" sz="3000" dirty="0">
                <a:latin typeface="Montserrat" panose="020B0604020202020204" charset="0"/>
              </a:rPr>
              <a:t>define 4 tipos de inovação: produto, processo, marketing e organizacional.</a:t>
            </a:r>
          </a:p>
          <a:p>
            <a:pPr>
              <a:lnSpc>
                <a:spcPct val="150000"/>
              </a:lnSpc>
            </a:pPr>
            <a:endParaRPr lang="pt-PT" sz="3000" dirty="0">
              <a:latin typeface="Montserrat" panose="020B0604020202020204" charset="0"/>
            </a:endParaRPr>
          </a:p>
          <a:p>
            <a:pPr>
              <a:lnSpc>
                <a:spcPct val="150000"/>
              </a:lnSpc>
            </a:pPr>
            <a:r>
              <a:rPr lang="pt-PT" sz="3000" dirty="0">
                <a:latin typeface="Montserrat" panose="020B0604020202020204" charset="0"/>
              </a:rPr>
              <a:t>É considerada inovação a introdução de novidade ou aperfeiçoamento no ambiente produtivo e social que resulte em novos produtos, serviços ou processos ou que compreenda a agregação de novas funcionalidades ou características a produto, serviço ou processo já existente que possa resultar em melhorias e em efetivo ganho de qualidade ou desempenho.</a:t>
            </a:r>
          </a:p>
        </p:txBody>
      </p:sp>
    </p:spTree>
    <p:extLst>
      <p:ext uri="{BB962C8B-B14F-4D97-AF65-F5344CB8AC3E}">
        <p14:creationId xmlns:p14="http://schemas.microsoft.com/office/powerpoint/2010/main" val="2433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6CF4375DA9131C4691978BB42B63614D" ma:contentTypeVersion="33" ma:contentTypeDescription="Crie um novo documento." ma:contentTypeScope="" ma:versionID="d70f242061ad9aae845f649a64ca677b">
  <xsd:schema xmlns:xsd="http://www.w3.org/2001/XMLSchema" xmlns:xs="http://www.w3.org/2001/XMLSchema" xmlns:p="http://schemas.microsoft.com/office/2006/metadata/properties" xmlns:ns3="475d30bf-308f-4af7-a0c6-44438c1ab838" xmlns:ns4="2e0dfd66-65a2-4ca9-bf11-07ef50a13037" targetNamespace="http://schemas.microsoft.com/office/2006/metadata/properties" ma:root="true" ma:fieldsID="0b30d7f34d705d805a6fbd6d45ab7f09" ns3:_="" ns4:_="">
    <xsd:import namespace="475d30bf-308f-4af7-a0c6-44438c1ab838"/>
    <xsd:import namespace="2e0dfd66-65a2-4ca9-bf11-07ef50a1303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d30bf-308f-4af7-a0c6-44438c1ab8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NotebookType" ma:index="13" nillable="true" ma:displayName="Notebook Type" ma:internalName="NotebookType">
      <xsd:simpleType>
        <xsd:restriction base="dms:Text"/>
      </xsd:simpleType>
    </xsd:element>
    <xsd:element name="FolderType" ma:index="14" nillable="true" ma:displayName="Folder Type" ma:internalName="FolderType">
      <xsd:simpleType>
        <xsd:restriction base="dms:Text"/>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msChannelId" ma:index="17" nillable="true" ma:displayName="Teams Channel Id" ma:internalName="TeamsChannelId">
      <xsd:simpleType>
        <xsd:restriction base="dms:Text"/>
      </xsd:simpleType>
    </xsd:element>
    <xsd:element name="Owner" ma:index="18"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9" nillable="true" ma:displayName="Math Settings" ma:internalName="Math_Settings">
      <xsd:simpleType>
        <xsd:restriction base="dms:Text"/>
      </xsd:simpleType>
    </xsd:element>
    <xsd:element name="DefaultSectionNames" ma:index="20" nillable="true" ma:displayName="Default Section Names" ma:internalName="DefaultSectionNames">
      <xsd:simpleType>
        <xsd:restriction base="dms:Note">
          <xsd:maxLength value="255"/>
        </xsd:restriction>
      </xsd:simpleType>
    </xsd:element>
    <xsd:element name="Templates" ma:index="21" nillable="true" ma:displayName="Templates" ma:internalName="Templates">
      <xsd:simpleType>
        <xsd:restriction base="dms:Note">
          <xsd:maxLength value="255"/>
        </xsd:restriction>
      </xsd:simpleType>
    </xsd:element>
    <xsd:element name="Teachers" ma:index="22"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3"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4"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5" nillable="true" ma:displayName="Distribution Groups" ma:internalName="Distribution_Groups">
      <xsd:simpleType>
        <xsd:restriction base="dms:Note">
          <xsd:maxLength value="255"/>
        </xsd:restriction>
      </xsd:simpleType>
    </xsd:element>
    <xsd:element name="LMS_Mappings" ma:index="26" nillable="true" ma:displayName="LMS Mappings" ma:internalName="LMS_Mappings">
      <xsd:simpleType>
        <xsd:restriction base="dms:Note">
          <xsd:maxLength value="255"/>
        </xsd:restriction>
      </xsd:simpleType>
    </xsd:element>
    <xsd:element name="Invited_Teachers" ma:index="27" nillable="true" ma:displayName="Invited Teachers" ma:internalName="Invited_Teachers">
      <xsd:simpleType>
        <xsd:restriction base="dms:Note">
          <xsd:maxLength value="255"/>
        </xsd:restriction>
      </xsd:simpleType>
    </xsd:element>
    <xsd:element name="Invited_Students" ma:index="28" nillable="true" ma:displayName="Invited Students" ma:internalName="Invited_Students">
      <xsd:simpleType>
        <xsd:restriction base="dms:Note">
          <xsd:maxLength value="255"/>
        </xsd:restriction>
      </xsd:simpleType>
    </xsd:element>
    <xsd:element name="Self_Registration_Enabled" ma:index="29" nillable="true" ma:displayName="Self Registration Enabled" ma:internalName="Self_Registration_Enabled">
      <xsd:simpleType>
        <xsd:restriction base="dms:Boolean"/>
      </xsd:simpleType>
    </xsd:element>
    <xsd:element name="Has_Teacher_Only_SectionGroup" ma:index="30" nillable="true" ma:displayName="Has Teacher Only SectionGroup" ma:internalName="Has_Teacher_Only_SectionGroup">
      <xsd:simpleType>
        <xsd:restriction base="dms:Boolean"/>
      </xsd:simpleType>
    </xsd:element>
    <xsd:element name="Is_Collaboration_Space_Locked" ma:index="31" nillable="true" ma:displayName="Is Collaboration Space Locked" ma:internalName="Is_Collaboration_Space_Locked">
      <xsd:simpleType>
        <xsd:restriction base="dms:Boolean"/>
      </xsd:simpleType>
    </xsd:element>
    <xsd:element name="IsNotebookLocked" ma:index="32" nillable="true" ma:displayName="Is Notebook Locked" ma:internalName="IsNotebookLocked">
      <xsd:simpleType>
        <xsd:restriction base="dms:Boolea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OCR" ma:index="38" nillable="true" ma:displayName="Extracted Text" ma:internalName="MediaServiceOCR" ma:readOnly="true">
      <xsd:simpleType>
        <xsd:restriction base="dms:Note">
          <xsd:maxLength value="255"/>
        </xsd:restriction>
      </xsd:simpleType>
    </xsd:element>
    <xsd:element name="MediaServiceAutoKeyPoints" ma:index="39" nillable="true" ma:displayName="MediaServiceAutoKeyPoints" ma:hidden="true" ma:internalName="MediaServiceAutoKeyPoints" ma:readOnly="true">
      <xsd:simpleType>
        <xsd:restriction base="dms:Note"/>
      </xsd:simpleType>
    </xsd:element>
    <xsd:element name="MediaServiceKeyPoints" ma:index="4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0dfd66-65a2-4ca9-bf11-07ef50a13037" elementFormDefault="qualified">
    <xsd:import namespace="http://schemas.microsoft.com/office/2006/documentManagement/types"/>
    <xsd:import namespace="http://schemas.microsoft.com/office/infopath/2007/PartnerControls"/>
    <xsd:element name="SharedWithUsers" ma:index="33"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4" nillable="true" ma:displayName="Detalhes de Compartilhado Com" ma:internalName="SharedWithDetails" ma:readOnly="true">
      <xsd:simpleType>
        <xsd:restriction base="dms:Note">
          <xsd:maxLength value="255"/>
        </xsd:restriction>
      </xsd:simpleType>
    </xsd:element>
    <xsd:element name="SharingHintHash" ma:index="35" nillable="true" ma:displayName="Hash de Dica de Compartilhamento"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475d30bf-308f-4af7-a0c6-44438c1ab838" xsi:nil="true"/>
    <Students xmlns="475d30bf-308f-4af7-a0c6-44438c1ab838">
      <UserInfo>
        <DisplayName/>
        <AccountId xsi:nil="true"/>
        <AccountType/>
      </UserInfo>
    </Students>
    <Templates xmlns="475d30bf-308f-4af7-a0c6-44438c1ab838" xsi:nil="true"/>
    <Teachers xmlns="475d30bf-308f-4af7-a0c6-44438c1ab838">
      <UserInfo>
        <DisplayName/>
        <AccountId xsi:nil="true"/>
        <AccountType/>
      </UserInfo>
    </Teachers>
    <Student_Groups xmlns="475d30bf-308f-4af7-a0c6-44438c1ab838">
      <UserInfo>
        <DisplayName/>
        <AccountId xsi:nil="true"/>
        <AccountType/>
      </UserInfo>
    </Student_Groups>
    <Self_Registration_Enabled xmlns="475d30bf-308f-4af7-a0c6-44438c1ab838" xsi:nil="true"/>
    <AppVersion xmlns="475d30bf-308f-4af7-a0c6-44438c1ab838" xsi:nil="true"/>
    <IsNotebookLocked xmlns="475d30bf-308f-4af7-a0c6-44438c1ab838" xsi:nil="true"/>
    <Math_Settings xmlns="475d30bf-308f-4af7-a0c6-44438c1ab838" xsi:nil="true"/>
    <Is_Collaboration_Space_Locked xmlns="475d30bf-308f-4af7-a0c6-44438c1ab838" xsi:nil="true"/>
    <LMS_Mappings xmlns="475d30bf-308f-4af7-a0c6-44438c1ab838" xsi:nil="true"/>
    <Invited_Students xmlns="475d30bf-308f-4af7-a0c6-44438c1ab838" xsi:nil="true"/>
    <FolderType xmlns="475d30bf-308f-4af7-a0c6-44438c1ab838" xsi:nil="true"/>
    <Distribution_Groups xmlns="475d30bf-308f-4af7-a0c6-44438c1ab838" xsi:nil="true"/>
    <Has_Teacher_Only_SectionGroup xmlns="475d30bf-308f-4af7-a0c6-44438c1ab838" xsi:nil="true"/>
    <DefaultSectionNames xmlns="475d30bf-308f-4af7-a0c6-44438c1ab838" xsi:nil="true"/>
    <TeamsChannelId xmlns="475d30bf-308f-4af7-a0c6-44438c1ab838" xsi:nil="true"/>
    <CultureName xmlns="475d30bf-308f-4af7-a0c6-44438c1ab838" xsi:nil="true"/>
    <Owner xmlns="475d30bf-308f-4af7-a0c6-44438c1ab838">
      <UserInfo>
        <DisplayName/>
        <AccountId xsi:nil="true"/>
        <AccountType/>
      </UserInfo>
    </Owner>
    <Invited_Teachers xmlns="475d30bf-308f-4af7-a0c6-44438c1ab838" xsi:nil="true"/>
  </documentManagement>
</p:properties>
</file>

<file path=customXml/itemProps1.xml><?xml version="1.0" encoding="utf-8"?>
<ds:datastoreItem xmlns:ds="http://schemas.openxmlformats.org/officeDocument/2006/customXml" ds:itemID="{32BED69F-7FBC-49B6-8063-9DF522794985}">
  <ds:schemaRefs>
    <ds:schemaRef ds:uri="http://schemas.microsoft.com/sharepoint/v3/contenttype/forms"/>
  </ds:schemaRefs>
</ds:datastoreItem>
</file>

<file path=customXml/itemProps2.xml><?xml version="1.0" encoding="utf-8"?>
<ds:datastoreItem xmlns:ds="http://schemas.openxmlformats.org/officeDocument/2006/customXml" ds:itemID="{1FA319A6-44D1-4C2D-9444-32EEC73478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5d30bf-308f-4af7-a0c6-44438c1ab838"/>
    <ds:schemaRef ds:uri="2e0dfd66-65a2-4ca9-bf11-07ef50a130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0EAA1F-4758-49CC-848C-13EFAA730E59}">
  <ds:schemaRefs>
    <ds:schemaRef ds:uri="http://schemas.openxmlformats.org/package/2006/metadata/core-properties"/>
    <ds:schemaRef ds:uri="475d30bf-308f-4af7-a0c6-44438c1ab838"/>
    <ds:schemaRef ds:uri="http://purl.org/dc/dcmitype/"/>
    <ds:schemaRef ds:uri="http://purl.org/dc/elements/1.1/"/>
    <ds:schemaRef ds:uri="http://schemas.microsoft.com/office/infopath/2007/PartnerControls"/>
    <ds:schemaRef ds:uri="http://schemas.microsoft.com/office/2006/metadata/properties"/>
    <ds:schemaRef ds:uri="http://schemas.microsoft.com/office/2006/documentManagement/types"/>
    <ds:schemaRef ds:uri="2e0dfd66-65a2-4ca9-bf11-07ef50a1303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911</TotalTime>
  <Words>2638</Words>
  <Application>Microsoft Office PowerPoint</Application>
  <PresentationFormat>Personalizar</PresentationFormat>
  <Paragraphs>230</Paragraphs>
  <Slides>25</Slides>
  <Notes>5</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25</vt:i4>
      </vt:variant>
    </vt:vector>
  </HeadingPairs>
  <TitlesOfParts>
    <vt:vector size="30" baseType="lpstr">
      <vt:lpstr>Arial</vt:lpstr>
      <vt:lpstr>Calibri</vt:lpstr>
      <vt:lpstr>Wingdings</vt:lpstr>
      <vt:lpstr>Montserrat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UFPR</dc:creator>
  <cp:lastModifiedBy>CPG</cp:lastModifiedBy>
  <cp:revision>17</cp:revision>
  <dcterms:created xsi:type="dcterms:W3CDTF">2019-06-13T15:40:06Z</dcterms:created>
  <dcterms:modified xsi:type="dcterms:W3CDTF">2020-09-18T14:04:24Z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2019-06-13T00:00:00Z</vt:filetime>
  </property>
  <property fmtid="{D5CDD505-2E9C-101B-9397-08002B2CF9AE}" pid="3" name="Creator">
    <vt:lpwstr>Adobe Illustrator CC 2017 (Windows)</vt:lpwstr>
  </property>
  <property fmtid="{D5CDD505-2E9C-101B-9397-08002B2CF9AE}" pid="4" name="LastSaved">
    <vt:filetime>2019-06-13T00:00:00Z</vt:filetime>
  </property>
  <property fmtid="{D5CDD505-2E9C-101B-9397-08002B2CF9AE}" pid="5" name="ContentTypeId">
    <vt:lpwstr>0x0101006CF4375DA9131C4691978BB42B63614D</vt:lpwstr>
  </property>
</Properties>
</file>